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7.xml" ContentType="application/vnd.openxmlformats-officedocument.drawingml.chart+xml"/>
  <Override PartName="/ppt/slides/slide79.xml" ContentType="application/vnd.openxmlformats-officedocument.presentationml.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61" r:id="rId3"/>
    <p:sldId id="377" r:id="rId4"/>
    <p:sldId id="259" r:id="rId5"/>
    <p:sldId id="258" r:id="rId6"/>
    <p:sldId id="375" r:id="rId7"/>
    <p:sldId id="260" r:id="rId8"/>
    <p:sldId id="373" r:id="rId9"/>
    <p:sldId id="322" r:id="rId10"/>
    <p:sldId id="374" r:id="rId11"/>
    <p:sldId id="403" r:id="rId12"/>
    <p:sldId id="440" r:id="rId13"/>
    <p:sldId id="489" r:id="rId14"/>
    <p:sldId id="439" r:id="rId15"/>
    <p:sldId id="490" r:id="rId16"/>
    <p:sldId id="448" r:id="rId17"/>
    <p:sldId id="447" r:id="rId18"/>
    <p:sldId id="383" r:id="rId19"/>
    <p:sldId id="438" r:id="rId20"/>
    <p:sldId id="385" r:id="rId21"/>
    <p:sldId id="338" r:id="rId22"/>
    <p:sldId id="378" r:id="rId23"/>
    <p:sldId id="379" r:id="rId24"/>
    <p:sldId id="400" r:id="rId25"/>
    <p:sldId id="441" r:id="rId26"/>
    <p:sldId id="399" r:id="rId27"/>
    <p:sldId id="380" r:id="rId28"/>
    <p:sldId id="409" r:id="rId29"/>
    <p:sldId id="389" r:id="rId30"/>
    <p:sldId id="381" r:id="rId31"/>
    <p:sldId id="477" r:id="rId32"/>
    <p:sldId id="478" r:id="rId33"/>
    <p:sldId id="401" r:id="rId34"/>
    <p:sldId id="437" r:id="rId35"/>
    <p:sldId id="408" r:id="rId36"/>
    <p:sldId id="479" r:id="rId37"/>
    <p:sldId id="480" r:id="rId38"/>
    <p:sldId id="481" r:id="rId39"/>
    <p:sldId id="482" r:id="rId40"/>
    <p:sldId id="483" r:id="rId41"/>
    <p:sldId id="484" r:id="rId42"/>
    <p:sldId id="485" r:id="rId43"/>
    <p:sldId id="486" r:id="rId44"/>
    <p:sldId id="487" r:id="rId45"/>
    <p:sldId id="488" r:id="rId46"/>
    <p:sldId id="450" r:id="rId47"/>
    <p:sldId id="451" r:id="rId48"/>
    <p:sldId id="452" r:id="rId49"/>
    <p:sldId id="455" r:id="rId50"/>
    <p:sldId id="456" r:id="rId51"/>
    <p:sldId id="457" r:id="rId52"/>
    <p:sldId id="458" r:id="rId53"/>
    <p:sldId id="459" r:id="rId54"/>
    <p:sldId id="460" r:id="rId55"/>
    <p:sldId id="461" r:id="rId56"/>
    <p:sldId id="462" r:id="rId57"/>
    <p:sldId id="463" r:id="rId58"/>
    <p:sldId id="464" r:id="rId59"/>
    <p:sldId id="465" r:id="rId60"/>
    <p:sldId id="466" r:id="rId61"/>
    <p:sldId id="467" r:id="rId62"/>
    <p:sldId id="468" r:id="rId63"/>
    <p:sldId id="469" r:id="rId64"/>
    <p:sldId id="470" r:id="rId65"/>
    <p:sldId id="471" r:id="rId66"/>
    <p:sldId id="472" r:id="rId67"/>
    <p:sldId id="473" r:id="rId68"/>
    <p:sldId id="474" r:id="rId69"/>
    <p:sldId id="475" r:id="rId70"/>
    <p:sldId id="476" r:id="rId71"/>
    <p:sldId id="394" r:id="rId72"/>
    <p:sldId id="422" r:id="rId73"/>
    <p:sldId id="395" r:id="rId74"/>
    <p:sldId id="444" r:id="rId75"/>
    <p:sldId id="396" r:id="rId76"/>
    <p:sldId id="398" r:id="rId77"/>
    <p:sldId id="387" r:id="rId78"/>
    <p:sldId id="388" r:id="rId79"/>
    <p:sldId id="364" r:id="rId80"/>
    <p:sldId id="386" r:id="rId81"/>
    <p:sldId id="445" r:id="rId82"/>
    <p:sldId id="412" r:id="rId83"/>
    <p:sldId id="413" r:id="rId84"/>
    <p:sldId id="337" r:id="rId8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EC50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91" d="100"/>
          <a:sy n="91" d="100"/>
        </p:scale>
        <p:origin x="-1374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autoTitleDeleted val="1"/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на 01.01.20г.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Всего работающих</c:v>
                </c:pt>
                <c:pt idx="1">
                  <c:v>Всего членов профсоюза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2044</c:v>
                </c:pt>
                <c:pt idx="1">
                  <c:v>1955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 01.01.21г.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Всего работающих</c:v>
                </c:pt>
                <c:pt idx="1">
                  <c:v>Всего членов профсоюза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2115</c:v>
                </c:pt>
                <c:pt idx="1">
                  <c:v>2032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 01.01.22г.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Всего работающих</c:v>
                </c:pt>
                <c:pt idx="1">
                  <c:v>Всего членов профсоюза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2092</c:v>
                </c:pt>
                <c:pt idx="1">
                  <c:v>2017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 01.01.23г.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Всего работающих</c:v>
                </c:pt>
                <c:pt idx="1">
                  <c:v>Всего членов профсоюза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2018</c:v>
                </c:pt>
                <c:pt idx="1">
                  <c:v>1937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на 01.01.24г.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Всего работающих</c:v>
                </c:pt>
                <c:pt idx="1">
                  <c:v>Всего членов профсоюза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1844</c:v>
                </c:pt>
                <c:pt idx="1">
                  <c:v>1730</c:v>
                </c:pt>
              </c:numCache>
            </c:numRef>
          </c:val>
        </c:ser>
        <c:marker val="1"/>
        <c:axId val="116309376"/>
        <c:axId val="115811456"/>
      </c:lineChart>
      <c:catAx>
        <c:axId val="116309376"/>
        <c:scaling>
          <c:orientation val="minMax"/>
        </c:scaling>
        <c:axPos val="b"/>
        <c:majorTickMark val="none"/>
        <c:tickLblPos val="nextTo"/>
        <c:crossAx val="115811456"/>
        <c:crosses val="autoZero"/>
        <c:auto val="1"/>
        <c:lblAlgn val="ctr"/>
        <c:lblOffset val="100"/>
      </c:catAx>
      <c:valAx>
        <c:axId val="115811456"/>
        <c:scaling>
          <c:orientation val="minMax"/>
          <c:max val="2500"/>
          <c:min val="1500"/>
        </c:scaling>
        <c:axPos val="l"/>
        <c:majorGridlines/>
        <c:numFmt formatCode="General" sourceLinked="1"/>
        <c:majorTickMark val="none"/>
        <c:tickLblPos val="nextTo"/>
        <c:crossAx val="116309376"/>
        <c:crosses val="autoZero"/>
        <c:crossBetween val="between"/>
        <c:majorUnit val="500"/>
      </c:valAx>
      <c:dTable>
        <c:showHorzBorder val="1"/>
        <c:showVertBorder val="1"/>
        <c:showOutline val="1"/>
        <c:showKeys val="1"/>
      </c:dTable>
    </c:plotArea>
    <c:plotVisOnly val="1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8.2274837173131138E-2"/>
          <c:y val="2.904243804025795E-2"/>
          <c:w val="0.87740874404588354"/>
          <c:h val="0.8250043139990318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обращений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2019г.</c:v>
                </c:pt>
                <c:pt idx="1">
                  <c:v>2020г.</c:v>
                </c:pt>
                <c:pt idx="2">
                  <c:v>2021г.</c:v>
                </c:pt>
                <c:pt idx="3">
                  <c:v>2022г.</c:v>
                </c:pt>
                <c:pt idx="4">
                  <c:v>2023г.</c:v>
                </c:pt>
                <c:pt idx="5">
                  <c:v>2024г.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145</c:v>
                </c:pt>
                <c:pt idx="1">
                  <c:v>205</c:v>
                </c:pt>
                <c:pt idx="2">
                  <c:v>285</c:v>
                </c:pt>
                <c:pt idx="3">
                  <c:v>392</c:v>
                </c:pt>
                <c:pt idx="4">
                  <c:v>415</c:v>
                </c:pt>
                <c:pt idx="5">
                  <c:v>388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удовлетворено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2019г.</c:v>
                </c:pt>
                <c:pt idx="1">
                  <c:v>2020г.</c:v>
                </c:pt>
                <c:pt idx="2">
                  <c:v>2021г.</c:v>
                </c:pt>
                <c:pt idx="3">
                  <c:v>2022г.</c:v>
                </c:pt>
                <c:pt idx="4">
                  <c:v>2023г.</c:v>
                </c:pt>
                <c:pt idx="5">
                  <c:v>2024г.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116</c:v>
                </c:pt>
                <c:pt idx="1">
                  <c:v>178</c:v>
                </c:pt>
                <c:pt idx="2">
                  <c:v>253</c:v>
                </c:pt>
                <c:pt idx="3">
                  <c:v>275</c:v>
                </c:pt>
                <c:pt idx="4">
                  <c:v>318</c:v>
                </c:pt>
                <c:pt idx="5">
                  <c:v>328</c:v>
                </c:pt>
              </c:numCache>
            </c:numRef>
          </c:val>
        </c:ser>
        <c:marker val="1"/>
        <c:axId val="155191936"/>
        <c:axId val="157045504"/>
      </c:lineChart>
      <c:catAx>
        <c:axId val="155191936"/>
        <c:scaling>
          <c:orientation val="minMax"/>
        </c:scaling>
        <c:axPos val="b"/>
        <c:tickLblPos val="nextTo"/>
        <c:crossAx val="157045504"/>
        <c:crosses val="autoZero"/>
        <c:auto val="1"/>
        <c:lblAlgn val="ctr"/>
        <c:lblOffset val="100"/>
      </c:catAx>
      <c:valAx>
        <c:axId val="157045504"/>
        <c:scaling>
          <c:orientation val="minMax"/>
        </c:scaling>
        <c:axPos val="l"/>
        <c:majorGridlines/>
        <c:numFmt formatCode="General" sourceLinked="1"/>
        <c:tickLblPos val="nextTo"/>
        <c:crossAx val="1551919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2110333430543406"/>
          <c:y val="0.57931074558055362"/>
          <c:w val="0.21932876445999816"/>
          <c:h val="0.14442981526804352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autoTitleDeleted val="1"/>
    <c:plotArea>
      <c:layout/>
      <c:lineChart>
        <c:grouping val="standard"/>
        <c:ser>
          <c:idx val="0"/>
          <c:order val="0"/>
          <c:tx>
            <c:strRef>
              <c:f>Лист1!$A$2</c:f>
              <c:strCache>
                <c:ptCount val="1"/>
                <c:pt idx="0">
                  <c:v>охват</c:v>
                </c:pt>
              </c:strCache>
            </c:strRef>
          </c:tx>
          <c:marker>
            <c:symbol val="none"/>
          </c:marker>
          <c:dLbls>
            <c:showVal val="1"/>
          </c:dLbls>
          <c:cat>
            <c:strRef>
              <c:f>Лист1!$B$1:$F$1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Лист1!$B$2:$F$2</c:f>
              <c:numCache>
                <c:formatCode>General</c:formatCode>
                <c:ptCount val="5"/>
                <c:pt idx="0">
                  <c:v>95.1</c:v>
                </c:pt>
                <c:pt idx="1">
                  <c:v>96</c:v>
                </c:pt>
                <c:pt idx="2">
                  <c:v>96.1</c:v>
                </c:pt>
                <c:pt idx="3">
                  <c:v>95.9</c:v>
                </c:pt>
                <c:pt idx="4">
                  <c:v>93.8</c:v>
                </c:pt>
              </c:numCache>
            </c:numRef>
          </c:val>
        </c:ser>
        <c:dLbls>
          <c:showVal val="1"/>
        </c:dLbls>
        <c:marker val="1"/>
        <c:axId val="115857664"/>
        <c:axId val="125247488"/>
      </c:lineChart>
      <c:catAx>
        <c:axId val="115857664"/>
        <c:scaling>
          <c:orientation val="minMax"/>
        </c:scaling>
        <c:axPos val="t"/>
        <c:numFmt formatCode="General" sourceLinked="1"/>
        <c:majorTickMark val="none"/>
        <c:tickLblPos val="nextTo"/>
        <c:crossAx val="125247488"/>
        <c:crosses val="max"/>
        <c:auto val="1"/>
        <c:lblAlgn val="ctr"/>
        <c:lblOffset val="100"/>
      </c:catAx>
      <c:valAx>
        <c:axId val="125247488"/>
        <c:scaling>
          <c:orientation val="minMax"/>
          <c:max val="100"/>
          <c:min val="90"/>
        </c:scaling>
        <c:axPos val="l"/>
        <c:majorGridlines/>
        <c:numFmt formatCode="General" sourceLinked="1"/>
        <c:majorTickMark val="none"/>
        <c:tickLblPos val="nextTo"/>
        <c:crossAx val="115857664"/>
        <c:crosses val="autoZero"/>
        <c:crossBetween val="between"/>
      </c:valAx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ПРОЦЕНТ ОХВАТА </a:t>
            </a:r>
            <a:endParaRPr lang="ru-RU" dirty="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 01.01.2020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всего</c:v>
                </c:pt>
                <c:pt idx="1">
                  <c:v>МОУ</c:v>
                </c:pt>
                <c:pt idx="2">
                  <c:v>МДОУ</c:v>
                </c:pt>
                <c:pt idx="3">
                  <c:v>МУДО</c:v>
                </c:pt>
                <c:pt idx="4">
                  <c:v>другие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95.1</c:v>
                </c:pt>
                <c:pt idx="1">
                  <c:v>97.9</c:v>
                </c:pt>
                <c:pt idx="2">
                  <c:v>91.8</c:v>
                </c:pt>
                <c:pt idx="3">
                  <c:v>97</c:v>
                </c:pt>
                <c:pt idx="4">
                  <c:v>82.5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 01.01.2021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всего</c:v>
                </c:pt>
                <c:pt idx="1">
                  <c:v>МОУ</c:v>
                </c:pt>
                <c:pt idx="2">
                  <c:v>МДОУ</c:v>
                </c:pt>
                <c:pt idx="3">
                  <c:v>МУДО</c:v>
                </c:pt>
                <c:pt idx="4">
                  <c:v>другие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96</c:v>
                </c:pt>
                <c:pt idx="1">
                  <c:v>97.8</c:v>
                </c:pt>
                <c:pt idx="2">
                  <c:v>93.6</c:v>
                </c:pt>
                <c:pt idx="3">
                  <c:v>95.8</c:v>
                </c:pt>
                <c:pt idx="4">
                  <c:v>96.5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 01.01.2022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всего</c:v>
                </c:pt>
                <c:pt idx="1">
                  <c:v>МОУ</c:v>
                </c:pt>
                <c:pt idx="2">
                  <c:v>МДОУ</c:v>
                </c:pt>
                <c:pt idx="3">
                  <c:v>МУДО</c:v>
                </c:pt>
                <c:pt idx="4">
                  <c:v>другие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96</c:v>
                </c:pt>
                <c:pt idx="1">
                  <c:v>97.6</c:v>
                </c:pt>
                <c:pt idx="2">
                  <c:v>94.2</c:v>
                </c:pt>
                <c:pt idx="3">
                  <c:v>93.3</c:v>
                </c:pt>
                <c:pt idx="4">
                  <c:v>100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 01.01.2023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всего</c:v>
                </c:pt>
                <c:pt idx="1">
                  <c:v>МОУ</c:v>
                </c:pt>
                <c:pt idx="2">
                  <c:v>МДОУ</c:v>
                </c:pt>
                <c:pt idx="3">
                  <c:v>МУДО</c:v>
                </c:pt>
                <c:pt idx="4">
                  <c:v>другие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95.5</c:v>
                </c:pt>
                <c:pt idx="1">
                  <c:v>96.4</c:v>
                </c:pt>
                <c:pt idx="2">
                  <c:v>95.5</c:v>
                </c:pt>
                <c:pt idx="3">
                  <c:v>88.5</c:v>
                </c:pt>
                <c:pt idx="4">
                  <c:v>100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на 01.01.2024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всего</c:v>
                </c:pt>
                <c:pt idx="1">
                  <c:v>МОУ</c:v>
                </c:pt>
                <c:pt idx="2">
                  <c:v>МДОУ</c:v>
                </c:pt>
                <c:pt idx="3">
                  <c:v>МУДО</c:v>
                </c:pt>
                <c:pt idx="4">
                  <c:v>другие</c:v>
                </c:pt>
              </c:strCache>
            </c:str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93.8</c:v>
                </c:pt>
                <c:pt idx="1">
                  <c:v>93.3</c:v>
                </c:pt>
                <c:pt idx="2">
                  <c:v>95.8</c:v>
                </c:pt>
                <c:pt idx="3">
                  <c:v>86.7</c:v>
                </c:pt>
                <c:pt idx="4">
                  <c:v>100</c:v>
                </c:pt>
              </c:numCache>
            </c:numRef>
          </c:val>
        </c:ser>
        <c:axId val="127890944"/>
        <c:axId val="127892480"/>
      </c:barChart>
      <c:catAx>
        <c:axId val="127890944"/>
        <c:scaling>
          <c:orientation val="minMax"/>
        </c:scaling>
        <c:axPos val="b"/>
        <c:majorTickMark val="none"/>
        <c:tickLblPos val="nextTo"/>
        <c:crossAx val="127892480"/>
        <c:crosses val="autoZero"/>
        <c:auto val="1"/>
        <c:lblAlgn val="ctr"/>
        <c:lblOffset val="100"/>
      </c:catAx>
      <c:valAx>
        <c:axId val="127892480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12789094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</c:chart>
  <c:txPr>
    <a:bodyPr/>
    <a:lstStyle/>
    <a:p>
      <a:pPr>
        <a:defRPr sz="16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Всего первичных</a:t>
            </a:r>
            <a:r>
              <a:rPr lang="ru-RU" baseline="0" dirty="0" smtClean="0">
                <a:latin typeface="Times New Roman" pitchFamily="18" charset="0"/>
                <a:cs typeface="Times New Roman" pitchFamily="18" charset="0"/>
              </a:rPr>
              <a:t> профсоюзных организаций</a:t>
            </a:r>
            <a:endParaRPr lang="ru-RU" dirty="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54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54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54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2023</c:v>
                </c:pt>
              </c:strCache>
            </c:strRef>
          </c:tx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54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2024</c:v>
                </c:pt>
              </c:strCache>
            </c:strRef>
          </c:tx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52</c:v>
                </c:pt>
              </c:numCache>
            </c:numRef>
          </c:val>
        </c:ser>
        <c:axId val="139081984"/>
        <c:axId val="139108352"/>
      </c:barChart>
      <c:catAx>
        <c:axId val="139081984"/>
        <c:scaling>
          <c:orientation val="minMax"/>
        </c:scaling>
        <c:axPos val="b"/>
        <c:numFmt formatCode="General" sourceLinked="1"/>
        <c:majorTickMark val="none"/>
        <c:tickLblPos val="nextTo"/>
        <c:crossAx val="139108352"/>
        <c:crosses val="autoZero"/>
        <c:auto val="1"/>
        <c:lblAlgn val="ctr"/>
        <c:lblOffset val="100"/>
      </c:catAx>
      <c:valAx>
        <c:axId val="139108352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 smtClean="0">
                    <a:latin typeface="Times New Roman" pitchFamily="18" charset="0"/>
                    <a:cs typeface="Times New Roman" pitchFamily="18" charset="0"/>
                  </a:rPr>
                  <a:t>Количество первичных профсоюзных организаций</a:t>
                </a:r>
                <a:endParaRPr lang="ru-RU" dirty="0"/>
              </a:p>
            </c:rich>
          </c:tx>
          <c:layout/>
        </c:title>
        <c:numFmt formatCode="General" sourceLinked="1"/>
        <c:tickLblPos val="nextTo"/>
        <c:crossAx val="139081984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3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ППО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/>
                      <a:t>ШКОЛЫ; 20</a:t>
                    </a:r>
                  </a:p>
                </c:rich>
              </c:tx>
              <c:spPr/>
              <c:dLblPos val="bestFit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/>
                      <a:t>САДЫ; 25</a:t>
                    </a:r>
                  </a:p>
                </c:rich>
              </c:tx>
              <c:spPr/>
              <c:dLblPos val="bestFit"/>
            </c:dLbl>
            <c:dLbl>
              <c:idx val="2"/>
              <c:layout>
                <c:manualLayout>
                  <c:x val="7.157437785554592E-2"/>
                  <c:y val="3.161307961504818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/>
                      <a:t>УДО; 4</a:t>
                    </a:r>
                  </a:p>
                </c:rich>
              </c:tx>
              <c:spPr/>
              <c:dLblPos val="bestFit"/>
            </c:dLbl>
            <c:dLbl>
              <c:idx val="3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/>
                      <a:t>другие; 5</a:t>
                    </a:r>
                  </a:p>
                </c:rich>
              </c:tx>
              <c:spPr/>
              <c:dLblPos val="bestFit"/>
            </c:dLbl>
            <c:showVal val="1"/>
            <c:showCatName val="1"/>
            <c:showLeaderLines val="1"/>
          </c:dLbls>
          <c:cat>
            <c:strRef>
              <c:f>Лист1!$A$2:$A$5</c:f>
              <c:strCache>
                <c:ptCount val="4"/>
                <c:pt idx="0">
                  <c:v>ШКОЛЫ</c:v>
                </c:pt>
                <c:pt idx="1">
                  <c:v>САДЫ</c:v>
                </c:pt>
                <c:pt idx="2">
                  <c:v>УДО</c:v>
                </c:pt>
                <c:pt idx="3">
                  <c:v>другие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</c:v>
                </c:pt>
                <c:pt idx="1">
                  <c:v>23</c:v>
                </c:pt>
                <c:pt idx="2">
                  <c:v>4</c:v>
                </c:pt>
                <c:pt idx="3">
                  <c:v>5</c:v>
                </c:pt>
              </c:numCache>
            </c:numRef>
          </c:val>
        </c:ser>
        <c:dLbls>
          <c:showVal val="1"/>
          <c:showCatName val="1"/>
        </c:dLbls>
        <c:firstSliceAng val="0"/>
      </c:pieChart>
      <c:spPr>
        <a:noFill/>
        <a:ln w="25383">
          <a:noFill/>
        </a:ln>
      </c:spPr>
    </c:plotArea>
    <c:plotVisOnly val="1"/>
    <c:dispBlanksAs val="zero"/>
  </c:chart>
  <c:txPr>
    <a:bodyPr/>
    <a:lstStyle/>
    <a:p>
      <a:pPr>
        <a:defRPr sz="1799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title>
      <c:tx>
        <c:rich>
          <a:bodyPr/>
          <a:lstStyle/>
          <a:p>
            <a:pPr>
              <a:defRPr/>
            </a:pPr>
            <a:r>
              <a:rPr lang="ru-RU" dirty="0"/>
              <a:t>Всего работников на </a:t>
            </a:r>
            <a:r>
              <a:rPr lang="ru-RU" dirty="0" smtClean="0"/>
              <a:t>01.01.2024г</a:t>
            </a:r>
            <a:r>
              <a:rPr lang="ru-RU" dirty="0"/>
              <a:t>.</a:t>
            </a:r>
          </a:p>
        </c:rich>
      </c:tx>
      <c:layout>
        <c:manualLayout>
          <c:xMode val="edge"/>
          <c:yMode val="edge"/>
          <c:x val="0.34485722270827268"/>
          <c:y val="0.94056189234183873"/>
        </c:manualLayout>
      </c:layout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 01.01.2024г.</c:v>
                </c:pt>
              </c:strCache>
            </c:strRef>
          </c:tx>
          <c:dLbls>
            <c:dLbl>
              <c:idx val="0"/>
              <c:layout>
                <c:manualLayout>
                  <c:x val="-0.21128037814717629"/>
                  <c:y val="-7.503302587314292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Школы – 52,7%</a:t>
                    </a:r>
                    <a:br>
                      <a:rPr lang="ru-RU" dirty="0" smtClean="0"/>
                    </a:br>
                    <a:r>
                      <a:rPr lang="ru-RU" dirty="0" smtClean="0"/>
                      <a:t>Всего работают  </a:t>
                    </a:r>
                    <a:br>
                      <a:rPr lang="ru-RU" dirty="0" smtClean="0"/>
                    </a:br>
                    <a:r>
                      <a:rPr lang="ru-RU" dirty="0" smtClean="0"/>
                      <a:t>984 человека</a:t>
                    </a:r>
                    <a:endParaRPr lang="ru-RU" dirty="0"/>
                  </a:p>
                </c:rich>
              </c:tx>
              <c:showCatName val="1"/>
              <c:showPercent val="1"/>
            </c:dLbl>
            <c:dLbl>
              <c:idx val="1"/>
              <c:layout>
                <c:manualLayout>
                  <c:x val="0.24221165062700512"/>
                  <c:y val="-5.535878566354816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САДЫ – 36,0%</a:t>
                    </a:r>
                    <a:br>
                      <a:rPr lang="ru-RU" dirty="0" smtClean="0"/>
                    </a:br>
                    <a:r>
                      <a:rPr lang="ru-RU" dirty="0" smtClean="0"/>
                      <a:t>Всего работают</a:t>
                    </a:r>
                    <a:br>
                      <a:rPr lang="ru-RU" dirty="0" smtClean="0"/>
                    </a:br>
                    <a:r>
                      <a:rPr lang="ru-RU" dirty="0" smtClean="0"/>
                      <a:t>672 </a:t>
                    </a:r>
                    <a:r>
                      <a:rPr lang="ru-RU" baseline="0" dirty="0" smtClean="0"/>
                      <a:t>человека</a:t>
                    </a:r>
                    <a:endParaRPr lang="ru-RU" dirty="0"/>
                  </a:p>
                </c:rich>
              </c:tx>
              <c:showCatName val="1"/>
              <c:showPercent val="1"/>
            </c:dLbl>
            <c:dLbl>
              <c:idx val="2"/>
              <c:layout>
                <c:manualLayout>
                  <c:x val="-0.13289686011470789"/>
                  <c:y val="4.599451012001304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Дополнительное образование – 8,0%</a:t>
                    </a:r>
                    <a:br>
                      <a:rPr lang="ru-RU" dirty="0" smtClean="0"/>
                    </a:br>
                    <a:r>
                      <a:rPr lang="ru-RU" dirty="0" smtClean="0"/>
                      <a:t>Всего работают </a:t>
                    </a:r>
                    <a:br>
                      <a:rPr lang="ru-RU" dirty="0" smtClean="0"/>
                    </a:br>
                    <a:r>
                      <a:rPr lang="ru-RU" dirty="0" smtClean="0"/>
                      <a:t>150 человека</a:t>
                    </a:r>
                    <a:endParaRPr lang="ru-RU" dirty="0"/>
                  </a:p>
                </c:rich>
              </c:tx>
              <c:showCatName val="1"/>
              <c:showPercent val="1"/>
            </c:dLbl>
            <c:dLbl>
              <c:idx val="3"/>
              <c:layout>
                <c:manualLayout>
                  <c:x val="-5.4420202682997958E-2"/>
                  <c:y val="-1.8864951686842482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Другие – 3,2%</a:t>
                    </a:r>
                    <a:br>
                      <a:rPr lang="ru-RU" dirty="0" smtClean="0"/>
                    </a:br>
                    <a:r>
                      <a:rPr lang="ru-RU" dirty="0" smtClean="0"/>
                      <a:t>всего работают </a:t>
                    </a:r>
                    <a:br>
                      <a:rPr lang="ru-RU" dirty="0" smtClean="0"/>
                    </a:br>
                    <a:r>
                      <a:rPr lang="ru-RU" dirty="0" smtClean="0"/>
                      <a:t>60 человек</a:t>
                    </a:r>
                    <a:endParaRPr lang="ru-RU" dirty="0"/>
                  </a:p>
                </c:rich>
              </c:tx>
              <c:showCatName val="1"/>
              <c:showPercent val="1"/>
            </c:dLbl>
            <c:dLbl>
              <c:idx val="4"/>
              <c:layout>
                <c:manualLayout>
                  <c:x val="0.12451030426752212"/>
                  <c:y val="-4.379631191008382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Агинский ИПК</a:t>
                    </a:r>
                    <a:r>
                      <a:rPr lang="ru-RU" baseline="0" dirty="0" smtClean="0"/>
                      <a:t> – 1%</a:t>
                    </a:r>
                    <a:br>
                      <a:rPr lang="ru-RU" baseline="0" dirty="0" smtClean="0"/>
                    </a:br>
                    <a:r>
                      <a:rPr lang="ru-RU" baseline="0" dirty="0" smtClean="0"/>
                      <a:t>всего работаю</a:t>
                    </a:r>
                    <a:br>
                      <a:rPr lang="ru-RU" baseline="0" dirty="0" smtClean="0"/>
                    </a:br>
                    <a:r>
                      <a:rPr lang="ru-RU" baseline="0" dirty="0" smtClean="0"/>
                      <a:t>22 человек</a:t>
                    </a:r>
                    <a:endParaRPr lang="ru-RU" dirty="0"/>
                  </a:p>
                </c:rich>
              </c:tx>
              <c:showCatName val="1"/>
              <c:showPercent val="1"/>
            </c:dLbl>
            <c:showCatName val="1"/>
            <c:showPercent val="1"/>
            <c:showLeaderLines val="1"/>
          </c:dLbls>
          <c:cat>
            <c:strRef>
              <c:f>Лист1!$A$2:$A$5</c:f>
              <c:strCache>
                <c:ptCount val="4"/>
                <c:pt idx="0">
                  <c:v>МОУ</c:v>
                </c:pt>
                <c:pt idx="1">
                  <c:v>МДОУ</c:v>
                </c:pt>
                <c:pt idx="2">
                  <c:v>МУДО</c:v>
                </c:pt>
                <c:pt idx="3">
                  <c:v>другие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984</c:v>
                </c:pt>
                <c:pt idx="1">
                  <c:v>672</c:v>
                </c:pt>
                <c:pt idx="2">
                  <c:v>150</c:v>
                </c:pt>
                <c:pt idx="3">
                  <c:v>60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</c:plotArea>
    <c:plotVisOnly val="1"/>
  </c:chart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Педагогические</a:t>
            </a:r>
            <a:r>
              <a:rPr lang="ru-RU" baseline="0" dirty="0" smtClean="0"/>
              <a:t> работники школ и детских садов</a:t>
            </a:r>
            <a:endParaRPr lang="ru-RU" dirty="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МОУ всего работников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на 01.01.2020</c:v>
                </c:pt>
                <c:pt idx="1">
                  <c:v>на 01.01.2021</c:v>
                </c:pt>
                <c:pt idx="2">
                  <c:v>на 01.01.2022</c:v>
                </c:pt>
                <c:pt idx="3">
                  <c:v>на 01.01.2023</c:v>
                </c:pt>
                <c:pt idx="4">
                  <c:v>на 01.01.2024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639</c:v>
                </c:pt>
                <c:pt idx="1">
                  <c:v>615</c:v>
                </c:pt>
                <c:pt idx="2">
                  <c:v>614</c:v>
                </c:pt>
                <c:pt idx="3">
                  <c:v>604</c:v>
                </c:pt>
                <c:pt idx="4">
                  <c:v>586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МОУ членов профсоюза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на 01.01.2020</c:v>
                </c:pt>
                <c:pt idx="1">
                  <c:v>на 01.01.2021</c:v>
                </c:pt>
                <c:pt idx="2">
                  <c:v>на 01.01.2022</c:v>
                </c:pt>
                <c:pt idx="3">
                  <c:v>на 01.01.2023</c:v>
                </c:pt>
                <c:pt idx="4">
                  <c:v>на 01.01.2024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625</c:v>
                </c:pt>
                <c:pt idx="1">
                  <c:v>594</c:v>
                </c:pt>
                <c:pt idx="2">
                  <c:v>597</c:v>
                </c:pt>
                <c:pt idx="3">
                  <c:v>584</c:v>
                </c:pt>
                <c:pt idx="4">
                  <c:v>523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МДОУ всего работников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на 01.01.2020</c:v>
                </c:pt>
                <c:pt idx="1">
                  <c:v>на 01.01.2021</c:v>
                </c:pt>
                <c:pt idx="2">
                  <c:v>на 01.01.2022</c:v>
                </c:pt>
                <c:pt idx="3">
                  <c:v>на 01.01.2023</c:v>
                </c:pt>
                <c:pt idx="4">
                  <c:v>на 01.01.2024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282</c:v>
                </c:pt>
                <c:pt idx="1">
                  <c:v>304</c:v>
                </c:pt>
                <c:pt idx="2">
                  <c:v>278</c:v>
                </c:pt>
                <c:pt idx="3">
                  <c:v>270</c:v>
                </c:pt>
                <c:pt idx="4">
                  <c:v>265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МДОУ членов профсоюза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на 01.01.2020</c:v>
                </c:pt>
                <c:pt idx="1">
                  <c:v>на 01.01.2021</c:v>
                </c:pt>
                <c:pt idx="2">
                  <c:v>на 01.01.2022</c:v>
                </c:pt>
                <c:pt idx="3">
                  <c:v>на 01.01.2023</c:v>
                </c:pt>
                <c:pt idx="4">
                  <c:v>на 01.01.2024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260</c:v>
                </c:pt>
                <c:pt idx="1">
                  <c:v>278</c:v>
                </c:pt>
                <c:pt idx="2">
                  <c:v>276</c:v>
                </c:pt>
                <c:pt idx="3">
                  <c:v>260</c:v>
                </c:pt>
                <c:pt idx="4">
                  <c:v>258</c:v>
                </c:pt>
              </c:numCache>
            </c:numRef>
          </c:val>
        </c:ser>
        <c:axId val="147475072"/>
        <c:axId val="147489152"/>
      </c:barChart>
      <c:catAx>
        <c:axId val="147475072"/>
        <c:scaling>
          <c:orientation val="minMax"/>
        </c:scaling>
        <c:axPos val="b"/>
        <c:majorTickMark val="none"/>
        <c:tickLblPos val="nextTo"/>
        <c:crossAx val="147489152"/>
        <c:crosses val="autoZero"/>
        <c:auto val="1"/>
        <c:lblAlgn val="ctr"/>
        <c:lblOffset val="100"/>
      </c:catAx>
      <c:valAx>
        <c:axId val="147489152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14747507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</c:chart>
  <c:txPr>
    <a:bodyPr/>
    <a:lstStyle/>
    <a:p>
      <a:pPr>
        <a:defRPr sz="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КД</c:v>
                </c:pt>
              </c:strCache>
            </c:strRef>
          </c:tx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17</c:v>
                </c:pt>
                <c:pt idx="1">
                  <c:v>18</c:v>
                </c:pt>
                <c:pt idx="2">
                  <c:v>12</c:v>
                </c:pt>
                <c:pt idx="3">
                  <c:v>11</c:v>
                </c:pt>
                <c:pt idx="4">
                  <c:v>18</c:v>
                </c:pt>
                <c:pt idx="5">
                  <c:v>15</c:v>
                </c:pt>
              </c:numCache>
            </c:numRef>
          </c:val>
        </c:ser>
        <c:marker val="1"/>
        <c:axId val="163843072"/>
        <c:axId val="163873536"/>
      </c:lineChart>
      <c:catAx>
        <c:axId val="163843072"/>
        <c:scaling>
          <c:orientation val="minMax"/>
        </c:scaling>
        <c:axPos val="b"/>
        <c:numFmt formatCode="General" sourceLinked="1"/>
        <c:tickLblPos val="nextTo"/>
        <c:crossAx val="163873536"/>
        <c:crosses val="autoZero"/>
        <c:auto val="1"/>
        <c:lblAlgn val="ctr"/>
        <c:lblOffset val="100"/>
      </c:catAx>
      <c:valAx>
        <c:axId val="163873536"/>
        <c:scaling>
          <c:orientation val="minMax"/>
        </c:scaling>
        <c:axPos val="l"/>
        <c:majorGridlines/>
        <c:numFmt formatCode="General" sourceLinked="1"/>
        <c:tickLblPos val="nextTo"/>
        <c:crossAx val="16384307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autoTitleDeleted val="1"/>
    <c:plotArea>
      <c:layout/>
      <c:lineChart>
        <c:grouping val="standard"/>
        <c:ser>
          <c:idx val="0"/>
          <c:order val="0"/>
          <c:tx>
            <c:strRef>
              <c:f>Лист1!$A$2</c:f>
              <c:strCache>
                <c:ptCount val="1"/>
                <c:pt idx="0">
                  <c:v>охват</c:v>
                </c:pt>
              </c:strCache>
            </c:strRef>
          </c:tx>
          <c:marker>
            <c:symbol val="none"/>
          </c:marker>
          <c:dLbls>
            <c:showVal val="1"/>
          </c:dLbls>
          <c:cat>
            <c:strRef>
              <c:f>Лист1!$B$1:$G$1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Лист1!$B$2:$G$2</c:f>
              <c:numCache>
                <c:formatCode>General</c:formatCode>
                <c:ptCount val="6"/>
                <c:pt idx="0">
                  <c:v>27</c:v>
                </c:pt>
                <c:pt idx="1">
                  <c:v>50</c:v>
                </c:pt>
                <c:pt idx="2">
                  <c:v>32</c:v>
                </c:pt>
                <c:pt idx="3">
                  <c:v>14</c:v>
                </c:pt>
                <c:pt idx="4">
                  <c:v>39</c:v>
                </c:pt>
                <c:pt idx="5">
                  <c:v>33</c:v>
                </c:pt>
              </c:numCache>
            </c:numRef>
          </c:val>
        </c:ser>
        <c:dLbls>
          <c:showVal val="1"/>
        </c:dLbls>
        <c:marker val="1"/>
        <c:axId val="153156992"/>
        <c:axId val="153274240"/>
      </c:lineChart>
      <c:catAx>
        <c:axId val="153156992"/>
        <c:scaling>
          <c:orientation val="minMax"/>
        </c:scaling>
        <c:axPos val="t"/>
        <c:numFmt formatCode="General" sourceLinked="1"/>
        <c:majorTickMark val="none"/>
        <c:tickLblPos val="nextTo"/>
        <c:crossAx val="153274240"/>
        <c:crosses val="max"/>
        <c:auto val="1"/>
        <c:lblAlgn val="ctr"/>
        <c:lblOffset val="100"/>
      </c:catAx>
      <c:valAx>
        <c:axId val="153274240"/>
        <c:scaling>
          <c:orientation val="minMax"/>
          <c:max val="60"/>
          <c:min val="10"/>
        </c:scaling>
        <c:axPos val="l"/>
        <c:majorGridlines/>
        <c:numFmt formatCode="General" sourceLinked="1"/>
        <c:majorTickMark val="none"/>
        <c:tickLblPos val="nextTo"/>
        <c:crossAx val="153156992"/>
        <c:crosses val="autoZero"/>
        <c:crossBetween val="between"/>
        <c:majorUnit val="10"/>
      </c:valAx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E93E-4320-460E-A529-E85FF0968DB7}" type="datetimeFigureOut">
              <a:rPr lang="ru-RU" smtClean="0"/>
              <a:pPr/>
              <a:t>09.10.2024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8695-03C4-4C1E-9906-ACB3464656F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E93E-4320-460E-A529-E85FF0968DB7}" type="datetimeFigureOut">
              <a:rPr lang="ru-RU" smtClean="0"/>
              <a:pPr/>
              <a:t>09.10.2024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8695-03C4-4C1E-9906-ACB3464656F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E93E-4320-460E-A529-E85FF0968DB7}" type="datetimeFigureOut">
              <a:rPr lang="ru-RU" smtClean="0"/>
              <a:pPr/>
              <a:t>09.10.2024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8695-03C4-4C1E-9906-ACB3464656F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E93E-4320-460E-A529-E85FF0968DB7}" type="datetimeFigureOut">
              <a:rPr lang="ru-RU" smtClean="0"/>
              <a:pPr/>
              <a:t>09.10.2024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8695-03C4-4C1E-9906-ACB3464656F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E93E-4320-460E-A529-E85FF0968DB7}" type="datetimeFigureOut">
              <a:rPr lang="ru-RU" smtClean="0"/>
              <a:pPr/>
              <a:t>09.10.2024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8695-03C4-4C1E-9906-ACB3464656F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E93E-4320-460E-A529-E85FF0968DB7}" type="datetimeFigureOut">
              <a:rPr lang="ru-RU" smtClean="0"/>
              <a:pPr/>
              <a:t>09.10.2024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8695-03C4-4C1E-9906-ACB3464656F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E93E-4320-460E-A529-E85FF0968DB7}" type="datetimeFigureOut">
              <a:rPr lang="ru-RU" smtClean="0"/>
              <a:pPr/>
              <a:t>09.10.2024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8695-03C4-4C1E-9906-ACB3464656F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E93E-4320-460E-A529-E85FF0968DB7}" type="datetimeFigureOut">
              <a:rPr lang="ru-RU" smtClean="0"/>
              <a:pPr/>
              <a:t>09.10.2024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8695-03C4-4C1E-9906-ACB3464656F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E93E-4320-460E-A529-E85FF0968DB7}" type="datetimeFigureOut">
              <a:rPr lang="ru-RU" smtClean="0"/>
              <a:pPr/>
              <a:t>09.10.2024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8695-03C4-4C1E-9906-ACB3464656F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E93E-4320-460E-A529-E85FF0968DB7}" type="datetimeFigureOut">
              <a:rPr lang="ru-RU" smtClean="0"/>
              <a:pPr/>
              <a:t>09.10.2024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8695-03C4-4C1E-9906-ACB3464656F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E93E-4320-460E-A529-E85FF0968DB7}" type="datetimeFigureOut">
              <a:rPr lang="ru-RU" smtClean="0"/>
              <a:pPr/>
              <a:t>09.10.2024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58695-03C4-4C1E-9906-ACB3464656F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AE93E-4320-460E-A529-E85FF0968DB7}" type="datetimeFigureOut">
              <a:rPr lang="ru-RU" smtClean="0"/>
              <a:pPr/>
              <a:t>09.10.2024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58695-03C4-4C1E-9906-ACB3464656F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214554"/>
            <a:ext cx="7772400" cy="335758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Агинская территориальная организация профессионального союза работников народного образования и науки Российской Федерации</a:t>
            </a:r>
            <a:endParaRPr lang="ru-RU" dirty="0"/>
          </a:p>
        </p:txBody>
      </p:sp>
      <p:pic>
        <p:nvPicPr>
          <p:cNvPr id="1026" name="Picture 2" descr="D:\папка изображения\objec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642918"/>
            <a:ext cx="1308091" cy="14826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Содержимое 3" descr="20220322_123906.jpg"/>
          <p:cNvPicPr>
            <a:picLocks noGrp="1" noChangeAspect="1"/>
          </p:cNvPicPr>
          <p:nvPr>
            <p:ph idx="1"/>
          </p:nvPr>
        </p:nvPicPr>
        <p:blipFill>
          <a:blip r:embed="rId2"/>
          <a:srcRect l="5208" r="2777" b="21268"/>
          <a:stretch>
            <a:fillRect/>
          </a:stretch>
        </p:blipFill>
        <p:spPr>
          <a:xfrm>
            <a:off x="500063" y="857250"/>
            <a:ext cx="8156575" cy="3143250"/>
          </a:xfrm>
        </p:spPr>
      </p:pic>
      <p:sp>
        <p:nvSpPr>
          <p:cNvPr id="6" name="Подзаголовок 2"/>
          <p:cNvSpPr txBox="1">
            <a:spLocks/>
          </p:cNvSpPr>
          <p:nvPr/>
        </p:nvSpPr>
        <p:spPr bwMode="auto">
          <a:xfrm>
            <a:off x="214313" y="4214813"/>
            <a:ext cx="8643937" cy="189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marL="447675" indent="-382588" algn="ctr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ru-RU" sz="3000" dirty="0">
                <a:latin typeface="+mn-lt"/>
                <a:cs typeface="+mn-cs"/>
              </a:rPr>
              <a:t>Заседание комитета Агинской территориальной организации общероссийского профсоюза образования</a:t>
            </a:r>
          </a:p>
          <a:p>
            <a:pPr marL="447675" indent="-382588" algn="ctr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ru-RU" sz="3000" dirty="0">
                <a:latin typeface="+mn-lt"/>
                <a:cs typeface="+mn-cs"/>
              </a:rPr>
              <a:t>22 марта 2022 года</a:t>
            </a:r>
          </a:p>
        </p:txBody>
      </p:sp>
    </p:spTree>
  </p:cSld>
  <p:clrMapOvr>
    <a:masterClrMapping/>
  </p:clrMapOvr>
  <p:transition advTm="4774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8"/>
          </a:xfrm>
        </p:spPr>
        <p:txBody>
          <a:bodyPr>
            <a:normAutofit/>
          </a:bodyPr>
          <a:lstStyle/>
          <a:p>
            <a:r>
              <a:rPr lang="ru-RU" dirty="0" smtClean="0"/>
              <a:t>ЗАСЕДАНИИ КОМИТЕТА</a:t>
            </a:r>
            <a:endParaRPr lang="ru-RU" dirty="0"/>
          </a:p>
        </p:txBody>
      </p:sp>
      <p:pic>
        <p:nvPicPr>
          <p:cNvPr id="21506" name="Picture 2" descr="https://sun9-1.userapi.com/impg/3MFHXDPWSSDcoqkeZsE0J6D_4QYRyeaEC1ERpQ/nULvBiLeV9I.jpg?size=1280x576&amp;quality=95&amp;sign=36643a89e9cef37f4469c47f0af74766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57298"/>
            <a:ext cx="8699476" cy="391476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285852" y="5429264"/>
            <a:ext cx="6244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 участием председателя Совета ветеранов </a:t>
            </a:r>
            <a:r>
              <a:rPr lang="ru-RU" dirty="0" err="1" smtClean="0"/>
              <a:t>Вандановой</a:t>
            </a:r>
            <a:r>
              <a:rPr lang="ru-RU" dirty="0" smtClean="0"/>
              <a:t> С.Ш.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8"/>
          </a:xfrm>
        </p:spPr>
        <p:txBody>
          <a:bodyPr>
            <a:normAutofit/>
          </a:bodyPr>
          <a:lstStyle/>
          <a:p>
            <a:r>
              <a:rPr lang="ru-RU" dirty="0" smtClean="0"/>
              <a:t>ЗАСЕДАНИИ КОМИТЕТА</a:t>
            </a:r>
            <a:endParaRPr lang="ru-RU" dirty="0"/>
          </a:p>
        </p:txBody>
      </p:sp>
      <p:pic>
        <p:nvPicPr>
          <p:cNvPr id="95234" name="Picture 2" descr="https://sun9-44.userapi.com/impg/-bPwNyZqYlc_sJsOQi5O-_wedIr3U1_IJav1aQ/ohaETzqo0eM.jpg?size=1280x576&amp;quality=95&amp;sign=e907ac20216004450d46f29c0c50a96e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85860"/>
            <a:ext cx="8223222" cy="37004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57290" y="5143512"/>
            <a:ext cx="6473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 участием председателя комитета образования администрации</a:t>
            </a:r>
          </a:p>
          <a:p>
            <a:pPr algn="ctr"/>
            <a:r>
              <a:rPr lang="ru-RU" dirty="0" smtClean="0"/>
              <a:t>ГО «Поселок Агинское»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8"/>
          </a:xfrm>
        </p:spPr>
        <p:txBody>
          <a:bodyPr>
            <a:normAutofit/>
          </a:bodyPr>
          <a:lstStyle/>
          <a:p>
            <a:r>
              <a:rPr lang="ru-RU" sz="3800" dirty="0" smtClean="0"/>
              <a:t>ОНЛАЙН ЗАСЕДАНИЕ КОМИТЕТА</a:t>
            </a:r>
            <a:endParaRPr lang="ru-RU" sz="3800" dirty="0"/>
          </a:p>
        </p:txBody>
      </p:sp>
      <p:pic>
        <p:nvPicPr>
          <p:cNvPr id="1026" name="Picture 2" descr="D:\Мои документы\МЕРОПРИЯТИЯ\2022\ФОТО\07.09.2022.png"/>
          <p:cNvPicPr>
            <a:picLocks noChangeAspect="1" noChangeArrowheads="1"/>
          </p:cNvPicPr>
          <p:nvPr/>
        </p:nvPicPr>
        <p:blipFill>
          <a:blip r:embed="rId2"/>
          <a:srcRect l="8882" t="2631" r="9703" b="6579"/>
          <a:stretch>
            <a:fillRect/>
          </a:stretch>
        </p:blipFill>
        <p:spPr bwMode="auto">
          <a:xfrm>
            <a:off x="642910" y="1428736"/>
            <a:ext cx="7858148" cy="492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8"/>
          </a:xfrm>
        </p:spPr>
        <p:txBody>
          <a:bodyPr>
            <a:normAutofit/>
          </a:bodyPr>
          <a:lstStyle/>
          <a:p>
            <a:r>
              <a:rPr lang="ru-RU" dirty="0" smtClean="0"/>
              <a:t>ПРЕЗИДИУМ</a:t>
            </a:r>
            <a:endParaRPr lang="ru-RU" dirty="0"/>
          </a:p>
        </p:txBody>
      </p:sp>
      <p:pic>
        <p:nvPicPr>
          <p:cNvPr id="96257" name="Picture 1" descr="D:\Мои документы\пленум, президиум\2022\Президиум\IMG_20210428_151220.jpg"/>
          <p:cNvPicPr>
            <a:picLocks noChangeAspect="1" noChangeArrowheads="1"/>
          </p:cNvPicPr>
          <p:nvPr/>
        </p:nvPicPr>
        <p:blipFill>
          <a:blip r:embed="rId2" cstate="print"/>
          <a:srcRect t="26438" r="-501" b="30249"/>
          <a:stretch>
            <a:fillRect/>
          </a:stretch>
        </p:blipFill>
        <p:spPr bwMode="auto">
          <a:xfrm>
            <a:off x="285720" y="1500174"/>
            <a:ext cx="8578085" cy="4929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8"/>
          </a:xfrm>
        </p:spPr>
        <p:txBody>
          <a:bodyPr>
            <a:normAutofit/>
          </a:bodyPr>
          <a:lstStyle/>
          <a:p>
            <a:r>
              <a:rPr lang="ru-RU" dirty="0" smtClean="0"/>
              <a:t>ВЫЕЗДНОЙ ПРЕЗИДИУМ</a:t>
            </a:r>
            <a:endParaRPr lang="ru-RU" dirty="0"/>
          </a:p>
        </p:txBody>
      </p:sp>
      <p:pic>
        <p:nvPicPr>
          <p:cNvPr id="2050" name="Picture 2" descr="D:\Мои документы\МЕРОПРИЯТИЯ\2022\ФОТО\20220913_160702.jpg"/>
          <p:cNvPicPr>
            <a:picLocks noChangeAspect="1" noChangeArrowheads="1"/>
          </p:cNvPicPr>
          <p:nvPr/>
        </p:nvPicPr>
        <p:blipFill>
          <a:blip r:embed="rId2" cstate="print"/>
          <a:srcRect l="4673" r="8091"/>
          <a:stretch>
            <a:fillRect/>
          </a:stretch>
        </p:blipFill>
        <p:spPr bwMode="auto">
          <a:xfrm>
            <a:off x="642910" y="1571612"/>
            <a:ext cx="8001056" cy="4130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399032"/>
          </a:xfrm>
        </p:spPr>
        <p:txBody>
          <a:bodyPr>
            <a:normAutofit fontScale="90000"/>
          </a:bodyPr>
          <a:lstStyle/>
          <a:p>
            <a:pPr marL="484632">
              <a:defRPr/>
            </a:pPr>
            <a:r>
              <a:rPr lang="ru-RU" dirty="0" smtClean="0"/>
              <a:t>ОТРАСЛЕВОЕ СОГЛАШЕНИЕ</a:t>
            </a: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20485" name="TextBox 8"/>
          <p:cNvSpPr txBox="1">
            <a:spLocks noChangeArrowheads="1"/>
          </p:cNvSpPr>
          <p:nvPr/>
        </p:nvSpPr>
        <p:spPr bwMode="auto">
          <a:xfrm>
            <a:off x="642938" y="5572125"/>
            <a:ext cx="79295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/>
              <a:t>14 декабря 2021 года подписание отраслевого соглашения</a:t>
            </a:r>
          </a:p>
          <a:p>
            <a:pPr algn="ctr">
              <a:defRPr/>
            </a:pPr>
            <a:r>
              <a:rPr lang="ru-RU" sz="1200" dirty="0" smtClean="0"/>
              <a:t>с комитетом образования администрации городского округа «Посёлок Агинское»</a:t>
            </a:r>
            <a:endParaRPr lang="ru-RU" sz="1200" dirty="0">
              <a:latin typeface="+mj-lt"/>
            </a:endParaRPr>
          </a:p>
        </p:txBody>
      </p:sp>
      <p:pic>
        <p:nvPicPr>
          <p:cNvPr id="104450" name="Picture 2" descr="D:\Мои документы\МЕРОПРИЯТИЯ\2021\Соглашение декабрь 2021\6.jpg"/>
          <p:cNvPicPr>
            <a:picLocks noChangeAspect="1" noChangeArrowheads="1"/>
          </p:cNvPicPr>
          <p:nvPr/>
        </p:nvPicPr>
        <p:blipFill>
          <a:blip r:embed="rId2"/>
          <a:srcRect l="3593" t="13125" r="27500" b="36699"/>
          <a:stretch>
            <a:fillRect/>
          </a:stretch>
        </p:blipFill>
        <p:spPr bwMode="auto">
          <a:xfrm>
            <a:off x="928662" y="1428736"/>
            <a:ext cx="7455984" cy="4071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399032"/>
          </a:xfrm>
        </p:spPr>
        <p:txBody>
          <a:bodyPr>
            <a:normAutofit fontScale="90000"/>
          </a:bodyPr>
          <a:lstStyle/>
          <a:p>
            <a:pPr marL="484632">
              <a:defRPr/>
            </a:pPr>
            <a:r>
              <a:rPr lang="ru-RU" dirty="0" smtClean="0"/>
              <a:t>ОТРАСЛЕВОЕ СОГЛАШЕНИЕ</a:t>
            </a: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20485" name="TextBox 8"/>
          <p:cNvSpPr txBox="1">
            <a:spLocks noChangeArrowheads="1"/>
          </p:cNvSpPr>
          <p:nvPr/>
        </p:nvSpPr>
        <p:spPr bwMode="auto">
          <a:xfrm>
            <a:off x="642938" y="5572125"/>
            <a:ext cx="79295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 smtClean="0"/>
              <a:t>15 декабря 2021 года подписание отраслевого соглашения</a:t>
            </a:r>
          </a:p>
          <a:p>
            <a:pPr algn="ctr">
              <a:defRPr/>
            </a:pPr>
            <a:r>
              <a:rPr lang="ru-RU" sz="1200" dirty="0" smtClean="0"/>
              <a:t>с комитетом образования администрации городского округа «Посёлок Агинское»</a:t>
            </a:r>
            <a:endParaRPr lang="ru-RU" sz="1200" dirty="0">
              <a:latin typeface="+mj-lt"/>
            </a:endParaRPr>
          </a:p>
        </p:txBody>
      </p:sp>
      <p:pic>
        <p:nvPicPr>
          <p:cNvPr id="103426" name="Picture 2" descr="D:\Мои документы\МЕРОПРИЯТИЯ\2021\фото\1644978153734.jpg"/>
          <p:cNvPicPr>
            <a:picLocks noChangeAspect="1" noChangeArrowheads="1"/>
          </p:cNvPicPr>
          <p:nvPr/>
        </p:nvPicPr>
        <p:blipFill>
          <a:blip r:embed="rId2"/>
          <a:srcRect t="38000" b="27500"/>
          <a:stretch>
            <a:fillRect/>
          </a:stretch>
        </p:blipFill>
        <p:spPr bwMode="auto">
          <a:xfrm>
            <a:off x="785786" y="1714488"/>
            <a:ext cx="7920245" cy="3643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84632" indent="0" eaLnBrk="1" fontAlgn="auto" hangingPunct="1">
              <a:spcAft>
                <a:spcPts val="0"/>
              </a:spcAft>
              <a:defRPr sz="2160" b="1" i="0" u="none" strike="noStrike" kern="120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ru-RU" sz="4400" b="1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Заключены коллективные договора</a:t>
            </a:r>
            <a:endParaRPr lang="ru-RU" sz="4400" b="1" dirty="0">
              <a:ln w="6350">
                <a:solidFill>
                  <a:schemeClr val="accent5"/>
                </a:solidFill>
              </a:ln>
              <a:solidFill>
                <a:schemeClr val="accent6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rmAutofit/>
          </a:bodyPr>
          <a:lstStyle/>
          <a:p>
            <a:r>
              <a:rPr lang="ru-RU" dirty="0" smtClean="0"/>
              <a:t>Заседание межведомственной трехсторонней комиссии</a:t>
            </a:r>
            <a:endParaRPr lang="ru-RU" dirty="0"/>
          </a:p>
        </p:txBody>
      </p:sp>
      <p:pic>
        <p:nvPicPr>
          <p:cNvPr id="6" name="Рисунок 5" descr="http://zabprofobr.ru/fotos/news1_bg_2033.jpg"/>
          <p:cNvPicPr/>
          <p:nvPr/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28596" y="2357430"/>
            <a:ext cx="8215370" cy="4052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357166"/>
          <a:ext cx="8229600" cy="6143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399032"/>
          </a:xfrm>
        </p:spPr>
        <p:txBody>
          <a:bodyPr>
            <a:normAutofit fontScale="90000"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ru-RU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  <a:t>Заседание Координационного совета</a:t>
            </a: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20485" name="TextBox 8"/>
          <p:cNvSpPr txBox="1">
            <a:spLocks noChangeArrowheads="1"/>
          </p:cNvSpPr>
          <p:nvPr/>
        </p:nvSpPr>
        <p:spPr bwMode="auto">
          <a:xfrm>
            <a:off x="642938" y="5572125"/>
            <a:ext cx="79295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>
                <a:latin typeface="+mj-lt"/>
              </a:rPr>
              <a:t>Председатель Агинской территориальной организации общероссийского профсоюза образования, председатель первичной профсоюзной организации Пенсионного фонда РФ </a:t>
            </a:r>
            <a:r>
              <a:rPr lang="ru-RU" sz="1200" dirty="0" err="1">
                <a:latin typeface="+mj-lt"/>
              </a:rPr>
              <a:t>Цындымеев</a:t>
            </a:r>
            <a:r>
              <a:rPr lang="ru-RU" sz="1200" dirty="0">
                <a:latin typeface="+mj-lt"/>
              </a:rPr>
              <a:t> </a:t>
            </a:r>
            <a:r>
              <a:rPr lang="ru-RU" sz="1200" dirty="0" err="1">
                <a:latin typeface="+mj-lt"/>
              </a:rPr>
              <a:t>Жаргал</a:t>
            </a:r>
            <a:r>
              <a:rPr lang="ru-RU" sz="1200" dirty="0">
                <a:latin typeface="+mj-lt"/>
              </a:rPr>
              <a:t> </a:t>
            </a:r>
            <a:r>
              <a:rPr lang="ru-RU" sz="1200" dirty="0" err="1">
                <a:latin typeface="+mj-lt"/>
              </a:rPr>
              <a:t>Батожаргалович</a:t>
            </a:r>
            <a:r>
              <a:rPr lang="ru-RU" sz="1200" dirty="0">
                <a:latin typeface="+mj-lt"/>
              </a:rPr>
              <a:t> и председатель первичной профсоюзной организации </a:t>
            </a:r>
            <a:r>
              <a:rPr lang="ru-RU" sz="1200" dirty="0"/>
              <a:t>Агинского филиала Почта России </a:t>
            </a:r>
            <a:r>
              <a:rPr lang="ru-RU" sz="1200" dirty="0" err="1"/>
              <a:t>Хорчинова</a:t>
            </a:r>
            <a:r>
              <a:rPr lang="ru-RU" sz="1200" dirty="0"/>
              <a:t> </a:t>
            </a:r>
            <a:r>
              <a:rPr lang="ru-RU" sz="1200" dirty="0" err="1"/>
              <a:t>Эржен</a:t>
            </a:r>
            <a:r>
              <a:rPr lang="ru-RU" sz="1200" dirty="0"/>
              <a:t> </a:t>
            </a:r>
            <a:r>
              <a:rPr lang="ru-RU" sz="1200" dirty="0" err="1"/>
              <a:t>Баторовна</a:t>
            </a:r>
            <a:endParaRPr lang="ru-RU" sz="1200" dirty="0">
              <a:latin typeface="+mj-lt"/>
            </a:endParaRPr>
          </a:p>
        </p:txBody>
      </p:sp>
      <p:pic>
        <p:nvPicPr>
          <p:cNvPr id="20484" name="Содержимое 5" descr="20220914_141255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" y="1857375"/>
            <a:ext cx="8229600" cy="37068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35743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+mn-lt"/>
              </a:rPr>
              <a:t>ПРАВОЗАЩИТНАЯ ДЕЯТЕЛЬНОСТЬ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84632" indent="0" eaLnBrk="1" fontAlgn="auto" hangingPunct="1">
              <a:spcAft>
                <a:spcPts val="0"/>
              </a:spcAft>
              <a:defRPr sz="2160" b="1" i="0" u="none" strike="noStrike" kern="120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ru-RU" sz="2800" b="1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Проверок трудового законодательства и иных правовых актов, содержащих нормы трудового права</a:t>
            </a:r>
            <a:endParaRPr lang="ru-RU" sz="2800" b="1" dirty="0">
              <a:ln w="6350">
                <a:solidFill>
                  <a:schemeClr val="accent5"/>
                </a:solidFill>
              </a:ln>
              <a:solidFill>
                <a:schemeClr val="accent6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7" name="Содержимое 5"/>
          <p:cNvGraphicFramePr>
            <a:graphicFrameLocks/>
          </p:cNvGraphicFramePr>
          <p:nvPr/>
        </p:nvGraphicFramePr>
        <p:xfrm>
          <a:off x="428625" y="1785938"/>
          <a:ext cx="82296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advTm="519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286808" cy="1661308"/>
          </a:xfrm>
        </p:spPr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  <a:t>Выездная проверка документов первичной профсоюзной организации</a:t>
            </a:r>
            <a:br>
              <a:rPr lang="ru-RU" sz="2800" b="1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</a:br>
            <a:r>
              <a:rPr lang="ru-RU" sz="2800" b="1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  <a:t>2020 год</a:t>
            </a:r>
            <a:endParaRPr lang="ru-RU" sz="2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7290" y="5072074"/>
            <a:ext cx="657385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>
                <a:latin typeface="+mn-lt"/>
              </a:rPr>
              <a:t>Первичная профсоюзная организация МОУ </a:t>
            </a:r>
            <a:r>
              <a:rPr lang="ru-RU" dirty="0" smtClean="0">
                <a:latin typeface="+mn-lt"/>
              </a:rPr>
              <a:t>«</a:t>
            </a:r>
            <a:r>
              <a:rPr lang="ru-RU" dirty="0" err="1" smtClean="0">
                <a:latin typeface="+mn-lt"/>
              </a:rPr>
              <a:t>Будуланская</a:t>
            </a:r>
            <a:r>
              <a:rPr lang="ru-RU" dirty="0" smtClean="0">
                <a:latin typeface="+mn-lt"/>
              </a:rPr>
              <a:t> СОШ»</a:t>
            </a:r>
            <a:endParaRPr lang="ru-RU" dirty="0">
              <a:latin typeface="+mn-lt"/>
            </a:endParaRPr>
          </a:p>
        </p:txBody>
      </p:sp>
      <p:pic>
        <p:nvPicPr>
          <p:cNvPr id="5" name="Рисунок 4" descr="C:\Users\1\Pictures\ФОТО 2020\IMG-2ab5c7de25610171dee56abed3fbb056-V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696448" y="2100855"/>
            <a:ext cx="5751103" cy="2656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9999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286808" cy="1661308"/>
          </a:xfrm>
        </p:spPr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  <a:t>Выездная проверка документов первичной профсоюзной организации</a:t>
            </a:r>
            <a:br>
              <a:rPr lang="ru-RU" sz="2800" b="1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</a:br>
            <a:r>
              <a:rPr lang="ru-RU" sz="2800" b="1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  <a:t>2020 год</a:t>
            </a:r>
            <a:endParaRPr lang="ru-RU" sz="2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2976" y="5000636"/>
            <a:ext cx="711072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dirty="0">
                <a:latin typeface="+mn-lt"/>
              </a:rPr>
              <a:t>Первичная профсоюзная организация </a:t>
            </a:r>
            <a:r>
              <a:rPr lang="ru-RU" dirty="0" smtClean="0"/>
              <a:t>МУДО «</a:t>
            </a:r>
            <a:r>
              <a:rPr lang="ru-RU" dirty="0" err="1" smtClean="0"/>
              <a:t>Новоорловский</a:t>
            </a:r>
            <a:r>
              <a:rPr lang="ru-RU" dirty="0" smtClean="0"/>
              <a:t> ДДТ»</a:t>
            </a:r>
            <a:endParaRPr lang="ru-RU" dirty="0"/>
          </a:p>
        </p:txBody>
      </p:sp>
      <p:pic>
        <p:nvPicPr>
          <p:cNvPr id="5" name="Рисунок 4" descr="C:\Users\1\Pictures\ФОТО 2020\IMG-2ab5c7de25610171dee56abed3fbb056-V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696448" y="2100855"/>
            <a:ext cx="5751103" cy="2656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1\Pictures\ФОТО 2020\IMG-4c1328d81dd0134b2793c8d396f8bc44-V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601787" y="2057133"/>
            <a:ext cx="5940425" cy="2743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9999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286808" cy="1661308"/>
          </a:xfrm>
        </p:spPr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  <a:t>Выездная проверка документов первичной профсоюзной организации</a:t>
            </a:r>
            <a:br>
              <a:rPr lang="ru-RU" sz="2800" b="1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</a:br>
            <a:r>
              <a:rPr lang="ru-RU" sz="2800" b="1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  <a:t>2021 год</a:t>
            </a:r>
            <a:endParaRPr lang="ru-RU" sz="2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20" y="6000768"/>
            <a:ext cx="861877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dirty="0">
                <a:latin typeface="+mn-lt"/>
              </a:rPr>
              <a:t>Первичная профсоюзная организация </a:t>
            </a:r>
            <a:r>
              <a:rPr lang="ru-RU" dirty="0" smtClean="0"/>
              <a:t>МДОУ «</a:t>
            </a:r>
            <a:r>
              <a:rPr lang="ru-RU" dirty="0" err="1" smtClean="0"/>
              <a:t>Урда-Агинский</a:t>
            </a:r>
            <a:r>
              <a:rPr lang="ru-RU" dirty="0" smtClean="0"/>
              <a:t> детский сад «Теремок»</a:t>
            </a:r>
            <a:endParaRPr lang="ru-RU" dirty="0"/>
          </a:p>
        </p:txBody>
      </p:sp>
      <p:pic>
        <p:nvPicPr>
          <p:cNvPr id="38914" name="Picture 2" descr="D:\Мои документы\МЕРОПРИЯТИЯ\2021\фото\1644978153769.jpg"/>
          <p:cNvPicPr>
            <a:picLocks noChangeAspect="1" noChangeArrowheads="1"/>
          </p:cNvPicPr>
          <p:nvPr/>
        </p:nvPicPr>
        <p:blipFill>
          <a:blip r:embed="rId2"/>
          <a:srcRect t="23000" b="24500"/>
          <a:stretch>
            <a:fillRect/>
          </a:stretch>
        </p:blipFill>
        <p:spPr bwMode="auto">
          <a:xfrm>
            <a:off x="1428728" y="1714488"/>
            <a:ext cx="6000779" cy="4200575"/>
          </a:xfrm>
          <a:prstGeom prst="rect">
            <a:avLst/>
          </a:prstGeom>
          <a:noFill/>
        </p:spPr>
      </p:pic>
    </p:spTree>
  </p:cSld>
  <p:clrMapOvr>
    <a:masterClrMapping/>
  </p:clrMapOvr>
  <p:transition advTm="9999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286808" cy="1661308"/>
          </a:xfrm>
        </p:spPr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  <a:t>Выездная проверка документов первичной профсоюзной организации</a:t>
            </a:r>
            <a:br>
              <a:rPr lang="ru-RU" sz="2800" b="1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</a:br>
            <a:r>
              <a:rPr lang="ru-RU" sz="2800" b="1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  <a:t>2022 год</a:t>
            </a:r>
            <a:endParaRPr lang="ru-RU" sz="2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3" descr="D:\Мои документы\МЕРОПРИЯТИЯ\2022\ФОТО\20221012_101332.jpg"/>
          <p:cNvPicPr>
            <a:picLocks noChangeAspect="1" noChangeArrowheads="1"/>
          </p:cNvPicPr>
          <p:nvPr/>
        </p:nvPicPr>
        <p:blipFill>
          <a:blip r:embed="rId2"/>
          <a:srcRect l="4636" r="9258"/>
          <a:stretch>
            <a:fillRect/>
          </a:stretch>
        </p:blipFill>
        <p:spPr bwMode="auto">
          <a:xfrm>
            <a:off x="500063" y="1571625"/>
            <a:ext cx="800100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28662" y="5786454"/>
            <a:ext cx="729257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>
                <a:latin typeface="+mn-lt"/>
              </a:rPr>
              <a:t>Первичная профсоюзная организация МОУ «Цокто-Хангильская </a:t>
            </a:r>
            <a:r>
              <a:rPr lang="ru-RU" dirty="0" smtClean="0">
                <a:latin typeface="+mn-lt"/>
              </a:rPr>
              <a:t>СОШ»</a:t>
            </a:r>
            <a:endParaRPr lang="ru-RU" dirty="0">
              <a:latin typeface="+mn-lt"/>
            </a:endParaRPr>
          </a:p>
        </p:txBody>
      </p:sp>
    </p:spTree>
  </p:cSld>
  <p:clrMapOvr>
    <a:masterClrMapping/>
  </p:clrMapOvr>
  <p:transition advTm="9999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286808" cy="1661308"/>
          </a:xfrm>
        </p:spPr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  <a:t>Выездная проверка документов первичной профсоюзной организации</a:t>
            </a:r>
            <a:br>
              <a:rPr lang="ru-RU" sz="2800" b="1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</a:br>
            <a:r>
              <a:rPr lang="ru-RU" sz="2800" b="1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  <a:t>2023 год</a:t>
            </a:r>
            <a:endParaRPr lang="ru-RU" sz="2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5852" y="6215082"/>
            <a:ext cx="699229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>
                <a:latin typeface="+mn-lt"/>
              </a:rPr>
              <a:t>Первичная профсоюзная организация МОУ </a:t>
            </a:r>
            <a:r>
              <a:rPr lang="ru-RU" dirty="0" smtClean="0">
                <a:latin typeface="+mn-lt"/>
              </a:rPr>
              <a:t>«Хойто-Агинская СОШ»</a:t>
            </a:r>
            <a:endParaRPr lang="ru-RU" dirty="0">
              <a:latin typeface="+mn-lt"/>
            </a:endParaRPr>
          </a:p>
        </p:txBody>
      </p:sp>
      <p:pic>
        <p:nvPicPr>
          <p:cNvPr id="27649" name="Picture 1" descr="D:\Мои документы\МЕРОПРИЯТИЯ\2024\фото\20231024_131249.jpg"/>
          <p:cNvPicPr>
            <a:picLocks noChangeAspect="1" noChangeArrowheads="1"/>
          </p:cNvPicPr>
          <p:nvPr/>
        </p:nvPicPr>
        <p:blipFill>
          <a:blip r:embed="rId2" cstate="print"/>
          <a:srcRect l="11314" r="12933"/>
          <a:stretch>
            <a:fillRect/>
          </a:stretch>
        </p:blipFill>
        <p:spPr bwMode="auto">
          <a:xfrm>
            <a:off x="857224" y="1714488"/>
            <a:ext cx="7500990" cy="4459814"/>
          </a:xfrm>
          <a:prstGeom prst="rect">
            <a:avLst/>
          </a:prstGeom>
          <a:noFill/>
        </p:spPr>
      </p:pic>
    </p:spTree>
  </p:cSld>
  <p:clrMapOvr>
    <a:masterClrMapping/>
  </p:clrMapOvr>
  <p:transition advTm="9999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286808" cy="1661308"/>
          </a:xfrm>
        </p:spPr>
        <p:txBody>
          <a:bodyPr>
            <a:normAutofit fontScale="90000"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  <a:t>Выездная тематическая проверка документов первичной профсоюзной организации</a:t>
            </a:r>
            <a:br>
              <a:rPr lang="ru-RU" sz="2800" b="1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</a:br>
            <a:r>
              <a:rPr lang="ru-RU" sz="2800" b="1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  <a:t>2023 год</a:t>
            </a:r>
            <a:endParaRPr lang="ru-RU" sz="2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728" y="5572140"/>
            <a:ext cx="638873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>
                <a:latin typeface="+mn-lt"/>
              </a:rPr>
              <a:t>Первичная профсоюзная организация МОУ </a:t>
            </a:r>
            <a:r>
              <a:rPr lang="ru-RU" dirty="0" smtClean="0">
                <a:latin typeface="+mn-lt"/>
              </a:rPr>
              <a:t>«</a:t>
            </a:r>
            <a:r>
              <a:rPr lang="ru-RU" dirty="0" err="1" smtClean="0">
                <a:latin typeface="+mn-lt"/>
              </a:rPr>
              <a:t>Гунэйская</a:t>
            </a:r>
            <a:r>
              <a:rPr lang="ru-RU" dirty="0" smtClean="0">
                <a:latin typeface="+mn-lt"/>
              </a:rPr>
              <a:t> СОШ»</a:t>
            </a:r>
            <a:endParaRPr lang="ru-RU" dirty="0">
              <a:latin typeface="+mn-lt"/>
            </a:endParaRPr>
          </a:p>
        </p:txBody>
      </p:sp>
      <p:pic>
        <p:nvPicPr>
          <p:cNvPr id="10242" name="Picture 2" descr="20231017_1220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85926"/>
            <a:ext cx="8286808" cy="373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999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143512"/>
            <a:ext cx="8501122" cy="1214446"/>
          </a:xfrm>
        </p:spPr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  <a:t>Аттестация руководителей</a:t>
            </a:r>
            <a:endParaRPr lang="ru-RU" sz="2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Содержимое 4" descr="23.03.2022 аттестация директоров и заведующих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00188" y="428625"/>
            <a:ext cx="6096000" cy="4572000"/>
          </a:xfrm>
        </p:spPr>
      </p:pic>
    </p:spTree>
  </p:cSld>
  <p:clrMapOvr>
    <a:masterClrMapping/>
  </p:clrMapOvr>
  <p:transition advTm="9999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ru-RU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  <a:t>Охват профсоюзным членством</a:t>
            </a:r>
            <a:endParaRPr lang="ru-RU" dirty="0">
              <a:ln w="6350">
                <a:solidFill>
                  <a:schemeClr val="accent5"/>
                </a:solidFill>
              </a:ln>
              <a:solidFill>
                <a:schemeClr val="accent6"/>
              </a:solidFill>
            </a:endParaRPr>
          </a:p>
        </p:txBody>
      </p:sp>
      <p:graphicFrame>
        <p:nvGraphicFramePr>
          <p:cNvPr id="4" name="Содержимое 5"/>
          <p:cNvGraphicFramePr>
            <a:graphicFrameLocks noGrp="1"/>
          </p:cNvGraphicFramePr>
          <p:nvPr>
            <p:ph idx="1"/>
          </p:nvPr>
        </p:nvGraphicFramePr>
        <p:xfrm>
          <a:off x="428625" y="1785938"/>
          <a:ext cx="82296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advTm="961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67494"/>
            <a:ext cx="8286808" cy="1661308"/>
          </a:xfrm>
        </p:spPr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  <a:t>Проверка готовности образовательных организаций к новому учебному году</a:t>
            </a:r>
            <a:endParaRPr lang="ru-RU" sz="2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9" name="Picture 4" descr="D:\Мои документы\МЕРОПРИЯТИЯ\2022\ФОТО\приёмк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8820"/>
          <a:stretch>
            <a:fillRect/>
          </a:stretch>
        </p:blipFill>
        <p:spPr>
          <a:xfrm>
            <a:off x="1643042" y="1714488"/>
            <a:ext cx="6102350" cy="4168775"/>
          </a:xfrm>
          <a:noFill/>
        </p:spPr>
      </p:pic>
      <p:sp>
        <p:nvSpPr>
          <p:cNvPr id="5" name="TextBox 4"/>
          <p:cNvSpPr txBox="1"/>
          <p:nvPr/>
        </p:nvSpPr>
        <p:spPr>
          <a:xfrm>
            <a:off x="1142976" y="5857892"/>
            <a:ext cx="712387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>
                <a:latin typeface="+mn-lt"/>
              </a:rPr>
              <a:t>Первичная профсоюзная организация МДОУ детский сад «Звездочка»</a:t>
            </a:r>
          </a:p>
        </p:txBody>
      </p:sp>
    </p:spTree>
  </p:cSld>
  <p:clrMapOvr>
    <a:masterClrMapping/>
  </p:clrMapOvr>
  <p:transition advTm="9999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ru-RU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  <a:t>Принято на личный прием обращений</a:t>
            </a:r>
            <a:endParaRPr lang="ru-RU" dirty="0">
              <a:ln w="6350">
                <a:solidFill>
                  <a:schemeClr val="accent5"/>
                </a:solidFill>
              </a:ln>
              <a:solidFill>
                <a:schemeClr val="accent6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advTm="1039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67494"/>
            <a:ext cx="8286808" cy="732614"/>
          </a:xfrm>
        </p:spPr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  <a:t>ОБРАЩЕНИЯ ЧЛЕНОВ ПРОФСОЮЗА</a:t>
            </a:r>
            <a:endParaRPr lang="ru-RU" sz="2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5072074"/>
            <a:ext cx="8286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/>
              <a:t>Член профсоюза п</a:t>
            </a:r>
            <a:r>
              <a:rPr lang="ru-RU" dirty="0" smtClean="0">
                <a:latin typeface="+mn-lt"/>
              </a:rPr>
              <a:t>ервичной профсоюзной организации</a:t>
            </a:r>
          </a:p>
          <a:p>
            <a:pPr algn="ctr">
              <a:defRPr/>
            </a:pPr>
            <a:r>
              <a:rPr lang="ru-RU" dirty="0" smtClean="0">
                <a:latin typeface="+mn-lt"/>
              </a:rPr>
              <a:t>МДОУ «</a:t>
            </a:r>
            <a:r>
              <a:rPr lang="ru-RU" dirty="0" err="1" smtClean="0">
                <a:latin typeface="+mn-lt"/>
              </a:rPr>
              <a:t>Будуланский</a:t>
            </a:r>
            <a:r>
              <a:rPr lang="ru-RU" dirty="0" smtClean="0">
                <a:latin typeface="+mn-lt"/>
              </a:rPr>
              <a:t> детский </a:t>
            </a:r>
            <a:r>
              <a:rPr lang="ru-RU" dirty="0">
                <a:latin typeface="+mn-lt"/>
              </a:rPr>
              <a:t>сад </a:t>
            </a:r>
            <a:r>
              <a:rPr lang="ru-RU" dirty="0" smtClean="0">
                <a:latin typeface="+mn-lt"/>
              </a:rPr>
              <a:t>«</a:t>
            </a:r>
            <a:r>
              <a:rPr lang="ru-RU" dirty="0" err="1" smtClean="0">
                <a:latin typeface="+mn-lt"/>
              </a:rPr>
              <a:t>Чебурашка</a:t>
            </a:r>
            <a:r>
              <a:rPr lang="ru-RU" dirty="0" smtClean="0">
                <a:latin typeface="+mn-lt"/>
              </a:rPr>
              <a:t>»</a:t>
            </a:r>
            <a:endParaRPr lang="ru-RU" dirty="0">
              <a:latin typeface="+mn-lt"/>
            </a:endParaRPr>
          </a:p>
        </p:txBody>
      </p:sp>
      <p:pic>
        <p:nvPicPr>
          <p:cNvPr id="11266" name="Picture 2" descr="20231107_1131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142984"/>
            <a:ext cx="825211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999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991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Обучение по охране труда, пожарно-техническому минимуму и ГО ЧС в 2020 году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38067"/>
          <a:stretch/>
        </p:blipFill>
        <p:spPr bwMode="auto">
          <a:xfrm>
            <a:off x="571472" y="2357430"/>
            <a:ext cx="8072494" cy="39751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ru-RU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  <a:t>Обучение профактива</a:t>
            </a: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625" y="5357813"/>
            <a:ext cx="835818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Семинар с вновь принятыми председателями</a:t>
            </a:r>
            <a:b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</a:b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первичных профсоюзных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организаций в 2023 году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93186" name="Picture 2" descr="https://sun9-29.userapi.com/impg/KDeiW01gKmTrjX5GyoswLAz_tAWglfYXPdyTvg/ldgOhsH6d30.jpg?size=1280x576&amp;quality=95&amp;sign=23e77b7396887b71c041f6dd44bb975d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357298"/>
            <a:ext cx="8429684" cy="3793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786874" cy="1143000"/>
          </a:xfrm>
        </p:spPr>
        <p:txBody>
          <a:bodyPr>
            <a:normAutofit fontScale="90000"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ru-RU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  <a:t>ОБУЧЕНИЕ ПО ОХРАНЕ ТРУДА</a:t>
            </a: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571472" y="5143512"/>
            <a:ext cx="80724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 smtClean="0"/>
              <a:t>В феврале 2023 года было проведено внеочередное обучение руководителей образовательных учреждений, председателей первичных профсоюзных организаций, уполномоченных по охране труда</a:t>
            </a:r>
            <a:endParaRPr lang="ru-RU" dirty="0"/>
          </a:p>
        </p:txBody>
      </p:sp>
      <p:pic>
        <p:nvPicPr>
          <p:cNvPr id="9218" name="Picture 2" descr="IMG-2e100a3c567b8b4aa9083980c71120b6-V"/>
          <p:cNvPicPr>
            <a:picLocks noChangeAspect="1" noChangeArrowheads="1"/>
          </p:cNvPicPr>
          <p:nvPr/>
        </p:nvPicPr>
        <p:blipFill>
          <a:blip r:embed="rId2"/>
          <a:srcRect t="17345" b="23126"/>
          <a:stretch>
            <a:fillRect/>
          </a:stretch>
        </p:blipFill>
        <p:spPr bwMode="auto">
          <a:xfrm>
            <a:off x="642910" y="1428736"/>
            <a:ext cx="7991807" cy="3571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500306"/>
            <a:ext cx="8229600" cy="171451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+mn-lt"/>
              </a:rPr>
              <a:t>КОНКУРСЫ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rmAutofit/>
          </a:bodyPr>
          <a:lstStyle/>
          <a:p>
            <a:pPr marL="484632">
              <a:defRPr/>
            </a:pPr>
            <a:r>
              <a:rPr lang="ru-RU" i="1" dirty="0" err="1" smtClean="0"/>
              <a:t>Видеоакция</a:t>
            </a:r>
            <a:r>
              <a:rPr lang="ru-RU" i="1" dirty="0" smtClean="0"/>
              <a:t> "…и это тоже Профсоюз!"</a:t>
            </a: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642910" y="2214554"/>
            <a:ext cx="8001056" cy="3600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ru-RU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  <a:t>Конкурс «О Родине, о мужестве, о славе»</a:t>
            </a: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32771" name="Picture 2" descr="D:\Мои документы\МЕРОПРИЯТИЯ\2022\ФОТО\20220927_1213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2211388"/>
            <a:ext cx="7626350" cy="343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Autofit/>
          </a:bodyPr>
          <a:lstStyle/>
          <a:p>
            <a:pPr marL="484632">
              <a:defRPr/>
            </a:pPr>
            <a:r>
              <a:rPr lang="ru-RU" sz="2800" b="1" dirty="0" smtClean="0">
                <a:latin typeface="+mn-lt"/>
              </a:rPr>
              <a:t>Конкурса «</a:t>
            </a:r>
            <a:r>
              <a:rPr lang="ru-RU" sz="2800" b="1" dirty="0" err="1" smtClean="0">
                <a:latin typeface="+mn-lt"/>
              </a:rPr>
              <a:t>Эрхим</a:t>
            </a:r>
            <a:r>
              <a:rPr lang="ru-RU" sz="2800" b="1" dirty="0" smtClean="0">
                <a:latin typeface="+mn-lt"/>
              </a:rPr>
              <a:t> хүмүүжүүлэгшэ-2024»</a:t>
            </a:r>
            <a:endParaRPr lang="ru-RU" sz="2800" dirty="0">
              <a:solidFill>
                <a:schemeClr val="accent1">
                  <a:tint val="83000"/>
                  <a:satMod val="150000"/>
                </a:schemeClr>
              </a:solidFill>
              <a:latin typeface="+mn-lt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57158" y="4143380"/>
            <a:ext cx="857256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В г. Казань с 17 по 21 сентября прошел Всероссийский конкурс «Лучший учитель родного языка и родной литературы». Забайкальский край представляли на конкурсе учитель родного русского языка и родной русской литературы СОШ № 19 г.Чита Наталья Юрьевна Толпыгина и педагог дополнительного образования детского сада «</a:t>
            </a:r>
            <a:r>
              <a:rPr lang="ru-RU" sz="1400" b="1" dirty="0" err="1" smtClean="0"/>
              <a:t>Номин</a:t>
            </a:r>
            <a:r>
              <a:rPr lang="ru-RU" sz="1400" b="1" dirty="0" smtClean="0"/>
              <a:t>» с. </a:t>
            </a:r>
            <a:r>
              <a:rPr lang="ru-RU" sz="1400" b="1" dirty="0" err="1" smtClean="0"/>
              <a:t>Амитхаша</a:t>
            </a:r>
            <a:r>
              <a:rPr lang="ru-RU" sz="1400" b="1" dirty="0" smtClean="0"/>
              <a:t> Агинского района </a:t>
            </a:r>
            <a:r>
              <a:rPr lang="ru-RU" sz="1400" b="1" dirty="0" err="1" smtClean="0"/>
              <a:t>Арюна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Шираповна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Цырендашиева</a:t>
            </a:r>
            <a:r>
              <a:rPr lang="ru-RU" sz="1400" b="1" dirty="0" smtClean="0"/>
              <a:t>.</a:t>
            </a:r>
          </a:p>
          <a:p>
            <a:pPr algn="ctr"/>
            <a:r>
              <a:rPr lang="ru-RU" sz="1400" dirty="0" smtClean="0"/>
              <a:t>По результатам конкурса </a:t>
            </a:r>
            <a:r>
              <a:rPr lang="ru-RU" sz="1400" dirty="0" err="1" smtClean="0"/>
              <a:t>медиавизиток</a:t>
            </a:r>
            <a:r>
              <a:rPr lang="ru-RU" sz="1400" dirty="0" smtClean="0"/>
              <a:t> и учебного занятия с детьми </a:t>
            </a:r>
            <a:r>
              <a:rPr lang="ru-RU" sz="1400" dirty="0" err="1" smtClean="0"/>
              <a:t>Арюна</a:t>
            </a:r>
            <a:r>
              <a:rPr lang="ru-RU" sz="1400" dirty="0" smtClean="0"/>
              <a:t> </a:t>
            </a:r>
            <a:r>
              <a:rPr lang="ru-RU" sz="1400" dirty="0" err="1" smtClean="0"/>
              <a:t>Шираповна</a:t>
            </a:r>
            <a:r>
              <a:rPr lang="ru-RU" sz="1400" dirty="0" smtClean="0"/>
              <a:t> стала лауреатом конкурса в номинации среди воспитателей «Лучшие практики развития родной речи детей дошкольного возраста». В числе 15 лучших воспитателей и 15 лучших учителей родных языков педагог из Агинского Бурятского округа </a:t>
            </a:r>
            <a:r>
              <a:rPr lang="ru-RU" sz="1400" dirty="0" err="1" smtClean="0"/>
              <a:t>Арюна</a:t>
            </a:r>
            <a:r>
              <a:rPr lang="ru-RU" sz="1400" dirty="0" smtClean="0"/>
              <a:t> </a:t>
            </a:r>
            <a:r>
              <a:rPr lang="ru-RU" sz="1400" dirty="0" err="1" smtClean="0"/>
              <a:t>Цырендашиева</a:t>
            </a:r>
            <a:r>
              <a:rPr lang="ru-RU" sz="1400" dirty="0" smtClean="0"/>
              <a:t> приняла участие во встрече с министром образования Сергеем Кравцовым.</a:t>
            </a:r>
            <a:endParaRPr lang="ru-RU" sz="1400" dirty="0"/>
          </a:p>
        </p:txBody>
      </p:sp>
      <p:pic>
        <p:nvPicPr>
          <p:cNvPr id="88065" name="Picture 1" descr="D:\Мои документы\МЕРОПРИЯТИЯ\2024\КОНКУРСЫ\21 февраля\итоги.jpg"/>
          <p:cNvPicPr>
            <a:picLocks noChangeAspect="1" noChangeArrowheads="1"/>
          </p:cNvPicPr>
          <p:nvPr/>
        </p:nvPicPr>
        <p:blipFill>
          <a:blip r:embed="rId2"/>
          <a:srcRect l="40156" t="33750" r="25156" b="39375"/>
          <a:stretch>
            <a:fillRect/>
          </a:stretch>
        </p:blipFill>
        <p:spPr bwMode="auto">
          <a:xfrm>
            <a:off x="2071670" y="1000108"/>
            <a:ext cx="5286412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357188"/>
          <a:ext cx="8229600" cy="614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57158" y="5572140"/>
            <a:ext cx="85725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 краевом фотоконкурсе 2023 году в номинации "Молодой педагог" победителями стали наши члены профсоюза </a:t>
            </a:r>
            <a:r>
              <a:rPr lang="ru-RU" dirty="0" err="1" smtClean="0"/>
              <a:t>Аюшиева</a:t>
            </a:r>
            <a:r>
              <a:rPr lang="ru-RU" dirty="0" smtClean="0"/>
              <a:t> </a:t>
            </a:r>
            <a:r>
              <a:rPr lang="ru-RU" dirty="0" err="1" smtClean="0"/>
              <a:t>Сэржена</a:t>
            </a:r>
            <a:r>
              <a:rPr lang="ru-RU" dirty="0" smtClean="0"/>
              <a:t> Баировна, учитель математики КСОШ и </a:t>
            </a:r>
            <a:r>
              <a:rPr lang="ru-RU" dirty="0" err="1" smtClean="0"/>
              <a:t>Доржипаланова</a:t>
            </a:r>
            <a:r>
              <a:rPr lang="ru-RU" dirty="0" smtClean="0"/>
              <a:t> Сталина </a:t>
            </a:r>
            <a:r>
              <a:rPr lang="ru-RU" dirty="0" err="1" smtClean="0"/>
              <a:t>Галсановна</a:t>
            </a:r>
            <a:r>
              <a:rPr lang="ru-RU" dirty="0" smtClean="0"/>
              <a:t>, учитель АСОШ№1</a:t>
            </a:r>
            <a:endParaRPr lang="ru-RU" dirty="0"/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385" name="Picture 1" descr="20231222_121227"/>
          <p:cNvPicPr>
            <a:picLocks noChangeAspect="1" noChangeArrowheads="1"/>
          </p:cNvPicPr>
          <p:nvPr/>
        </p:nvPicPr>
        <p:blipFill>
          <a:blip r:embed="rId2"/>
          <a:srcRect t="17203" b="49915"/>
          <a:stretch>
            <a:fillRect/>
          </a:stretch>
        </p:blipFill>
        <p:spPr bwMode="auto">
          <a:xfrm>
            <a:off x="1142976" y="357166"/>
            <a:ext cx="6858048" cy="4996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85720" y="4357694"/>
            <a:ext cx="85725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 апреле – мае 2023 года прошел конкурс «Лучшая страница первичной профсоюзной организации на сайте образовательной организации 2023» где победителями стали первичные профсоюзные организации Цокто-Хангильская СОШ, детский сад «Малыш» и детский сад «Ромашка».</a:t>
            </a:r>
            <a:endParaRPr lang="ru-RU" dirty="0"/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0658" name="Picture 2" descr="малыш 2 место"/>
          <p:cNvPicPr>
            <a:picLocks noChangeAspect="1" noChangeArrowheads="1"/>
          </p:cNvPicPr>
          <p:nvPr/>
        </p:nvPicPr>
        <p:blipFill>
          <a:blip r:embed="rId2"/>
          <a:srcRect t="37228" b="29454"/>
          <a:stretch>
            <a:fillRect/>
          </a:stretch>
        </p:blipFill>
        <p:spPr bwMode="auto">
          <a:xfrm>
            <a:off x="428596" y="428604"/>
            <a:ext cx="840214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643998" cy="2868610"/>
          </a:xfrm>
        </p:spPr>
        <p:txBody>
          <a:bodyPr>
            <a:noAutofit/>
          </a:bodyPr>
          <a:lstStyle/>
          <a:p>
            <a:pPr marL="484632">
              <a:defRPr/>
            </a:pPr>
            <a:r>
              <a:rPr lang="ru-RU" sz="3500" b="1" dirty="0" smtClean="0"/>
              <a:t>Художественная самодеятельность учителей, посвященному 75-летнему юбилею со дня Победы в Великой отечественной войне в 2020 году</a:t>
            </a:r>
            <a:endParaRPr lang="ru-RU" sz="3500" b="1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714348" y="5929330"/>
            <a:ext cx="80724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/>
            <a:r>
              <a:rPr lang="ru-RU" dirty="0" smtClean="0"/>
              <a:t>Мужская вокальная группа Агинской средней школы №1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14221" b="22455"/>
          <a:stretch/>
        </p:blipFill>
        <p:spPr bwMode="auto">
          <a:xfrm>
            <a:off x="1785918" y="3357562"/>
            <a:ext cx="5933629" cy="2505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642910" y="5572140"/>
            <a:ext cx="80724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/>
            <a:r>
              <a:rPr lang="ru-RU" dirty="0" smtClean="0"/>
              <a:t>Коллектив </a:t>
            </a:r>
            <a:r>
              <a:rPr lang="ru-RU" dirty="0" err="1" smtClean="0"/>
              <a:t>Судунтуйской</a:t>
            </a:r>
            <a:r>
              <a:rPr lang="ru-RU" dirty="0" smtClean="0"/>
              <a:t> средней школы</a:t>
            </a:r>
            <a:endParaRPr lang="ru-RU" dirty="0"/>
          </a:p>
        </p:txBody>
      </p:sp>
      <p:pic>
        <p:nvPicPr>
          <p:cNvPr id="8196" name="Picture 4" descr="D:\Мои документы\МЕРОПРИЯТИЯ\2020\худсам 2020\ОТЗЫВЫ\СудСОШ\IMG-6521072526099b81769e0453b9903280-V.jpg"/>
          <p:cNvPicPr>
            <a:picLocks noChangeAspect="1" noChangeArrowheads="1"/>
          </p:cNvPicPr>
          <p:nvPr/>
        </p:nvPicPr>
        <p:blipFill>
          <a:blip r:embed="rId2"/>
          <a:srcRect t="20909" b="5152"/>
          <a:stretch>
            <a:fillRect/>
          </a:stretch>
        </p:blipFill>
        <p:spPr bwMode="auto">
          <a:xfrm>
            <a:off x="785786" y="1071546"/>
            <a:ext cx="7858180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D:\Мои документы\МЕРОПРИЯТИЯ\2024\ХУДСАМ\фото\IMG-eae07e4a0bc1c7edbec397e7811b9fbd-V.jpg"/>
          <p:cNvPicPr>
            <a:picLocks noChangeAspect="1" noChangeArrowheads="1"/>
          </p:cNvPicPr>
          <p:nvPr/>
        </p:nvPicPr>
        <p:blipFill>
          <a:blip r:embed="rId2"/>
          <a:srcRect t="31503"/>
          <a:stretch>
            <a:fillRect/>
          </a:stretch>
        </p:blipFill>
        <p:spPr bwMode="auto">
          <a:xfrm>
            <a:off x="285720" y="500042"/>
            <a:ext cx="8501122" cy="3883237"/>
          </a:xfrm>
          <a:prstGeom prst="rect">
            <a:avLst/>
          </a:prstGeom>
          <a:noFill/>
        </p:spPr>
      </p:pic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642910" y="4500570"/>
            <a:ext cx="80724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/>
            <a:r>
              <a:rPr lang="ru-RU" b="1" dirty="0" smtClean="0"/>
              <a:t>10 апреля 2024 года в школе искусств прошел творческий конкурс среди семейных творческих групп работников образования муниципальный район «Агинский район» и городского округа «Поселок Агинское» в рамках проведения Года Семьи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>
              <a:defRPr/>
            </a:pPr>
            <a:r>
              <a:rPr lang="ru-RU" i="1" dirty="0" smtClean="0"/>
              <a:t>Акция «Профсоюзный урок»</a:t>
            </a: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642910" y="4929198"/>
            <a:ext cx="80724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 smtClean="0"/>
              <a:t>В рамках данной акции в 2020 году председатель первичной профсоюзной организации МОУ «Челутайская СОШ» </a:t>
            </a:r>
            <a:r>
              <a:rPr lang="ru-RU" dirty="0" err="1" smtClean="0"/>
              <a:t>Болотова</a:t>
            </a:r>
            <a:r>
              <a:rPr lang="ru-RU" dirty="0" smtClean="0"/>
              <a:t> </a:t>
            </a:r>
            <a:r>
              <a:rPr lang="ru-RU" dirty="0" err="1" smtClean="0"/>
              <a:t>Валенитина</a:t>
            </a:r>
            <a:r>
              <a:rPr lang="ru-RU" dirty="0" smtClean="0"/>
              <a:t> Николаевна провела занятие со своими обучающимися об истории Общероссийского профсоюза образования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10740" b="11933"/>
          <a:stretch/>
        </p:blipFill>
        <p:spPr bwMode="auto">
          <a:xfrm>
            <a:off x="1790761" y="1580464"/>
            <a:ext cx="5514975" cy="31983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642910" y="5000636"/>
            <a:ext cx="80724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/>
            <a:r>
              <a:rPr lang="ru-RU" dirty="0" smtClean="0"/>
              <a:t>За отчетный 2020 год районным комитетом профсоюза работников образования, при поддержке краевой организации Профсоюза оказана материальная помощь на восстановление здоровья после перенесенного заболевания </a:t>
            </a:r>
            <a:r>
              <a:rPr lang="ru-RU" dirty="0" err="1" smtClean="0"/>
              <a:t>ковид</a:t>
            </a:r>
            <a:r>
              <a:rPr lang="ru-RU" dirty="0" smtClean="0"/>
              <a:t> 19 - 209 членам профсоюза на общую сумму 668000 рублей.</a:t>
            </a: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COVID</a:t>
            </a:r>
            <a:r>
              <a:rPr lang="ru-RU" b="1" dirty="0" smtClean="0"/>
              <a:t>-19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5814" b="5427"/>
          <a:stretch/>
        </p:blipFill>
        <p:spPr bwMode="auto">
          <a:xfrm>
            <a:off x="928662" y="1500174"/>
            <a:ext cx="7643865" cy="33605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642910" y="5072074"/>
            <a:ext cx="80724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/>
            <a:r>
              <a:rPr lang="ru-RU" dirty="0" smtClean="0"/>
              <a:t>Были закуплены материалы для </a:t>
            </a:r>
            <a:r>
              <a:rPr lang="ru-RU" dirty="0" err="1" smtClean="0"/>
              <a:t>самопошива</a:t>
            </a:r>
            <a:r>
              <a:rPr lang="ru-RU" dirty="0" smtClean="0"/>
              <a:t> многоразовых медицинских масок первичным профсоюзным организациям </a:t>
            </a: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COVID</a:t>
            </a:r>
            <a:r>
              <a:rPr lang="ru-RU" b="1" dirty="0" smtClean="0"/>
              <a:t>-19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18540" b="20524"/>
          <a:stretch/>
        </p:blipFill>
        <p:spPr bwMode="auto">
          <a:xfrm>
            <a:off x="642910" y="1357298"/>
            <a:ext cx="7929617" cy="37147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642910" y="5643578"/>
            <a:ext cx="80724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/>
            <a:r>
              <a:rPr lang="ru-RU" dirty="0" smtClean="0"/>
              <a:t>На средства ТО организации приобретена стиральная машинка для Агинской окружной больницы</a:t>
            </a: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COVID</a:t>
            </a:r>
            <a:r>
              <a:rPr lang="ru-RU" b="1" dirty="0" smtClean="0"/>
              <a:t>-19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25224" t="24063" r="16101" b="-132"/>
          <a:stretch/>
        </p:blipFill>
        <p:spPr bwMode="auto">
          <a:xfrm>
            <a:off x="785786" y="1214422"/>
            <a:ext cx="7858180" cy="41434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4288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+mn-lt"/>
              </a:rPr>
              <a:t>РАБОТА  С СОВЕТОМ ВЕТЕРАНОВ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428604"/>
          <a:ext cx="8229600" cy="5929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642910" y="5072074"/>
            <a:ext cx="807243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/>
            <a:r>
              <a:rPr lang="ru-RU" dirty="0" smtClean="0"/>
              <a:t>В 2023 году 2 октября в кафе «Три коня» состоялось традиционное чествование ветеранов образования благодаря предоставленному помещению и организацией угощения ИП Балдановых и культурной программой от Агинской СОШ №1. были вручены благодарственные письма и приобретены подарки для наших ветеранов</a:t>
            </a:r>
            <a:endParaRPr lang="ru-RU" dirty="0"/>
          </a:p>
        </p:txBody>
      </p:sp>
      <p:pic>
        <p:nvPicPr>
          <p:cNvPr id="80898" name="Picture 2" descr="20231002_1206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357297"/>
            <a:ext cx="8215370" cy="369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ВЕТЕРАНАМИ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642910" y="5500702"/>
            <a:ext cx="80724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/>
            <a:r>
              <a:rPr lang="ru-RU" dirty="0" smtClean="0"/>
              <a:t>Ежегодные выезды активных ветеранов по достопримечательностям округа</a:t>
            </a: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ВЕТЕРАНАМИ</a:t>
            </a:r>
            <a:endParaRPr lang="ru-RU" dirty="0"/>
          </a:p>
        </p:txBody>
      </p:sp>
      <p:pic>
        <p:nvPicPr>
          <p:cNvPr id="100354" name="Picture 2" descr="D:\Мои документы\МЕРОПРИЯТИЯ\2024\фото\IMG-e6ca170ecb9bd8db0ef289fb5b10b994-V.jpg"/>
          <p:cNvPicPr>
            <a:picLocks noChangeAspect="1" noChangeArrowheads="1"/>
          </p:cNvPicPr>
          <p:nvPr/>
        </p:nvPicPr>
        <p:blipFill>
          <a:blip r:embed="rId2"/>
          <a:srcRect t="34012" b="14534"/>
          <a:stretch>
            <a:fillRect/>
          </a:stretch>
        </p:blipFill>
        <p:spPr bwMode="auto">
          <a:xfrm>
            <a:off x="500034" y="1285860"/>
            <a:ext cx="8191504" cy="4214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071678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+mn-lt"/>
              </a:rPr>
              <a:t>РАБОТА С МОЛОДЁЖЬЮ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ru-RU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  <a:t>Работа с молодежью</a:t>
            </a: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27651" name="Picture 4" descr="D:\Мои документы\МЕРОПРИЯТИЯ\2022\ФОТО\IMG-4c69885816f06c492f34766efb66e546-V.jpg"/>
          <p:cNvPicPr>
            <a:picLocks noChangeAspect="1" noChangeArrowheads="1"/>
          </p:cNvPicPr>
          <p:nvPr/>
        </p:nvPicPr>
        <p:blipFill>
          <a:blip r:embed="rId2"/>
          <a:srcRect t="19774"/>
          <a:stretch>
            <a:fillRect/>
          </a:stretch>
        </p:blipFill>
        <p:spPr bwMode="auto">
          <a:xfrm>
            <a:off x="785813" y="1714500"/>
            <a:ext cx="774382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571472" y="6072206"/>
            <a:ext cx="82153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/>
            <a:r>
              <a:rPr lang="ru-RU" dirty="0" smtClean="0"/>
              <a:t>С 15 </a:t>
            </a:r>
            <a:r>
              <a:rPr lang="ru-RU" dirty="0" smtClean="0"/>
              <a:t>по 17 апреля 2022 года Молодежный профсоюзный форум «</a:t>
            </a:r>
            <a:r>
              <a:rPr lang="ru-RU" dirty="0" err="1" smtClean="0"/>
              <a:t>Profдвижение</a:t>
            </a:r>
            <a:r>
              <a:rPr lang="ru-RU" dirty="0" smtClean="0"/>
              <a:t>»</a:t>
            </a:r>
          </a:p>
          <a:p>
            <a:pPr algn="ctr" fontAlgn="base"/>
            <a:r>
              <a:rPr lang="ru-RU" dirty="0" smtClean="0"/>
              <a:t>ГАУСО РЦ «Спасатель»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00034" y="5000636"/>
            <a:ext cx="82153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/>
            <a:r>
              <a:rPr lang="ru-RU" dirty="0" smtClean="0"/>
              <a:t>11 февраля 2023 года на базе АСОШ4 состоялась </a:t>
            </a:r>
            <a:r>
              <a:rPr lang="ru-RU" dirty="0" err="1" smtClean="0"/>
              <a:t>квест-игра</a:t>
            </a:r>
            <a:r>
              <a:rPr lang="ru-RU" dirty="0" smtClean="0"/>
              <a:t> «Молодость, спорт, успех» для молодых педагогов. Приняли участие 70 молодых педагогов</a:t>
            </a:r>
            <a:endParaRPr lang="ru-RU" dirty="0"/>
          </a:p>
        </p:txBody>
      </p:sp>
      <p:pic>
        <p:nvPicPr>
          <p:cNvPr id="76802" name="Picture 2" descr="общее фото"/>
          <p:cNvPicPr>
            <a:picLocks noChangeAspect="1" noChangeArrowheads="1"/>
          </p:cNvPicPr>
          <p:nvPr/>
        </p:nvPicPr>
        <p:blipFill>
          <a:blip r:embed="rId2"/>
          <a:srcRect b="28024"/>
          <a:stretch>
            <a:fillRect/>
          </a:stretch>
        </p:blipFill>
        <p:spPr bwMode="auto">
          <a:xfrm>
            <a:off x="642910" y="571480"/>
            <a:ext cx="8072494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00034" y="5000636"/>
            <a:ext cx="821537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/>
            <a:r>
              <a:rPr lang="ru-RU" dirty="0" smtClean="0"/>
              <a:t>19 апреля 2023 года 3 молодых педагога приняли участие в брифинге «Учимся работать и отдыхать </a:t>
            </a:r>
            <a:r>
              <a:rPr lang="ru-RU" dirty="0" err="1" smtClean="0"/>
              <a:t>по-профсоюзному</a:t>
            </a:r>
            <a:r>
              <a:rPr lang="ru-RU" dirty="0" smtClean="0"/>
              <a:t>» для молодых педагогов г. Читы по приглашению Читинской территориальной (городской) организации Профсоюза</a:t>
            </a:r>
            <a:endParaRPr lang="ru-RU" dirty="0"/>
          </a:p>
        </p:txBody>
      </p:sp>
      <p:pic>
        <p:nvPicPr>
          <p:cNvPr id="75778" name="Picture 2" descr="i?r=BDHElZJBPNKGuFyY-akIDfgncFcYB5IJNLL9556UnmYh4NwAZ6KSxOOUeg9o7qTdyz0&amp;fn=w_790"/>
          <p:cNvPicPr>
            <a:picLocks noChangeAspect="1" noChangeArrowheads="1"/>
          </p:cNvPicPr>
          <p:nvPr/>
        </p:nvPicPr>
        <p:blipFill>
          <a:blip r:embed="rId2"/>
          <a:srcRect t="10962" b="26923"/>
          <a:stretch>
            <a:fillRect/>
          </a:stretch>
        </p:blipFill>
        <p:spPr bwMode="auto">
          <a:xfrm>
            <a:off x="285720" y="428604"/>
            <a:ext cx="8501122" cy="437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IMG-1fe7e0362bb550d11e34c7a5c5a757c2-V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00034" y="775416"/>
            <a:ext cx="8128318" cy="3664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00034" y="5000636"/>
            <a:ext cx="82153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/>
            <a:r>
              <a:rPr lang="ru-RU" dirty="0" smtClean="0"/>
              <a:t>с 26 июня по 3 июля 2023 года приняли участие 3 молодых членов профсоюза в летней школе «</a:t>
            </a:r>
            <a:r>
              <a:rPr lang="en-US" dirty="0" smtClean="0"/>
              <a:t>PRO</a:t>
            </a:r>
            <a:r>
              <a:rPr lang="ru-RU" dirty="0" smtClean="0"/>
              <a:t>движение» на базе оз. </a:t>
            </a:r>
            <a:r>
              <a:rPr lang="ru-RU" dirty="0" err="1" smtClean="0"/>
              <a:t>Арахлея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IMG-1fe7e0362bb550d11e34c7a5c5a757c2-V"/>
          <p:cNvPicPr>
            <a:picLocks noChangeAspect="1" noChangeArrowheads="1"/>
          </p:cNvPicPr>
          <p:nvPr/>
        </p:nvPicPr>
        <p:blipFill>
          <a:blip r:embed="rId2"/>
          <a:srcRect t="26868" b="32704"/>
          <a:stretch>
            <a:fillRect/>
          </a:stretch>
        </p:blipFill>
        <p:spPr bwMode="auto">
          <a:xfrm>
            <a:off x="500034" y="428604"/>
            <a:ext cx="8128318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00034" y="5000636"/>
            <a:ext cx="821537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 15 по 17 декабря 2023 года в г. Москва в </a:t>
            </a:r>
            <a:r>
              <a:rPr lang="en-US" dirty="0" smtClean="0"/>
              <a:t>I</a:t>
            </a:r>
            <a:r>
              <a:rPr lang="ru-RU" dirty="0" smtClean="0"/>
              <a:t> форуме-фестивале «Продвижение ЗОЖ» принял участие учитель физкультуры МОУ «АСОШ№3» </a:t>
            </a:r>
            <a:r>
              <a:rPr lang="ru-RU" dirty="0" err="1" smtClean="0"/>
              <a:t>Доржипаланов</a:t>
            </a:r>
            <a:r>
              <a:rPr lang="ru-RU" dirty="0" smtClean="0"/>
              <a:t> </a:t>
            </a:r>
            <a:r>
              <a:rPr lang="ru-RU" dirty="0" err="1" smtClean="0"/>
              <a:t>Баир</a:t>
            </a:r>
            <a:r>
              <a:rPr lang="ru-RU" dirty="0" smtClean="0"/>
              <a:t> Владимирович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00034" y="5000636"/>
            <a:ext cx="82153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/>
            <a:r>
              <a:rPr lang="ru-RU" dirty="0" smtClean="0"/>
              <a:t>29 марта 2024 года на базе АСОШ1 состоялась </a:t>
            </a:r>
            <a:r>
              <a:rPr lang="ru-RU" dirty="0" err="1" smtClean="0"/>
              <a:t>квест-игра</a:t>
            </a:r>
            <a:r>
              <a:rPr lang="ru-RU" dirty="0" smtClean="0"/>
              <a:t> «Молодость, спорт, успех» для молодых педагогов</a:t>
            </a:r>
            <a:endParaRPr lang="ru-RU" dirty="0"/>
          </a:p>
        </p:txBody>
      </p:sp>
      <p:pic>
        <p:nvPicPr>
          <p:cNvPr id="92164" name="Picture 4" descr="https://sun9-48.userapi.com/impg/EipD7GUWEl2tW9i0HWWU6tOF5WZuFwcVBH3iWQ/KjlMyplmPx0.jpg?size=1280x960&amp;quality=95&amp;sign=d327df5c2a818318228356f8211dfc39&amp;type=album"/>
          <p:cNvPicPr>
            <a:picLocks noChangeAspect="1" noChangeArrowheads="1"/>
          </p:cNvPicPr>
          <p:nvPr/>
        </p:nvPicPr>
        <p:blipFill>
          <a:blip r:embed="rId2"/>
          <a:srcRect t="26667"/>
          <a:stretch>
            <a:fillRect/>
          </a:stretch>
        </p:blipFill>
        <p:spPr bwMode="auto">
          <a:xfrm>
            <a:off x="571472" y="500042"/>
            <a:ext cx="7858180" cy="432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00034" y="5357826"/>
            <a:ext cx="82153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/>
            <a:r>
              <a:rPr lang="ru-RU" dirty="0" smtClean="0"/>
              <a:t>29 марта 2024 года на базе АСОШ1 состоялась </a:t>
            </a:r>
            <a:r>
              <a:rPr lang="ru-RU" dirty="0" err="1" smtClean="0"/>
              <a:t>квест-игра</a:t>
            </a:r>
            <a:r>
              <a:rPr lang="ru-RU" dirty="0" smtClean="0"/>
              <a:t> </a:t>
            </a:r>
          </a:p>
          <a:p>
            <a:pPr algn="ctr" fontAlgn="base"/>
            <a:r>
              <a:rPr lang="ru-RU" dirty="0" smtClean="0"/>
              <a:t>«Молодость. Спорт. Успех» для молодых педагогов.</a:t>
            </a:r>
            <a:endParaRPr lang="ru-RU" dirty="0"/>
          </a:p>
        </p:txBody>
      </p:sp>
      <p:pic>
        <p:nvPicPr>
          <p:cNvPr id="39940" name="Picture 4" descr="https://sun9-57.userapi.com/impg/DkPaMJFfQQXv2o8yYyAJGd1-bvcNZHDcVu2OSA/Hc2w_ElOEnA.jpg?size=1280x960&amp;quality=95&amp;sign=ecb6219e625a8751f32ece957ddcc6b2&amp;type=album"/>
          <p:cNvPicPr>
            <a:picLocks noChangeAspect="1" noChangeArrowheads="1"/>
          </p:cNvPicPr>
          <p:nvPr/>
        </p:nvPicPr>
        <p:blipFill>
          <a:blip r:embed="rId2"/>
          <a:srcRect t="25000"/>
          <a:stretch>
            <a:fillRect/>
          </a:stretch>
        </p:blipFill>
        <p:spPr bwMode="auto">
          <a:xfrm>
            <a:off x="571472" y="642918"/>
            <a:ext cx="8001056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ru-RU" dirty="0" smtClean="0">
                <a:ln w="6350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163B11"/>
                </a:solidFill>
              </a:rPr>
              <a:t>Первичные профсоюзные организации</a:t>
            </a:r>
            <a:endParaRPr lang="ru-RU" dirty="0">
              <a:ln w="6350"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rgbClr val="163B1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143000"/>
          <a:ext cx="8686800" cy="593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advTm="5023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428868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+mn-lt"/>
              </a:rPr>
              <a:t>Информационная работа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  <a:t>Информационная работа</a:t>
            </a:r>
            <a:endParaRPr lang="ru-RU" dirty="0"/>
          </a:p>
        </p:txBody>
      </p:sp>
      <p:sp>
        <p:nvSpPr>
          <p:cNvPr id="28675" name="Содержимое 2"/>
          <p:cNvSpPr>
            <a:spLocks noGrp="1"/>
          </p:cNvSpPr>
          <p:nvPr>
            <p:ph idx="1"/>
          </p:nvPr>
        </p:nvSpPr>
        <p:spPr>
          <a:xfrm>
            <a:off x="428625" y="1500188"/>
            <a:ext cx="8301038" cy="4857750"/>
          </a:xfrm>
        </p:spPr>
        <p:txBody>
          <a:bodyPr>
            <a:normAutofit fontScale="92500"/>
          </a:bodyPr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Группа в мессенджере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Viber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 «Профсоюз», «Профсоюз все» и «Президиум»</a:t>
            </a:r>
          </a:p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Профсоюзные уголки</a:t>
            </a:r>
          </a:p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Подписка газеты «Мой профсоюз»</a:t>
            </a:r>
          </a:p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Размещение Публичного отчета</a:t>
            </a:r>
          </a:p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Наполнение  сайта краевой организации</a:t>
            </a:r>
          </a:p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Рассылка сборников «Профсоюзные вести»</a:t>
            </a:r>
          </a:p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Проведение обучения по информационной грамотности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ru-RU" i="1" dirty="0" smtClean="0"/>
              <a:t>Акция "Всесоюзная открытка"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26466" b="44050"/>
          <a:stretch/>
        </p:blipFill>
        <p:spPr bwMode="auto">
          <a:xfrm>
            <a:off x="1428728" y="1500174"/>
            <a:ext cx="6072230" cy="39290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нты\мероприятия\спартакиада работников МДОУ 2019 год\Новая папка\л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85728"/>
            <a:ext cx="6273826" cy="62738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9288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+mn-lt"/>
              </a:rPr>
              <a:t>СПОРТИВНЫЕ МЕРОПРИЯТИЯ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67494"/>
            <a:ext cx="8286808" cy="1661308"/>
          </a:xfrm>
        </p:spPr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  <a:t>Подготовка к летней спартакиаде работников ДОУ</a:t>
            </a:r>
            <a:endParaRPr lang="ru-RU" sz="2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Picture 4" descr="D:\Мои документы\МЕРОПРИЯТИЯ\2022\ФОТО\приёмк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9038" r="8269"/>
          <a:stretch>
            <a:fillRect/>
          </a:stretch>
        </p:blipFill>
        <p:spPr>
          <a:xfrm>
            <a:off x="1285875" y="1857375"/>
            <a:ext cx="6000750" cy="3714750"/>
          </a:xfrm>
          <a:noFill/>
        </p:spPr>
      </p:pic>
    </p:spTree>
  </p:cSld>
  <p:clrMapOvr>
    <a:masterClrMapping/>
  </p:clrMapOvr>
  <p:transition advTm="9999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ru-RU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  <a:t>Спартакиада МОУ</a:t>
            </a: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25603" name="Picture 2" descr="D:\Мои документы\МЕРОПРИЯТИЯ\2022\ФОТО\20220528_2000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1714500"/>
            <a:ext cx="79311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571500" y="5500688"/>
            <a:ext cx="80724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/>
              <a:t>Победители летней спартакиады работников образования МОУ – 2022</a:t>
            </a:r>
            <a:br>
              <a:rPr lang="ru-RU" dirty="0"/>
            </a:br>
            <a:r>
              <a:rPr lang="ru-RU" dirty="0"/>
              <a:t>ППО МОУ «Новоорловская СОШ»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ru-RU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  <a:t>Спартакиада МОУ</a:t>
            </a: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571500" y="5143512"/>
            <a:ext cx="80724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26-27 мая 2023 года на базе детского оздоровительного лагеря Нарасун прошла 35я традиционная спартакиада работников образования. По итогам двухдневной напряжённой борьбы, несмотря на зной и холод , победу одержала команда Агинской СОШ№1</a:t>
            </a:r>
            <a:endParaRPr lang="ru-RU" dirty="0"/>
          </a:p>
        </p:txBody>
      </p:sp>
      <p:pic>
        <p:nvPicPr>
          <p:cNvPr id="79874" name="Picture 2" descr="i?r=BDHElZJBPNKGuFyY-akIDfgnL_iZlHXS10vbkSYmyaapxys1z_HmvE4zqZjYryHHEp8&amp;fn=w_790"/>
          <p:cNvPicPr>
            <a:picLocks noChangeAspect="1" noChangeArrowheads="1"/>
          </p:cNvPicPr>
          <p:nvPr/>
        </p:nvPicPr>
        <p:blipFill>
          <a:blip r:embed="rId2"/>
          <a:srcRect b="21387"/>
          <a:stretch>
            <a:fillRect/>
          </a:stretch>
        </p:blipFill>
        <p:spPr bwMode="auto">
          <a:xfrm>
            <a:off x="500034" y="1357298"/>
            <a:ext cx="823769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ru-RU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  <a:t>Спартакиада МОУ</a:t>
            </a: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571500" y="5143512"/>
            <a:ext cx="80724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 25 мая 2024 года по 26 мая 2024 года прошла традиционная 36-я летняя спартакиада работников школ. По итогам двухдневной напряжённой борьбы, несмотря на зной и холод , победу одержала команда </a:t>
            </a:r>
            <a:r>
              <a:rPr lang="ru-RU" dirty="0" err="1" smtClean="0"/>
              <a:t>Новоорловской</a:t>
            </a:r>
            <a:r>
              <a:rPr lang="ru-RU" dirty="0" smtClean="0"/>
              <a:t> СОШ</a:t>
            </a:r>
            <a:endParaRPr lang="ru-RU" dirty="0"/>
          </a:p>
        </p:txBody>
      </p:sp>
      <p:pic>
        <p:nvPicPr>
          <p:cNvPr id="86018" name="Picture 2" descr="https://sun9-49.userapi.com/impg/1JIK1zXEWDgIhro5jvPQJRF6m2B90jp2Jkzksg/1WNLDQa-vjA.jpg?size=1280x853&amp;quality=95&amp;sign=1402b59896185b916f837f509468cebb&amp;type=album"/>
          <p:cNvPicPr>
            <a:picLocks noChangeAspect="1" noChangeArrowheads="1"/>
          </p:cNvPicPr>
          <p:nvPr/>
        </p:nvPicPr>
        <p:blipFill>
          <a:blip r:embed="rId2"/>
          <a:srcRect t="11886" b="16799"/>
          <a:stretch>
            <a:fillRect/>
          </a:stretch>
        </p:blipFill>
        <p:spPr bwMode="auto">
          <a:xfrm>
            <a:off x="857224" y="1500174"/>
            <a:ext cx="7215238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ru-RU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  <a:t>Спартакиада ДОУ</a:t>
            </a: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571500" y="5286388"/>
            <a:ext cx="80724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9 июня проведена традиционная спартакиада среди дошкольных работников, 23 команды вышли на старт, соревнуются в стрельбе из пневматического ружья, прыжках в длину, </a:t>
            </a:r>
            <a:r>
              <a:rPr lang="ru-RU" dirty="0" err="1" smtClean="0"/>
              <a:t>дартсе</a:t>
            </a:r>
            <a:r>
              <a:rPr lang="ru-RU" dirty="0" smtClean="0"/>
              <a:t>, играют в волейбол, футбол</a:t>
            </a:r>
            <a:endParaRPr lang="ru-RU" dirty="0"/>
          </a:p>
        </p:txBody>
      </p:sp>
      <p:pic>
        <p:nvPicPr>
          <p:cNvPr id="78850" name="Picture 2" descr="i?r=BDHElZJBPNKGuFyY-akIDfgn_YfVTGGeX_OzWH_UpQuRgByzmY9sph4ZZUZzxr06mfg&amp;fn=w_790"/>
          <p:cNvPicPr>
            <a:picLocks noChangeAspect="1" noChangeArrowheads="1"/>
          </p:cNvPicPr>
          <p:nvPr/>
        </p:nvPicPr>
        <p:blipFill>
          <a:blip r:embed="rId2"/>
          <a:srcRect t="24519" b="17143"/>
          <a:stretch>
            <a:fillRect/>
          </a:stretch>
        </p:blipFill>
        <p:spPr bwMode="auto">
          <a:xfrm>
            <a:off x="500034" y="1500174"/>
            <a:ext cx="8149183" cy="3571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642910" y="5072074"/>
            <a:ext cx="80724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/>
            <a:r>
              <a:rPr lang="ru-RU" dirty="0" smtClean="0"/>
              <a:t>Члены Агинской территориальной организации ежегодно в начале года лепят бузы для отправки ребятам на СВО, приносят мясо, сдают денежные средства для отправки землякам, исполняющим воинский долг на СВО</a:t>
            </a: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ПОМОЩЬ СВО</a:t>
            </a:r>
            <a:endParaRPr lang="ru-RU" dirty="0"/>
          </a:p>
        </p:txBody>
      </p:sp>
      <p:pic>
        <p:nvPicPr>
          <p:cNvPr id="52225" name="Picture 1" descr="D:\Мои документы\МЕРОПРИЯТИЯ\2024\фото\IMG-c03ac8029fa0516cb2ed3b57e8774564-V.jpg"/>
          <p:cNvPicPr>
            <a:picLocks noChangeAspect="1" noChangeArrowheads="1"/>
          </p:cNvPicPr>
          <p:nvPr/>
        </p:nvPicPr>
        <p:blipFill>
          <a:blip r:embed="rId2"/>
          <a:srcRect t="12963"/>
          <a:stretch>
            <a:fillRect/>
          </a:stretch>
        </p:blipFill>
        <p:spPr bwMode="auto">
          <a:xfrm>
            <a:off x="1214414" y="1500174"/>
            <a:ext cx="6857995" cy="33575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357166"/>
          <a:ext cx="8229600" cy="6143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ПОМОЩЬ СВО</a:t>
            </a:r>
            <a:endParaRPr lang="ru-RU" dirty="0"/>
          </a:p>
        </p:txBody>
      </p:sp>
      <p:pic>
        <p:nvPicPr>
          <p:cNvPr id="83970" name="Picture 2" descr="D:\Мои документы\МЕРОПРИЯТИЯ\2024\КОНКУРСЫ\21 февраля\IMG-2b443a98e1074cb37301401f7263efdf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357298"/>
            <a:ext cx="5500726" cy="51019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ru-RU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  <a:t>1 МАЯ</a:t>
            </a: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29699" name="Содержимое 7" descr="20220501_112139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887538"/>
            <a:ext cx="8347075" cy="37560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>
              <a:defRPr/>
            </a:pPr>
            <a:r>
              <a:rPr lang="ru-RU" dirty="0" smtClean="0"/>
              <a:t>ТРУДОВОЙ ДЕСАНТ</a:t>
            </a: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77826" name="Picture 2" descr="IMG-fb805a08d0e864ef048c934da68d0d93-V"/>
          <p:cNvPicPr>
            <a:picLocks noChangeAspect="1" noChangeArrowheads="1"/>
          </p:cNvPicPr>
          <p:nvPr/>
        </p:nvPicPr>
        <p:blipFill>
          <a:blip r:embed="rId2"/>
          <a:srcRect t="21361" b="13704"/>
          <a:stretch>
            <a:fillRect/>
          </a:stretch>
        </p:blipFill>
        <p:spPr bwMode="auto">
          <a:xfrm>
            <a:off x="357158" y="1285860"/>
            <a:ext cx="8344851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85720" y="5429264"/>
            <a:ext cx="8448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Первичная профсоюзная организация комитет образования администрации</a:t>
            </a:r>
          </a:p>
          <a:p>
            <a:pPr algn="ctr"/>
            <a:r>
              <a:rPr lang="ru-RU" dirty="0" smtClean="0"/>
              <a:t>МР «Агинский район» приняли участие в санитарной очистке территории поселка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501122" cy="1399032"/>
          </a:xfrm>
        </p:spPr>
        <p:txBody>
          <a:bodyPr>
            <a:normAutofit fontScale="90000"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ru-RU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  <a:t>Всероссийская акция профсоюзов «За достойный труд!»</a:t>
            </a: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30723" name="Picture 7" descr="D:\Мои документы\МЕРОПРИЯТИЯ\2022\ФОТО\20220928_114513.jpg"/>
          <p:cNvPicPr>
            <a:picLocks noChangeAspect="1" noChangeArrowheads="1"/>
          </p:cNvPicPr>
          <p:nvPr/>
        </p:nvPicPr>
        <p:blipFill>
          <a:blip r:embed="rId2"/>
          <a:srcRect r="5830"/>
          <a:stretch>
            <a:fillRect/>
          </a:stretch>
        </p:blipFill>
        <p:spPr bwMode="auto">
          <a:xfrm>
            <a:off x="568325" y="2214563"/>
            <a:ext cx="8075613" cy="386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67494"/>
            <a:ext cx="8286808" cy="732614"/>
          </a:xfrm>
        </p:spPr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  <a:t>ПРОФСОЮЗНЫЕ ВСТРЕЧИ</a:t>
            </a:r>
            <a:endParaRPr lang="ru-RU" sz="2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6000768"/>
            <a:ext cx="8286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/>
              <a:t>Коллектив МУДО «</a:t>
            </a:r>
            <a:r>
              <a:rPr lang="ru-RU" dirty="0" err="1" smtClean="0"/>
              <a:t>Новоорловский</a:t>
            </a:r>
            <a:r>
              <a:rPr lang="ru-RU" dirty="0" smtClean="0"/>
              <a:t> ДДТ»</a:t>
            </a:r>
            <a:endParaRPr lang="ru-RU" dirty="0">
              <a:latin typeface="+mn-lt"/>
            </a:endParaRPr>
          </a:p>
        </p:txBody>
      </p:sp>
      <p:pic>
        <p:nvPicPr>
          <p:cNvPr id="101378" name="Picture 2" descr="D:\Мои документы\МЕРОПРИЯТИЯ\2024\выезды\IMG-882b40edb62a1b2418e4c629f5e990fa-V.jpg"/>
          <p:cNvPicPr>
            <a:picLocks noChangeAspect="1" noChangeArrowheads="1"/>
          </p:cNvPicPr>
          <p:nvPr/>
        </p:nvPicPr>
        <p:blipFill>
          <a:blip r:embed="rId2"/>
          <a:srcRect t="30108"/>
          <a:stretch>
            <a:fillRect/>
          </a:stretch>
        </p:blipFill>
        <p:spPr bwMode="auto">
          <a:xfrm>
            <a:off x="357158" y="1357298"/>
            <a:ext cx="8449406" cy="4429111"/>
          </a:xfrm>
          <a:prstGeom prst="rect">
            <a:avLst/>
          </a:prstGeom>
          <a:noFill/>
        </p:spPr>
      </p:pic>
    </p:spTree>
  </p:cSld>
  <p:clrMapOvr>
    <a:masterClrMapping/>
  </p:clrMapOvr>
  <p:transition advTm="9999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ru-RU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  <a:t>Всероссийский профсоюзный диктант</a:t>
            </a: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31747" name="Picture 2" descr="D:\Мои документы\МЕРОПРИЯТИЯ\2022\ФОТО\20220927_121359.jpg"/>
          <p:cNvPicPr>
            <a:picLocks noChangeAspect="1" noChangeArrowheads="1"/>
          </p:cNvPicPr>
          <p:nvPr/>
        </p:nvPicPr>
        <p:blipFill>
          <a:blip r:embed="rId2"/>
          <a:srcRect l="6845" t="2505" r="15030"/>
          <a:stretch>
            <a:fillRect/>
          </a:stretch>
        </p:blipFill>
        <p:spPr bwMode="auto">
          <a:xfrm>
            <a:off x="857250" y="1785938"/>
            <a:ext cx="762635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ru-RU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  <a:t>Изучение практики работы </a:t>
            </a:r>
            <a:br>
              <a:rPr lang="ru-RU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</a:br>
            <a:r>
              <a:rPr lang="ru-RU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  <a:t>Агинской ТО</a:t>
            </a: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33795" name="Picture 2" descr="D:\Мои документы\МЕРОПРИЯТИЯ\2022\ФОТО\20220927_1213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2212975"/>
            <a:ext cx="762635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ru-RU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  <a:t>Семинар с профактивом</a:t>
            </a: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625" y="5357813"/>
            <a:ext cx="835818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Семинар с заведующими детских садов муниципального района</a:t>
            </a:r>
            <a:b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</a:b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«Агинский район»</a:t>
            </a:r>
          </a:p>
        </p:txBody>
      </p:sp>
      <p:pic>
        <p:nvPicPr>
          <p:cNvPr id="22532" name="Picture 2" descr="D:\Мои документы\МЕРОПРИЯТИЯ\2022\ФОТО\20221101_1057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1714500"/>
            <a:ext cx="7620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Мои документы\МЕРОПРИЯТИЯ\2022\ФОТО\20220824_1844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1714500"/>
            <a:ext cx="8247062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500063" y="5643563"/>
            <a:ext cx="8286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Августовская конференция работников образования МР «Агинский район»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4288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+mn-lt"/>
              </a:rPr>
              <a:t>ОБУЧЕНИЕ ПРОФАКТИВА И РАБОТА СОЦИАЛЬНЫМИ ПАРТНЕРАМИ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357188"/>
          <a:ext cx="8229600" cy="614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ru-RU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  <a:t>Обучение профактива</a:t>
            </a: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625" y="5357813"/>
            <a:ext cx="835818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Семинар с вновь принятыми председателями</a:t>
            </a:r>
            <a:b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</a:b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первичных профсоюзных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организаций в 2022 году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21508" name="Picture 7" descr="D:\Мои документы\МЕРОПРИЯТИЯ\2022\СЕМИНАРЫ и ОБУЧЕНИЕ\20221006_150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1500188"/>
            <a:ext cx="8358188" cy="376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86874" cy="1143000"/>
          </a:xfrm>
        </p:spPr>
        <p:txBody>
          <a:bodyPr>
            <a:normAutofit fontScale="90000"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ru-RU" dirty="0" smtClean="0">
                <a:ln w="6350">
                  <a:solidFill>
                    <a:schemeClr val="accent5"/>
                  </a:solidFill>
                </a:ln>
                <a:solidFill>
                  <a:schemeClr val="accent6"/>
                </a:solidFill>
              </a:rPr>
              <a:t>ПРЕМИРОВАНИЕ ПРОФАКТИВА</a:t>
            </a: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472" y="5643578"/>
            <a:ext cx="8358188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03 октября 2024 года поздравление членов профсоюза с профессиональными праздниками «День учителя» и «День дошкольного работника»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02402" name="Picture 2" descr="D:\Мои документы\МЕРОПРИЯТИЯ\2024\ДОУ и ДУ\K7LNqHiAy5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285860"/>
            <a:ext cx="7381884" cy="41638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?r=BDHElZJBPNKGuFyY-akIDfgnH0s89l4QJFF87rznMI4e5B9AIRFFLUFM4jSqg6nTNtY&amp;fn=h_768"/>
          <p:cNvPicPr>
            <a:picLocks noChangeAspect="1" noChangeArrowheads="1"/>
          </p:cNvPicPr>
          <p:nvPr/>
        </p:nvPicPr>
        <p:blipFill>
          <a:blip r:embed="rId2"/>
          <a:srcRect t="25520" b="28386"/>
          <a:stretch>
            <a:fillRect/>
          </a:stretch>
        </p:blipFill>
        <p:spPr bwMode="auto">
          <a:xfrm>
            <a:off x="463710" y="357166"/>
            <a:ext cx="8252904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71500" y="5500702"/>
            <a:ext cx="80724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Член профсоюза ППО МДОУ детский сад «Аленький цветочек».</a:t>
            </a:r>
          </a:p>
          <a:p>
            <a:pPr algn="ctr"/>
            <a:r>
              <a:rPr lang="ru-RU" dirty="0" smtClean="0"/>
              <a:t>1 мая 2023 года в рамках Праздника весны и труда прошла встреча профсоюзного актива с Главой ГО «Поселок Агинское» Дашин А.С. и были вручены Благодарственные письма с денежной премией.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57158" y="4643446"/>
            <a:ext cx="83582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Молодые педагоги городского округа «Поселок Агинское» на августовской конференции</a:t>
            </a:r>
            <a:endParaRPr lang="ru-RU" dirty="0"/>
          </a:p>
        </p:txBody>
      </p:sp>
      <p:pic>
        <p:nvPicPr>
          <p:cNvPr id="14338" name="Picture 2" descr="i?r=BDHElZJBPNKGuFyY-akIDfgnxOXp4Q_bL8PsQmUkZE5S1kAK9FexGbnS99GffmFF5WA&amp;fn=w_790"/>
          <p:cNvPicPr>
            <a:picLocks noChangeAspect="1" noChangeArrowheads="1"/>
          </p:cNvPicPr>
          <p:nvPr/>
        </p:nvPicPr>
        <p:blipFill>
          <a:blip r:embed="rId2"/>
          <a:srcRect t="26645" b="7936"/>
          <a:stretch>
            <a:fillRect/>
          </a:stretch>
        </p:blipFill>
        <p:spPr bwMode="auto">
          <a:xfrm>
            <a:off x="285719" y="357166"/>
            <a:ext cx="8449827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Мои документы\МЕРОПРИЯТИЯ\2024\ГОД ОРГАНИЗАЦИОННО-КАДРОВОГО ЕДИНСТВА\лого 2024\Лого_без фона\Лого_ОКЕ_2024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7358114" cy="41443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4286256"/>
            <a:ext cx="7586658" cy="2082792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+mn-lt"/>
              </a:rPr>
              <a:t>Спасибо за внимание!</a:t>
            </a:r>
            <a:endParaRPr lang="ru-RU" sz="5400" b="1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1500174"/>
            <a:ext cx="8229600" cy="264320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+mn-lt"/>
              </a:rPr>
              <a:t>ПРОВЕДЕНИЕ КОНФЕРЕНЦИЙ, ПЛЕНУМОВ,</a:t>
            </a:r>
            <a:br>
              <a:rPr lang="ru-RU" dirty="0" smtClean="0">
                <a:solidFill>
                  <a:srgbClr val="002060"/>
                </a:solidFill>
                <a:latin typeface="+mn-lt"/>
              </a:rPr>
            </a:br>
            <a:r>
              <a:rPr lang="ru-RU" dirty="0" smtClean="0">
                <a:solidFill>
                  <a:srgbClr val="002060"/>
                </a:solidFill>
                <a:latin typeface="+mn-lt"/>
              </a:rPr>
              <a:t>ПРЕЗИДИУМОВ, СОВЕЩАНИЙ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1619</TotalTime>
  <Words>1261</Words>
  <Application>Microsoft Office PowerPoint</Application>
  <PresentationFormat>Экран (4:3)</PresentationFormat>
  <Paragraphs>144</Paragraphs>
  <Slides>84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84</vt:i4>
      </vt:variant>
    </vt:vector>
  </HeadingPairs>
  <TitlesOfParts>
    <vt:vector size="85" baseType="lpstr">
      <vt:lpstr>Тема Office</vt:lpstr>
      <vt:lpstr>Агинская территориальная организация профессионального союза работников народного образования и науки Российской Федерации</vt:lpstr>
      <vt:lpstr>Слайд 2</vt:lpstr>
      <vt:lpstr>Охват профсоюзным членством</vt:lpstr>
      <vt:lpstr>Слайд 4</vt:lpstr>
      <vt:lpstr>Слайд 5</vt:lpstr>
      <vt:lpstr>Первичные профсоюзные организации</vt:lpstr>
      <vt:lpstr>Слайд 7</vt:lpstr>
      <vt:lpstr>Слайд 8</vt:lpstr>
      <vt:lpstr>ПРОВЕДЕНИЕ КОНФЕРЕНЦИЙ, ПЛЕНУМОВ, ПРЕЗИДИУМОВ, СОВЕЩАНИЙ</vt:lpstr>
      <vt:lpstr>Слайд 10</vt:lpstr>
      <vt:lpstr>ЗАСЕДАНИИ КОМИТЕТА</vt:lpstr>
      <vt:lpstr>ЗАСЕДАНИИ КОМИТЕТА</vt:lpstr>
      <vt:lpstr>ОНЛАЙН ЗАСЕДАНИЕ КОМИТЕТА</vt:lpstr>
      <vt:lpstr>ПРЕЗИДИУМ</vt:lpstr>
      <vt:lpstr>ВЫЕЗДНОЙ ПРЕЗИДИУМ</vt:lpstr>
      <vt:lpstr>ОТРАСЛЕВОЕ СОГЛАШЕНИЕ</vt:lpstr>
      <vt:lpstr>ОТРАСЛЕВОЕ СОГЛАШЕНИЕ</vt:lpstr>
      <vt:lpstr>Заключены коллективные договора</vt:lpstr>
      <vt:lpstr>Заседание межведомственной трехсторонней комиссии</vt:lpstr>
      <vt:lpstr>Заседание Координационного совета</vt:lpstr>
      <vt:lpstr>ПРАВОЗАЩИТНАЯ ДЕЯТЕЛЬНОСТЬ</vt:lpstr>
      <vt:lpstr>Проверок трудового законодательства и иных правовых актов, содержащих нормы трудового права</vt:lpstr>
      <vt:lpstr>Выездная проверка документов первичной профсоюзной организации 2020 год</vt:lpstr>
      <vt:lpstr>Выездная проверка документов первичной профсоюзной организации 2020 год</vt:lpstr>
      <vt:lpstr>Выездная проверка документов первичной профсоюзной организации 2021 год</vt:lpstr>
      <vt:lpstr>Выездная проверка документов первичной профсоюзной организации 2022 год</vt:lpstr>
      <vt:lpstr>Выездная проверка документов первичной профсоюзной организации 2023 год</vt:lpstr>
      <vt:lpstr>Выездная тематическая проверка документов первичной профсоюзной организации 2023 год</vt:lpstr>
      <vt:lpstr>Аттестация руководителей</vt:lpstr>
      <vt:lpstr>Проверка готовности образовательных организаций к новому учебному году</vt:lpstr>
      <vt:lpstr>Принято на личный прием обращений</vt:lpstr>
      <vt:lpstr>ОБРАЩЕНИЯ ЧЛЕНОВ ПРОФСОЮЗА</vt:lpstr>
      <vt:lpstr>Обучение по охране труда, пожарно-техническому минимуму и ГО ЧС в 2020 году</vt:lpstr>
      <vt:lpstr>Обучение профактива</vt:lpstr>
      <vt:lpstr>ОБУЧЕНИЕ ПО ОХРАНЕ ТРУДА</vt:lpstr>
      <vt:lpstr>КОНКУРСЫ</vt:lpstr>
      <vt:lpstr>Видеоакция "…и это тоже Профсоюз!"</vt:lpstr>
      <vt:lpstr>Конкурс «О Родине, о мужестве, о славе»</vt:lpstr>
      <vt:lpstr>Конкурса «Эрхим хүмүүжүүлэгшэ-2024»</vt:lpstr>
      <vt:lpstr>Слайд 40</vt:lpstr>
      <vt:lpstr>Слайд 41</vt:lpstr>
      <vt:lpstr>Художественная самодеятельность учителей, посвященному 75-летнему юбилею со дня Победы в Великой отечественной войне в 2020 году</vt:lpstr>
      <vt:lpstr>Слайд 43</vt:lpstr>
      <vt:lpstr>Слайд 44</vt:lpstr>
      <vt:lpstr>Акция «Профсоюзный урок»</vt:lpstr>
      <vt:lpstr>COVID-19</vt:lpstr>
      <vt:lpstr>COVID-19</vt:lpstr>
      <vt:lpstr>COVID-19</vt:lpstr>
      <vt:lpstr>РАБОТА  С СОВЕТОМ ВЕТЕРАНОВ</vt:lpstr>
      <vt:lpstr>РАБОТА С ВЕТЕРАНАМИ</vt:lpstr>
      <vt:lpstr>РАБОТА С ВЕТЕРАНАМИ</vt:lpstr>
      <vt:lpstr>РАБОТА С МОЛОДЁЖЬЮ</vt:lpstr>
      <vt:lpstr>Работа с молодежью</vt:lpstr>
      <vt:lpstr>Слайд 54</vt:lpstr>
      <vt:lpstr>Слайд 55</vt:lpstr>
      <vt:lpstr>Слайд 56</vt:lpstr>
      <vt:lpstr>Слайд 57</vt:lpstr>
      <vt:lpstr>Слайд 58</vt:lpstr>
      <vt:lpstr>Слайд 59</vt:lpstr>
      <vt:lpstr>Информационная работа</vt:lpstr>
      <vt:lpstr>Информационная работа</vt:lpstr>
      <vt:lpstr>Акция "Всесоюзная открытка"</vt:lpstr>
      <vt:lpstr>СПОРТИВНЫЕ МЕРОПРИЯТИЯ</vt:lpstr>
      <vt:lpstr>Подготовка к летней спартакиаде работников ДОУ</vt:lpstr>
      <vt:lpstr>Спартакиада МОУ</vt:lpstr>
      <vt:lpstr>Спартакиада МОУ</vt:lpstr>
      <vt:lpstr>Спартакиада МОУ</vt:lpstr>
      <vt:lpstr>Спартакиада ДОУ</vt:lpstr>
      <vt:lpstr>ПОМОЩЬ СВО</vt:lpstr>
      <vt:lpstr>ПОМОЩЬ СВО</vt:lpstr>
      <vt:lpstr>1 МАЯ</vt:lpstr>
      <vt:lpstr>ТРУДОВОЙ ДЕСАНТ</vt:lpstr>
      <vt:lpstr>Всероссийская акция профсоюзов «За достойный труд!»</vt:lpstr>
      <vt:lpstr>ПРОФСОЮЗНЫЕ ВСТРЕЧИ</vt:lpstr>
      <vt:lpstr>Всероссийский профсоюзный диктант</vt:lpstr>
      <vt:lpstr>Изучение практики работы  Агинской ТО</vt:lpstr>
      <vt:lpstr>Семинар с профактивом</vt:lpstr>
      <vt:lpstr>Слайд 78</vt:lpstr>
      <vt:lpstr>ОБУЧЕНИЕ ПРОФАКТИВА И РАБОТА СОЦИАЛЬНЫМИ ПАРТНЕРАМИ</vt:lpstr>
      <vt:lpstr>Обучение профактива</vt:lpstr>
      <vt:lpstr>ПРЕМИРОВАНИЕ ПРОФАКТИВА</vt:lpstr>
      <vt:lpstr>Слайд 82</vt:lpstr>
      <vt:lpstr>Слайд 83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АГИНСКАЯ РАЙОННАЯ ОРГАНИЗАЦИЯ ПРОФСОЮЗА РАБОТНИКОВ НАРОДНОГО ОБРАЗОВАНИЯ И НАУКИ РФ</dc:title>
  <dc:creator>Профсоюз</dc:creator>
  <cp:lastModifiedBy>Профсоюз</cp:lastModifiedBy>
  <cp:revision>170</cp:revision>
  <dcterms:created xsi:type="dcterms:W3CDTF">2019-10-10T01:07:02Z</dcterms:created>
  <dcterms:modified xsi:type="dcterms:W3CDTF">2024-10-09T10:12:51Z</dcterms:modified>
</cp:coreProperties>
</file>