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</p:sldMasterIdLst>
  <p:sldIdLst>
    <p:sldId id="256" r:id="rId2"/>
    <p:sldId id="257" r:id="rId3"/>
    <p:sldId id="285" r:id="rId4"/>
    <p:sldId id="323" r:id="rId5"/>
    <p:sldId id="258" r:id="rId6"/>
    <p:sldId id="283" r:id="rId7"/>
    <p:sldId id="286" r:id="rId8"/>
    <p:sldId id="287" r:id="rId9"/>
    <p:sldId id="288" r:id="rId10"/>
    <p:sldId id="325" r:id="rId11"/>
    <p:sldId id="289" r:id="rId12"/>
    <p:sldId id="261" r:id="rId13"/>
    <p:sldId id="320" r:id="rId14"/>
    <p:sldId id="290" r:id="rId15"/>
    <p:sldId id="263" r:id="rId16"/>
    <p:sldId id="291" r:id="rId17"/>
    <p:sldId id="292" r:id="rId18"/>
    <p:sldId id="293" r:id="rId19"/>
    <p:sldId id="264" r:id="rId20"/>
    <p:sldId id="265" r:id="rId21"/>
    <p:sldId id="294" r:id="rId22"/>
    <p:sldId id="295" r:id="rId23"/>
    <p:sldId id="296" r:id="rId24"/>
    <p:sldId id="266" r:id="rId25"/>
    <p:sldId id="267" r:id="rId26"/>
    <p:sldId id="329" r:id="rId27"/>
    <p:sldId id="321" r:id="rId28"/>
    <p:sldId id="330" r:id="rId29"/>
    <p:sldId id="322" r:id="rId30"/>
    <p:sldId id="299" r:id="rId31"/>
    <p:sldId id="327" r:id="rId32"/>
    <p:sldId id="269" r:id="rId33"/>
    <p:sldId id="326" r:id="rId34"/>
    <p:sldId id="328" r:id="rId35"/>
    <p:sldId id="268" r:id="rId36"/>
    <p:sldId id="270" r:id="rId37"/>
    <p:sldId id="271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298" r:id="rId52"/>
    <p:sldId id="302" r:id="rId53"/>
    <p:sldId id="297" r:id="rId54"/>
    <p:sldId id="314" r:id="rId55"/>
    <p:sldId id="319" r:id="rId56"/>
    <p:sldId id="272" r:id="rId57"/>
    <p:sldId id="276" r:id="rId58"/>
    <p:sldId id="324" r:id="rId59"/>
    <p:sldId id="277" r:id="rId60"/>
    <p:sldId id="315" r:id="rId61"/>
    <p:sldId id="273" r:id="rId62"/>
    <p:sldId id="275" r:id="rId63"/>
    <p:sldId id="316" r:id="rId64"/>
    <p:sldId id="274" r:id="rId65"/>
    <p:sldId id="318" r:id="rId66"/>
    <p:sldId id="317" r:id="rId67"/>
    <p:sldId id="279" r:id="rId68"/>
    <p:sldId id="280" r:id="rId69"/>
    <p:sldId id="281" r:id="rId70"/>
    <p:sldId id="282" r:id="rId71"/>
    <p:sldId id="331" r:id="rId7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3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67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1636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190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480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63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487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59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36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6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10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6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65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17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53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EAB39-FD08-4A1D-AB51-29E74B676193}" type="datetimeFigureOut">
              <a:rPr lang="ru-RU" smtClean="0"/>
              <a:t>22.10.2024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046FE5C-74BB-4331-AA47-1CB9A4B66D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18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94" y="819398"/>
            <a:ext cx="9013371" cy="5296394"/>
          </a:xfrm>
        </p:spPr>
        <p:txBody>
          <a:bodyPr>
            <a:normAutofit/>
          </a:bodyPr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ОТЧЕТНО-ВЫБОРНАЯ КОНФЕРЕНЦИЯ ЧИТИНСКОЙ ТЕРРИТОРИАЛЬНОЙ ОРГАНИЗАЦИИ ПРОФСОЮЗА</a:t>
            </a:r>
            <a:b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октября 2024 г.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13" y="273132"/>
            <a:ext cx="1607487" cy="1607487"/>
          </a:xfrm>
        </p:spPr>
      </p:pic>
    </p:spTree>
    <p:extLst>
      <p:ext uri="{BB962C8B-B14F-4D97-AF65-F5344CB8AC3E}">
        <p14:creationId xmlns:p14="http://schemas.microsoft.com/office/powerpoint/2010/main" val="362295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368134"/>
            <a:ext cx="8596668" cy="2731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37" y="178130"/>
            <a:ext cx="4907477" cy="6543304"/>
          </a:xfrm>
        </p:spPr>
      </p:pic>
    </p:spTree>
    <p:extLst>
      <p:ext uri="{BB962C8B-B14F-4D97-AF65-F5344CB8AC3E}">
        <p14:creationId xmlns:p14="http://schemas.microsoft.com/office/powerpoint/2010/main" val="30709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25631"/>
            <a:ext cx="8596668" cy="2256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16" y="95004"/>
            <a:ext cx="6662056" cy="6662056"/>
          </a:xfrm>
        </p:spPr>
      </p:pic>
    </p:spTree>
    <p:extLst>
      <p:ext uri="{BB962C8B-B14F-4D97-AF65-F5344CB8AC3E}">
        <p14:creationId xmlns:p14="http://schemas.microsoft.com/office/powerpoint/2010/main" val="28458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27" y="93591"/>
            <a:ext cx="4992873" cy="6659539"/>
          </a:xfrm>
        </p:spPr>
      </p:pic>
    </p:spTree>
    <p:extLst>
      <p:ext uri="{BB962C8B-B14F-4D97-AF65-F5344CB8AC3E}">
        <p14:creationId xmlns:p14="http://schemas.microsoft.com/office/powerpoint/2010/main" val="211218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4384"/>
            <a:ext cx="8596668" cy="581891"/>
          </a:xfrm>
        </p:spPr>
        <p:txBody>
          <a:bodyPr/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ПРОЦЕНТ ПРОФСОЮЗНОГО ЧЛЕНСТВА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33153"/>
            <a:ext cx="8596668" cy="539139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с. Яблоново – 100%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с.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Иргень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100%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с. Александровка – 86%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ст.Лесной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городок – 82%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с.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Сивяково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81%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с. Александровка – 80%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ст. Лесная – 79%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с. Беклемишево – 78%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д/с «Солнышко»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Атамановка – 76%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с.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Сивяково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73%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с. Елизаветино – 70%</a:t>
            </a:r>
          </a:p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282535"/>
            <a:ext cx="8596668" cy="496388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b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достойный труд»</a:t>
            </a:r>
            <a:endParaRPr lang="ru-RU" sz="9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76" y="356260"/>
            <a:ext cx="1781298" cy="1781298"/>
          </a:xfrm>
        </p:spPr>
      </p:pic>
    </p:spTree>
    <p:extLst>
      <p:ext uri="{BB962C8B-B14F-4D97-AF65-F5344CB8AC3E}">
        <p14:creationId xmlns:p14="http://schemas.microsoft.com/office/powerpoint/2010/main" val="277487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225" y="546265"/>
            <a:ext cx="8114161" cy="1384135"/>
          </a:xfrm>
        </p:spPr>
        <p:txBody>
          <a:bodyPr>
            <a:normAutofit/>
          </a:bodyPr>
          <a:lstStyle/>
          <a:p>
            <a:pPr algn="ctr"/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60" y="463138"/>
            <a:ext cx="1271019" cy="127101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48" y="1315212"/>
            <a:ext cx="6768935" cy="5076700"/>
          </a:xfrm>
        </p:spPr>
      </p:pic>
    </p:spTree>
    <p:extLst>
      <p:ext uri="{BB962C8B-B14F-4D97-AF65-F5344CB8AC3E}">
        <p14:creationId xmlns:p14="http://schemas.microsoft.com/office/powerpoint/2010/main" val="4559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77334" y="-95003"/>
            <a:ext cx="8596668" cy="950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4" y="285009"/>
            <a:ext cx="8281059" cy="6210794"/>
          </a:xfrm>
        </p:spPr>
      </p:pic>
    </p:spTree>
    <p:extLst>
      <p:ext uri="{BB962C8B-B14F-4D97-AF65-F5344CB8AC3E}">
        <p14:creationId xmlns:p14="http://schemas.microsoft.com/office/powerpoint/2010/main" val="57205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95003"/>
            <a:ext cx="8596668" cy="9500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8" y="394020"/>
            <a:ext cx="9157610" cy="6159176"/>
          </a:xfrm>
        </p:spPr>
      </p:pic>
    </p:spTree>
    <p:extLst>
      <p:ext uri="{BB962C8B-B14F-4D97-AF65-F5344CB8AC3E}">
        <p14:creationId xmlns:p14="http://schemas.microsoft.com/office/powerpoint/2010/main" val="201297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5" y="130710"/>
            <a:ext cx="7220312" cy="6543222"/>
          </a:xfrm>
        </p:spPr>
      </p:pic>
    </p:spTree>
    <p:extLst>
      <p:ext uri="{BB962C8B-B14F-4D97-AF65-F5344CB8AC3E}">
        <p14:creationId xmlns:p14="http://schemas.microsoft.com/office/powerpoint/2010/main" val="82468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48" y="126566"/>
            <a:ext cx="6582992" cy="6582992"/>
          </a:xfrm>
        </p:spPr>
      </p:pic>
    </p:spTree>
    <p:extLst>
      <p:ext uri="{BB962C8B-B14F-4D97-AF65-F5344CB8AC3E}">
        <p14:creationId xmlns:p14="http://schemas.microsoft.com/office/powerpoint/2010/main" val="1168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 ЗАБАЙКАЛЬСКОЙ КРАЕВОЙ ОРГАНИЗАЦИИ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303814"/>
            <a:ext cx="8596668" cy="2351314"/>
          </a:xfrm>
        </p:spPr>
        <p:txBody>
          <a:bodyPr/>
          <a:lstStyle/>
          <a:p>
            <a:r>
              <a:rPr lang="en-US" sz="9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z</a:t>
            </a:r>
            <a:r>
              <a:rPr lang="en-US" sz="9600" dirty="0" smtClean="0">
                <a:latin typeface="Mongolian Baiti" panose="03000500000000000000" pitchFamily="66" charset="0"/>
                <a:cs typeface="Mongolian Baiti" panose="03000500000000000000" pitchFamily="66" charset="0"/>
              </a:rPr>
              <a:t>abprofobr.ru</a:t>
            </a:r>
            <a:endParaRPr lang="ru-RU" sz="9600" dirty="0"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96883"/>
            <a:ext cx="8596668" cy="29688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7" y="183364"/>
            <a:ext cx="8669925" cy="6502444"/>
          </a:xfrm>
        </p:spPr>
      </p:pic>
    </p:spTree>
    <p:extLst>
      <p:ext uri="{BB962C8B-B14F-4D97-AF65-F5344CB8AC3E}">
        <p14:creationId xmlns:p14="http://schemas.microsoft.com/office/powerpoint/2010/main" val="16304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42504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9925"/>
            <a:ext cx="8772844" cy="6579633"/>
          </a:xfrm>
        </p:spPr>
      </p:pic>
    </p:spTree>
    <p:extLst>
      <p:ext uri="{BB962C8B-B14F-4D97-AF65-F5344CB8AC3E}">
        <p14:creationId xmlns:p14="http://schemas.microsoft.com/office/powerpoint/2010/main" val="3637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90005"/>
            <a:ext cx="8596668" cy="1900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50" y="186333"/>
            <a:ext cx="8602630" cy="6451973"/>
          </a:xfrm>
        </p:spPr>
      </p:pic>
    </p:spTree>
    <p:extLst>
      <p:ext uri="{BB962C8B-B14F-4D97-AF65-F5344CB8AC3E}">
        <p14:creationId xmlns:p14="http://schemas.microsoft.com/office/powerpoint/2010/main" val="416511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42504"/>
            <a:ext cx="8596668" cy="4750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8" y="213756"/>
            <a:ext cx="6644244" cy="6644244"/>
          </a:xfrm>
        </p:spPr>
      </p:pic>
    </p:spTree>
    <p:extLst>
      <p:ext uri="{BB962C8B-B14F-4D97-AF65-F5344CB8AC3E}">
        <p14:creationId xmlns:p14="http://schemas.microsoft.com/office/powerpoint/2010/main" val="32575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42504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96" y="120630"/>
            <a:ext cx="6737370" cy="6737370"/>
          </a:xfrm>
        </p:spPr>
      </p:pic>
    </p:spTree>
    <p:extLst>
      <p:ext uri="{BB962C8B-B14F-4D97-AF65-F5344CB8AC3E}">
        <p14:creationId xmlns:p14="http://schemas.microsoft.com/office/powerpoint/2010/main" val="67021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37506"/>
            <a:ext cx="8596668" cy="2375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56" y="190022"/>
            <a:ext cx="4898558" cy="6531412"/>
          </a:xfrm>
        </p:spPr>
      </p:pic>
    </p:spTree>
    <p:extLst>
      <p:ext uri="{BB962C8B-B14F-4D97-AF65-F5344CB8AC3E}">
        <p14:creationId xmlns:p14="http://schemas.microsoft.com/office/powerpoint/2010/main" val="40605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85008"/>
            <a:ext cx="8596668" cy="2850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6" y="408995"/>
            <a:ext cx="8210746" cy="6158060"/>
          </a:xfrm>
        </p:spPr>
      </p:pic>
    </p:spTree>
    <p:extLst>
      <p:ext uri="{BB962C8B-B14F-4D97-AF65-F5344CB8AC3E}">
        <p14:creationId xmlns:p14="http://schemas.microsoft.com/office/powerpoint/2010/main" val="32741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42504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00" y="178130"/>
            <a:ext cx="6417120" cy="8894618"/>
          </a:xfrm>
        </p:spPr>
      </p:pic>
    </p:spTree>
    <p:extLst>
      <p:ext uri="{BB962C8B-B14F-4D97-AF65-F5344CB8AC3E}">
        <p14:creationId xmlns:p14="http://schemas.microsoft.com/office/powerpoint/2010/main" val="25486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253357"/>
            <a:ext cx="4806523" cy="6408699"/>
          </a:xfrm>
        </p:spPr>
      </p:pic>
    </p:spTree>
    <p:extLst>
      <p:ext uri="{BB962C8B-B14F-4D97-AF65-F5344CB8AC3E}">
        <p14:creationId xmlns:p14="http://schemas.microsoft.com/office/powerpoint/2010/main" val="22860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01881"/>
            <a:ext cx="8596668" cy="2018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1780" y="1096240"/>
            <a:ext cx="6584868" cy="4938650"/>
          </a:xfrm>
        </p:spPr>
      </p:pic>
    </p:spTree>
    <p:extLst>
      <p:ext uri="{BB962C8B-B14F-4D97-AF65-F5344CB8AC3E}">
        <p14:creationId xmlns:p14="http://schemas.microsoft.com/office/powerpoint/2010/main" val="163899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677334" y="-142503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78" y="406529"/>
            <a:ext cx="8170224" cy="6125640"/>
          </a:xfrm>
        </p:spPr>
      </p:pic>
    </p:spTree>
    <p:extLst>
      <p:ext uri="{BB962C8B-B14F-4D97-AF65-F5344CB8AC3E}">
        <p14:creationId xmlns:p14="http://schemas.microsoft.com/office/powerpoint/2010/main" val="19930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77333" y="1128157"/>
            <a:ext cx="8941679" cy="4655126"/>
          </a:xfrm>
        </p:spPr>
        <p:txBody>
          <a:bodyPr>
            <a:normAutofit/>
          </a:bodyPr>
          <a:lstStyle/>
          <a:p>
            <a:pPr algn="ctr"/>
            <a: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b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</a:t>
            </a:r>
            <a:endParaRPr lang="ru-RU" sz="8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0" y="609600"/>
            <a:ext cx="1271019" cy="1271019"/>
          </a:xfrm>
        </p:spPr>
      </p:pic>
    </p:spTree>
    <p:extLst>
      <p:ext uri="{BB962C8B-B14F-4D97-AF65-F5344CB8AC3E}">
        <p14:creationId xmlns:p14="http://schemas.microsoft.com/office/powerpoint/2010/main" val="26347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5" y="254615"/>
            <a:ext cx="8448251" cy="6336189"/>
          </a:xfrm>
        </p:spPr>
      </p:pic>
    </p:spTree>
    <p:extLst>
      <p:ext uri="{BB962C8B-B14F-4D97-AF65-F5344CB8AC3E}">
        <p14:creationId xmlns:p14="http://schemas.microsoft.com/office/powerpoint/2010/main" val="20557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95003"/>
            <a:ext cx="8596668" cy="950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91" y="166256"/>
            <a:ext cx="10198303" cy="6691744"/>
          </a:xfrm>
        </p:spPr>
      </p:pic>
    </p:spTree>
    <p:extLst>
      <p:ext uri="{BB962C8B-B14F-4D97-AF65-F5344CB8AC3E}">
        <p14:creationId xmlns:p14="http://schemas.microsoft.com/office/powerpoint/2010/main" val="240469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30629"/>
            <a:ext cx="8596668" cy="13062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7" y="239773"/>
            <a:ext cx="8515544" cy="6386658"/>
          </a:xfrm>
        </p:spPr>
      </p:pic>
    </p:spTree>
    <p:extLst>
      <p:ext uri="{BB962C8B-B14F-4D97-AF65-F5344CB8AC3E}">
        <p14:creationId xmlns:p14="http://schemas.microsoft.com/office/powerpoint/2010/main" val="271460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51" y="231560"/>
            <a:ext cx="8170813" cy="6442372"/>
          </a:xfrm>
        </p:spPr>
      </p:pic>
    </p:spTree>
    <p:extLst>
      <p:ext uri="{BB962C8B-B14F-4D97-AF65-F5344CB8AC3E}">
        <p14:creationId xmlns:p14="http://schemas.microsoft.com/office/powerpoint/2010/main" val="316832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320634"/>
            <a:ext cx="8596668" cy="201882"/>
          </a:xfrm>
        </p:spPr>
        <p:txBody>
          <a:bodyPr>
            <a:normAutofit fontScale="90000"/>
          </a:bodyPr>
          <a:lstStyle/>
          <a:p>
            <a:pPr algn="ctr"/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7" y="348724"/>
            <a:ext cx="4619214" cy="61589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345074"/>
            <a:ext cx="4621952" cy="6162604"/>
          </a:xfrm>
        </p:spPr>
      </p:pic>
    </p:spTree>
    <p:extLst>
      <p:ext uri="{BB962C8B-B14F-4D97-AF65-F5344CB8AC3E}">
        <p14:creationId xmlns:p14="http://schemas.microsoft.com/office/powerpoint/2010/main" val="23044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95003"/>
            <a:ext cx="8596668" cy="95004"/>
          </a:xfrm>
        </p:spPr>
        <p:txBody>
          <a:bodyPr>
            <a:normAutofit fontScale="90000"/>
          </a:bodyPr>
          <a:lstStyle/>
          <a:p>
            <a:pPr algn="ctr"/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8" y="213756"/>
            <a:ext cx="6644243" cy="6644243"/>
          </a:xfrm>
        </p:spPr>
      </p:pic>
    </p:spTree>
    <p:extLst>
      <p:ext uri="{BB962C8B-B14F-4D97-AF65-F5344CB8AC3E}">
        <p14:creationId xmlns:p14="http://schemas.microsoft.com/office/powerpoint/2010/main" val="30369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13756"/>
            <a:ext cx="8596668" cy="213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23" y="154379"/>
            <a:ext cx="6602680" cy="6602680"/>
          </a:xfrm>
        </p:spPr>
      </p:pic>
    </p:spTree>
    <p:extLst>
      <p:ext uri="{BB962C8B-B14F-4D97-AF65-F5344CB8AC3E}">
        <p14:creationId xmlns:p14="http://schemas.microsoft.com/office/powerpoint/2010/main" val="21782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01881"/>
            <a:ext cx="8596668" cy="2018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46" y="257585"/>
            <a:ext cx="8539294" cy="6404471"/>
          </a:xfrm>
        </p:spPr>
      </p:pic>
    </p:spTree>
    <p:extLst>
      <p:ext uri="{BB962C8B-B14F-4D97-AF65-F5344CB8AC3E}">
        <p14:creationId xmlns:p14="http://schemas.microsoft.com/office/powerpoint/2010/main" val="8738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90005"/>
            <a:ext cx="8596668" cy="1900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1" y="653143"/>
            <a:ext cx="10337173" cy="5688280"/>
          </a:xfrm>
        </p:spPr>
      </p:pic>
    </p:spTree>
    <p:extLst>
      <p:ext uri="{BB962C8B-B14F-4D97-AF65-F5344CB8AC3E}">
        <p14:creationId xmlns:p14="http://schemas.microsoft.com/office/powerpoint/2010/main" val="293927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56" y="213756"/>
            <a:ext cx="4880758" cy="6507678"/>
          </a:xfrm>
        </p:spPr>
      </p:pic>
    </p:spTree>
    <p:extLst>
      <p:ext uri="{BB962C8B-B14F-4D97-AF65-F5344CB8AC3E}">
        <p14:creationId xmlns:p14="http://schemas.microsoft.com/office/powerpoint/2010/main" val="37895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49382"/>
            <a:ext cx="8596668" cy="2493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5" y="249382"/>
            <a:ext cx="8518566" cy="6388924"/>
          </a:xfrm>
        </p:spPr>
      </p:pic>
    </p:spTree>
    <p:extLst>
      <p:ext uri="{BB962C8B-B14F-4D97-AF65-F5344CB8AC3E}">
        <p14:creationId xmlns:p14="http://schemas.microsoft.com/office/powerpoint/2010/main" val="28217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3" y="326865"/>
            <a:ext cx="4561099" cy="608580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313406"/>
            <a:ext cx="4574450" cy="6099268"/>
          </a:xfrm>
        </p:spPr>
      </p:pic>
    </p:spTree>
    <p:extLst>
      <p:ext uri="{BB962C8B-B14F-4D97-AF65-F5344CB8AC3E}">
        <p14:creationId xmlns:p14="http://schemas.microsoft.com/office/powerpoint/2010/main" val="37536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06878"/>
            <a:ext cx="8596668" cy="106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31" y="336850"/>
            <a:ext cx="4681558" cy="62420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36851"/>
            <a:ext cx="4681557" cy="6242078"/>
          </a:xfrm>
        </p:spPr>
      </p:pic>
    </p:spTree>
    <p:extLst>
      <p:ext uri="{BB962C8B-B14F-4D97-AF65-F5344CB8AC3E}">
        <p14:creationId xmlns:p14="http://schemas.microsoft.com/office/powerpoint/2010/main" val="28607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96" y="451644"/>
            <a:ext cx="4515304" cy="6020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451644"/>
            <a:ext cx="4515305" cy="6020408"/>
          </a:xfrm>
        </p:spPr>
      </p:pic>
    </p:spTree>
    <p:extLst>
      <p:ext uri="{BB962C8B-B14F-4D97-AF65-F5344CB8AC3E}">
        <p14:creationId xmlns:p14="http://schemas.microsoft.com/office/powerpoint/2010/main" val="31903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06878"/>
            <a:ext cx="8596668" cy="1068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1" y="550604"/>
            <a:ext cx="4396552" cy="586207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0" y="535080"/>
            <a:ext cx="4408195" cy="5877595"/>
          </a:xfrm>
        </p:spPr>
      </p:pic>
    </p:spTree>
    <p:extLst>
      <p:ext uri="{BB962C8B-B14F-4D97-AF65-F5344CB8AC3E}">
        <p14:creationId xmlns:p14="http://schemas.microsoft.com/office/powerpoint/2010/main" val="35218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30629"/>
            <a:ext cx="8596668" cy="13062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1" y="249761"/>
            <a:ext cx="4648903" cy="61985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11" y="281738"/>
            <a:ext cx="4624920" cy="6166562"/>
          </a:xfrm>
        </p:spPr>
      </p:pic>
    </p:spTree>
    <p:extLst>
      <p:ext uri="{BB962C8B-B14F-4D97-AF65-F5344CB8AC3E}">
        <p14:creationId xmlns:p14="http://schemas.microsoft.com/office/powerpoint/2010/main" val="8491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15" y="414933"/>
            <a:ext cx="8060324" cy="6045243"/>
          </a:xfrm>
        </p:spPr>
      </p:pic>
    </p:spTree>
    <p:extLst>
      <p:ext uri="{BB962C8B-B14F-4D97-AF65-F5344CB8AC3E}">
        <p14:creationId xmlns:p14="http://schemas.microsoft.com/office/powerpoint/2010/main" val="9371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8" y="926275"/>
            <a:ext cx="9614640" cy="5272644"/>
          </a:xfrm>
        </p:spPr>
      </p:pic>
    </p:spTree>
    <p:extLst>
      <p:ext uri="{BB962C8B-B14F-4D97-AF65-F5344CB8AC3E}">
        <p14:creationId xmlns:p14="http://schemas.microsoft.com/office/powerpoint/2010/main" val="203373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6" y="1377539"/>
            <a:ext cx="11219890" cy="4415134"/>
          </a:xfrm>
        </p:spPr>
      </p:pic>
    </p:spTree>
    <p:extLst>
      <p:ext uri="{BB962C8B-B14F-4D97-AF65-F5344CB8AC3E}">
        <p14:creationId xmlns:p14="http://schemas.microsoft.com/office/powerpoint/2010/main" val="20419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66255"/>
            <a:ext cx="8596668" cy="1662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5" y="270571"/>
            <a:ext cx="7350826" cy="6408341"/>
          </a:xfrm>
        </p:spPr>
      </p:pic>
    </p:spTree>
    <p:extLst>
      <p:ext uri="{BB962C8B-B14F-4D97-AF65-F5344CB8AC3E}">
        <p14:creationId xmlns:p14="http://schemas.microsoft.com/office/powerpoint/2010/main" val="5111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 flipV="1">
            <a:off x="677334" y="-83127"/>
            <a:ext cx="8596668" cy="8312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52" y="455209"/>
            <a:ext cx="8193974" cy="6141408"/>
          </a:xfrm>
        </p:spPr>
      </p:pic>
    </p:spTree>
    <p:extLst>
      <p:ext uri="{BB962C8B-B14F-4D97-AF65-F5344CB8AC3E}">
        <p14:creationId xmlns:p14="http://schemas.microsoft.com/office/powerpoint/2010/main" val="10736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2" y="653143"/>
            <a:ext cx="10775424" cy="5593278"/>
          </a:xfrm>
        </p:spPr>
      </p:pic>
    </p:spTree>
    <p:extLst>
      <p:ext uri="{BB962C8B-B14F-4D97-AF65-F5344CB8AC3E}">
        <p14:creationId xmlns:p14="http://schemas.microsoft.com/office/powerpoint/2010/main" val="10988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37506"/>
            <a:ext cx="8596668" cy="1306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3" y="141800"/>
            <a:ext cx="8630340" cy="6472755"/>
          </a:xfrm>
        </p:spPr>
      </p:pic>
    </p:spTree>
    <p:extLst>
      <p:ext uri="{BB962C8B-B14F-4D97-AF65-F5344CB8AC3E}">
        <p14:creationId xmlns:p14="http://schemas.microsoft.com/office/powerpoint/2010/main" val="52936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25631"/>
            <a:ext cx="8596668" cy="2256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9" y="343681"/>
            <a:ext cx="8329496" cy="6247123"/>
          </a:xfrm>
        </p:spPr>
      </p:pic>
    </p:spTree>
    <p:extLst>
      <p:ext uri="{BB962C8B-B14F-4D97-AF65-F5344CB8AC3E}">
        <p14:creationId xmlns:p14="http://schemas.microsoft.com/office/powerpoint/2010/main" val="13648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96883"/>
            <a:ext cx="8596668" cy="1900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77" y="216021"/>
            <a:ext cx="8547211" cy="6410409"/>
          </a:xfrm>
        </p:spPr>
      </p:pic>
    </p:spTree>
    <p:extLst>
      <p:ext uri="{BB962C8B-B14F-4D97-AF65-F5344CB8AC3E}">
        <p14:creationId xmlns:p14="http://schemas.microsoft.com/office/powerpoint/2010/main" val="41189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5" y="653143"/>
            <a:ext cx="8596668" cy="4583875"/>
          </a:xfrm>
        </p:spPr>
        <p:txBody>
          <a:bodyPr>
            <a:normAutofit/>
          </a:bodyPr>
          <a:lstStyle/>
          <a:p>
            <a:pPr algn="ctr"/>
            <a:r>
              <a:rPr lang="ru-RU" sz="1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</a:t>
            </a:r>
            <a:endParaRPr lang="ru-RU" sz="1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V="1">
            <a:off x="677335" y="6768934"/>
            <a:ext cx="8596668" cy="8906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88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677334" y="-190005"/>
            <a:ext cx="8596668" cy="1900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44" y="190006"/>
            <a:ext cx="4898570" cy="6531428"/>
          </a:xfrm>
        </p:spPr>
      </p:pic>
    </p:spTree>
    <p:extLst>
      <p:ext uri="{BB962C8B-B14F-4D97-AF65-F5344CB8AC3E}">
        <p14:creationId xmlns:p14="http://schemas.microsoft.com/office/powerpoint/2010/main" val="73316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78130"/>
            <a:ext cx="8596668" cy="1781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46" y="302117"/>
            <a:ext cx="8289914" cy="6217436"/>
          </a:xfrm>
        </p:spPr>
      </p:pic>
    </p:spTree>
    <p:extLst>
      <p:ext uri="{BB962C8B-B14F-4D97-AF65-F5344CB8AC3E}">
        <p14:creationId xmlns:p14="http://schemas.microsoft.com/office/powerpoint/2010/main" val="23975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151908"/>
            <a:ext cx="6340739" cy="475555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463828"/>
            <a:ext cx="4429496" cy="5905997"/>
          </a:xfrm>
        </p:spPr>
      </p:pic>
    </p:spTree>
    <p:extLst>
      <p:ext uri="{BB962C8B-B14F-4D97-AF65-F5344CB8AC3E}">
        <p14:creationId xmlns:p14="http://schemas.microsoft.com/office/powerpoint/2010/main" val="344976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44" y="190006"/>
            <a:ext cx="4963898" cy="6618532"/>
          </a:xfrm>
        </p:spPr>
      </p:pic>
    </p:spTree>
    <p:extLst>
      <p:ext uri="{BB962C8B-B14F-4D97-AF65-F5344CB8AC3E}">
        <p14:creationId xmlns:p14="http://schemas.microsoft.com/office/powerpoint/2010/main" val="429145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90005"/>
            <a:ext cx="8596668" cy="19000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8" y="231569"/>
            <a:ext cx="8460733" cy="6345551"/>
          </a:xfrm>
        </p:spPr>
      </p:pic>
    </p:spTree>
    <p:extLst>
      <p:ext uri="{BB962C8B-B14F-4D97-AF65-F5344CB8AC3E}">
        <p14:creationId xmlns:p14="http://schemas.microsoft.com/office/powerpoint/2010/main" val="23458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V="1">
            <a:off x="677334" y="-154379"/>
            <a:ext cx="8596668" cy="15437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7" y="336292"/>
            <a:ext cx="8348352" cy="6257114"/>
          </a:xfrm>
        </p:spPr>
      </p:pic>
    </p:spTree>
    <p:extLst>
      <p:ext uri="{BB962C8B-B14F-4D97-AF65-F5344CB8AC3E}">
        <p14:creationId xmlns:p14="http://schemas.microsoft.com/office/powerpoint/2010/main" val="41536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5" y="950027"/>
            <a:ext cx="9286062" cy="3835729"/>
          </a:xfrm>
        </p:spPr>
        <p:txBody>
          <a:bodyPr/>
          <a:lstStyle/>
          <a:p>
            <a:pPr algn="ctr"/>
            <a:r>
              <a:rPr lang="ru-RU" sz="9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С МОЛОДЁЖЬЮ</a:t>
            </a:r>
            <a:endParaRPr lang="ru-RU" sz="9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 flipV="1">
            <a:off x="677335" y="6745184"/>
            <a:ext cx="8596668" cy="1128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7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225631"/>
            <a:ext cx="8596668" cy="2256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2" y="348011"/>
            <a:ext cx="4631376" cy="6177757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62" y="348011"/>
            <a:ext cx="4654688" cy="6177757"/>
          </a:xfrm>
        </p:spPr>
      </p:pic>
    </p:spTree>
    <p:extLst>
      <p:ext uri="{BB962C8B-B14F-4D97-AF65-F5344CB8AC3E}">
        <p14:creationId xmlns:p14="http://schemas.microsoft.com/office/powerpoint/2010/main" val="276990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9" y="1045029"/>
            <a:ext cx="10528902" cy="4996997"/>
          </a:xfrm>
        </p:spPr>
      </p:pic>
    </p:spTree>
    <p:extLst>
      <p:ext uri="{BB962C8B-B14F-4D97-AF65-F5344CB8AC3E}">
        <p14:creationId xmlns:p14="http://schemas.microsoft.com/office/powerpoint/2010/main" val="26985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351107"/>
            <a:ext cx="8097925" cy="6073444"/>
          </a:xfrm>
        </p:spPr>
      </p:pic>
    </p:spTree>
    <p:extLst>
      <p:ext uri="{BB962C8B-B14F-4D97-AF65-F5344CB8AC3E}">
        <p14:creationId xmlns:p14="http://schemas.microsoft.com/office/powerpoint/2010/main" val="87660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42503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44" y="540851"/>
            <a:ext cx="4376404" cy="5837651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5" y="570015"/>
            <a:ext cx="4334493" cy="5779325"/>
          </a:xfrm>
        </p:spPr>
      </p:pic>
    </p:spTree>
    <p:extLst>
      <p:ext uri="{BB962C8B-B14F-4D97-AF65-F5344CB8AC3E}">
        <p14:creationId xmlns:p14="http://schemas.microsoft.com/office/powerpoint/2010/main" val="311178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77334" y="-142504"/>
            <a:ext cx="8596668" cy="1425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4" y="207115"/>
            <a:ext cx="8479920" cy="6359940"/>
          </a:xfrm>
        </p:spPr>
      </p:pic>
    </p:spTree>
    <p:extLst>
      <p:ext uri="{BB962C8B-B14F-4D97-AF65-F5344CB8AC3E}">
        <p14:creationId xmlns:p14="http://schemas.microsoft.com/office/powerpoint/2010/main" val="8552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V="1">
            <a:off x="677334" y="-225631"/>
            <a:ext cx="8596668" cy="2256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344384"/>
            <a:ext cx="8374520" cy="6280890"/>
          </a:xfrm>
        </p:spPr>
      </p:pic>
    </p:spTree>
    <p:extLst>
      <p:ext uri="{BB962C8B-B14F-4D97-AF65-F5344CB8AC3E}">
        <p14:creationId xmlns:p14="http://schemas.microsoft.com/office/powerpoint/2010/main" val="12891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8596668" cy="1033153"/>
          </a:xfrm>
        </p:spPr>
        <p:txBody>
          <a:bodyPr/>
          <a:lstStyle/>
          <a:p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по численности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4989176"/>
              </p:ext>
            </p:extLst>
          </p:nvPr>
        </p:nvGraphicFramePr>
        <p:xfrm>
          <a:off x="285003" y="1662542"/>
          <a:ext cx="10462170" cy="34785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6217">
                  <a:extLst>
                    <a:ext uri="{9D8B030D-6E8A-4147-A177-3AD203B41FA5}">
                      <a16:colId xmlns:a16="http://schemas.microsoft.com/office/drawing/2014/main" val="3041691522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074860071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444047179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1088981777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25127338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281936707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73333868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2735522316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720393795"/>
                    </a:ext>
                  </a:extLst>
                </a:gridCol>
                <a:gridCol w="1046217">
                  <a:extLst>
                    <a:ext uri="{9D8B030D-6E8A-4147-A177-3AD203B41FA5}">
                      <a16:colId xmlns:a16="http://schemas.microsoft.com/office/drawing/2014/main" val="392043976"/>
                    </a:ext>
                  </a:extLst>
                </a:gridCol>
              </a:tblGrid>
              <a:tr h="8194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3600" i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3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3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3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36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285695"/>
                  </a:ext>
                </a:extLst>
              </a:tr>
              <a:tr h="86588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728933"/>
                  </a:ext>
                </a:extLst>
              </a:tr>
              <a:tr h="896622"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3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1124</a:t>
                      </a:r>
                      <a:endParaRPr lang="ru-RU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3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952</a:t>
                      </a:r>
                      <a:endParaRPr lang="ru-RU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3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903</a:t>
                      </a:r>
                      <a:endParaRPr lang="ru-RU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3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</a:t>
                      </a:r>
                      <a:endParaRPr lang="ru-RU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3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</a:t>
                      </a:r>
                      <a:endParaRPr lang="ru-RU" sz="3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159874"/>
                  </a:ext>
                </a:extLst>
              </a:tr>
              <a:tr h="896622">
                <a:tc>
                  <a:txBody>
                    <a:bodyPr/>
                    <a:lstStyle/>
                    <a:p>
                      <a:pPr algn="ctr"/>
                      <a:endParaRPr lang="ru-RU" sz="3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59%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52%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53%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6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49%</a:t>
                      </a:r>
                      <a:endParaRPr lang="ru-RU" sz="3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928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265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389" y="154379"/>
            <a:ext cx="9013371" cy="1235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в ППО </a:t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организаций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5328483"/>
              </p:ext>
            </p:extLst>
          </p:nvPr>
        </p:nvGraphicFramePr>
        <p:xfrm>
          <a:off x="285008" y="1662545"/>
          <a:ext cx="10652165" cy="420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2545">
                  <a:extLst>
                    <a:ext uri="{9D8B030D-6E8A-4147-A177-3AD203B41FA5}">
                      <a16:colId xmlns:a16="http://schemas.microsoft.com/office/drawing/2014/main" val="3897969550"/>
                    </a:ext>
                  </a:extLst>
                </a:gridCol>
                <a:gridCol w="1686296">
                  <a:extLst>
                    <a:ext uri="{9D8B030D-6E8A-4147-A177-3AD203B41FA5}">
                      <a16:colId xmlns:a16="http://schemas.microsoft.com/office/drawing/2014/main" val="2608027254"/>
                    </a:ext>
                  </a:extLst>
                </a:gridCol>
                <a:gridCol w="1769424">
                  <a:extLst>
                    <a:ext uri="{9D8B030D-6E8A-4147-A177-3AD203B41FA5}">
                      <a16:colId xmlns:a16="http://schemas.microsoft.com/office/drawing/2014/main" val="2352021239"/>
                    </a:ext>
                  </a:extLst>
                </a:gridCol>
                <a:gridCol w="1638795">
                  <a:extLst>
                    <a:ext uri="{9D8B030D-6E8A-4147-A177-3AD203B41FA5}">
                      <a16:colId xmlns:a16="http://schemas.microsoft.com/office/drawing/2014/main" val="3827271722"/>
                    </a:ext>
                  </a:extLst>
                </a:gridCol>
                <a:gridCol w="2214458">
                  <a:extLst>
                    <a:ext uri="{9D8B030D-6E8A-4147-A177-3AD203B41FA5}">
                      <a16:colId xmlns:a16="http://schemas.microsoft.com/office/drawing/2014/main" val="94409709"/>
                    </a:ext>
                  </a:extLst>
                </a:gridCol>
                <a:gridCol w="1680647">
                  <a:extLst>
                    <a:ext uri="{9D8B030D-6E8A-4147-A177-3AD203B41FA5}">
                      <a16:colId xmlns:a16="http://schemas.microsoft.com/office/drawing/2014/main" val="1626014835"/>
                    </a:ext>
                  </a:extLst>
                </a:gridCol>
              </a:tblGrid>
              <a:tr h="1185790">
                <a:tc>
                  <a:txBody>
                    <a:bodyPr/>
                    <a:lstStyle/>
                    <a:p>
                      <a:pPr algn="ctr"/>
                      <a:endParaRPr lang="ru-RU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  <a:r>
                        <a:rPr lang="ru-RU" sz="280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сады</a:t>
                      </a:r>
                      <a:endParaRPr lang="ru-RU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ДЮСШ</a:t>
                      </a:r>
                      <a:endParaRPr lang="ru-RU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образования</a:t>
                      </a:r>
                      <a:endParaRPr lang="ru-RU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8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383802"/>
                  </a:ext>
                </a:extLst>
              </a:tr>
              <a:tr h="1467474"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ППО</a:t>
                      </a:r>
                      <a:endParaRPr lang="ru-RU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6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6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6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6000" b="1" i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124803"/>
                  </a:ext>
                </a:extLst>
              </a:tr>
              <a:tr h="1467474">
                <a:tc>
                  <a:txBody>
                    <a:bodyPr/>
                    <a:lstStyle/>
                    <a:p>
                      <a:pPr algn="ctr"/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Числен-</a:t>
                      </a:r>
                      <a:r>
                        <a:rPr lang="ru-RU" sz="240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ность</a:t>
                      </a:r>
                      <a:r>
                        <a:rPr lang="ru-RU" sz="24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членов профсоюза</a:t>
                      </a:r>
                      <a:endParaRPr lang="ru-RU" sz="24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  <a:endParaRPr lang="ru-RU" sz="6000" b="1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</a:t>
                      </a:r>
                      <a:endParaRPr lang="ru-RU" sz="6000" b="1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6000" b="1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6000" b="1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0" i="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671</a:t>
                      </a:r>
                      <a:endParaRPr lang="ru-RU" sz="6000" b="1" i="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156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3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0634"/>
            <a:ext cx="8596668" cy="1021278"/>
          </a:xfrm>
        </p:spPr>
        <p:txBody>
          <a:bodyPr/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организации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41913"/>
            <a:ext cx="9333565" cy="5118264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работу по сохранению и мотивации профсоюзного членства, особенно среди молодежи.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обучение профсоюзного актива именно по этой проблематике.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информационную работу, используя все современные, в том числе, цифровые возможности.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56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677334" y="-213755"/>
            <a:ext cx="8596668" cy="21375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36" y="95003"/>
            <a:ext cx="5068628" cy="6762997"/>
          </a:xfrm>
        </p:spPr>
      </p:pic>
    </p:spTree>
    <p:extLst>
      <p:ext uri="{BB962C8B-B14F-4D97-AF65-F5344CB8AC3E}">
        <p14:creationId xmlns:p14="http://schemas.microsoft.com/office/powerpoint/2010/main" val="1798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66255"/>
            <a:ext cx="8596668" cy="16625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96883"/>
            <a:ext cx="9012931" cy="6234546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деятельность по социальному партнерству, а именно: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подводить итоги выполнения Соглашений, коллективных договоров;</a:t>
            </a:r>
          </a:p>
          <a:p>
            <a:pPr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Достичь 100% охвата коллективными договорами ОУ, имеющих профсоюзные организации;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обучение председателей ППО работе в АИС и постепенно перейти на данный цифровой ресурс;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работу по осуществлению профсоюзного общественного контроля по охране труда;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правозащитную деятельность по всем направлениям.</a:t>
            </a:r>
          </a:p>
          <a:p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6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529943"/>
          </a:xfrm>
        </p:spPr>
        <p:txBody>
          <a:bodyPr>
            <a:normAutofit/>
          </a:bodyPr>
          <a:lstStyle/>
          <a:p>
            <a:pPr algn="ctr"/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b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6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9" y="190005"/>
            <a:ext cx="8581900" cy="6436425"/>
          </a:xfrm>
        </p:spPr>
      </p:pic>
    </p:spTree>
    <p:extLst>
      <p:ext uri="{BB962C8B-B14F-4D97-AF65-F5344CB8AC3E}">
        <p14:creationId xmlns:p14="http://schemas.microsoft.com/office/powerpoint/2010/main" val="295697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77334" y="-118753"/>
            <a:ext cx="8596668" cy="11875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3" y="198209"/>
            <a:ext cx="8586795" cy="6440097"/>
          </a:xfrm>
        </p:spPr>
      </p:pic>
    </p:spTree>
    <p:extLst>
      <p:ext uri="{BB962C8B-B14F-4D97-AF65-F5344CB8AC3E}">
        <p14:creationId xmlns:p14="http://schemas.microsoft.com/office/powerpoint/2010/main" val="3562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426</TotalTime>
  <Words>288</Words>
  <Application>Microsoft Office PowerPoint</Application>
  <PresentationFormat>Широкоэкранный</PresentationFormat>
  <Paragraphs>82</Paragraphs>
  <Slides>71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7" baseType="lpstr">
      <vt:lpstr>Arial</vt:lpstr>
      <vt:lpstr>Mongolian Baiti</vt:lpstr>
      <vt:lpstr>Times New Roman</vt:lpstr>
      <vt:lpstr>Trebuchet MS</vt:lpstr>
      <vt:lpstr>Wingdings 3</vt:lpstr>
      <vt:lpstr>Аспект</vt:lpstr>
      <vt:lpstr>    ОТЧЕТНО-ВЫБОРНАЯ КОНФЕРЕНЦИЯ ЧИТИНСКОЙ ТЕРРИТОРИАЛЬНОЙ ОРГАНИЗАЦИИ ПРОФСОЮЗА  23 октября 2024 г.</vt:lpstr>
      <vt:lpstr>АДРЕС САЙТА ЗАБАЙКАЛЬСКОЙ КРАЕВОЙ ОРГАНИЗАЦИИ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ВЫСОКИЙ ПРОЦЕНТ ПРОФСОЮЗНОГО ЧЛЕНСТВА</vt:lpstr>
      <vt:lpstr>               АКЦИИ  «За достойный труд»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  И  ПРОФСОЮЗ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ОХРАНА ТРУДА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 С МОЛОДЁЖЬЮ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Таблица по численности</vt:lpstr>
      <vt:lpstr>Численность в ППО  образовательных организаций</vt:lpstr>
      <vt:lpstr>Задачи организации</vt:lpstr>
      <vt:lpstr>Презентация PowerPoint</vt:lpstr>
      <vt:lpstr>СПАСИБО 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ОТЧЕТНО-ВЫБОРНАЯ КОНФЕРЕНЦИЯ ЧИТИНСКОЙ ТЕРРИТОРИАЛЬНОЙ ОРГАНИЗАЦИИ ПРОФСОЮЗА</dc:title>
  <dc:creator>acer</dc:creator>
  <cp:lastModifiedBy>acer</cp:lastModifiedBy>
  <cp:revision>33</cp:revision>
  <dcterms:created xsi:type="dcterms:W3CDTF">2024-10-21T02:28:17Z</dcterms:created>
  <dcterms:modified xsi:type="dcterms:W3CDTF">2024-10-22T01:54:05Z</dcterms:modified>
</cp:coreProperties>
</file>