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7" r:id="rId1"/>
  </p:sldMasterIdLst>
  <p:notesMasterIdLst>
    <p:notesMasterId r:id="rId21"/>
  </p:notesMasterIdLst>
  <p:sldIdLst>
    <p:sldId id="256" r:id="rId2"/>
    <p:sldId id="305" r:id="rId3"/>
    <p:sldId id="307" r:id="rId4"/>
    <p:sldId id="308" r:id="rId5"/>
    <p:sldId id="273" r:id="rId6"/>
    <p:sldId id="288" r:id="rId7"/>
    <p:sldId id="309" r:id="rId8"/>
    <p:sldId id="289" r:id="rId9"/>
    <p:sldId id="306" r:id="rId10"/>
    <p:sldId id="311" r:id="rId11"/>
    <p:sldId id="264" r:id="rId12"/>
    <p:sldId id="286" r:id="rId13"/>
    <p:sldId id="313" r:id="rId14"/>
    <p:sldId id="312" r:id="rId15"/>
    <p:sldId id="299" r:id="rId16"/>
    <p:sldId id="315" r:id="rId17"/>
    <p:sldId id="316" r:id="rId18"/>
    <p:sldId id="287" r:id="rId19"/>
    <p:sldId id="270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8746" autoAdjust="0"/>
  </p:normalViewPr>
  <p:slideViewPr>
    <p:cSldViewPr snapToGrid="0">
      <p:cViewPr varScale="1">
        <p:scale>
          <a:sx n="115" d="100"/>
          <a:sy n="115" d="100"/>
        </p:scale>
        <p:origin x="34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66137-5279-4141-BD8E-A5A012CA383E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22FEB-69A8-41D8-B208-84D56FE20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22FEB-69A8-41D8-B208-84D56FE2063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22FEB-69A8-41D8-B208-84D56FE2063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7798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523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731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92590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999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32710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1824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2577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825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1379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97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6241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8638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681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2396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918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67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1FC98D-9EF7-4B9C-B42C-50F5BA3C5573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E378D64-C849-4A74-B911-DE9DAF7BA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70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  <p:sldLayoutId id="2147484629" r:id="rId12"/>
    <p:sldLayoutId id="2147484630" r:id="rId13"/>
    <p:sldLayoutId id="2147484631" r:id="rId14"/>
    <p:sldLayoutId id="2147484632" r:id="rId15"/>
    <p:sldLayoutId id="2147484633" r:id="rId16"/>
    <p:sldLayoutId id="2147484634" r:id="rId17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4" y="409180"/>
            <a:ext cx="1300294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 flipH="1">
            <a:off x="-353685" y="5555410"/>
            <a:ext cx="12327147" cy="6358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2024год</a:t>
            </a:r>
            <a:endParaRPr lang="ru-RU" sz="3600" b="1" dirty="0"/>
          </a:p>
        </p:txBody>
      </p:sp>
      <p:sp>
        <p:nvSpPr>
          <p:cNvPr id="12" name="Подзаголовок 4"/>
          <p:cNvSpPr>
            <a:spLocks noGrp="1"/>
          </p:cNvSpPr>
          <p:nvPr>
            <p:ph type="ctrTitle"/>
          </p:nvPr>
        </p:nvSpPr>
        <p:spPr>
          <a:xfrm>
            <a:off x="517586" y="2872597"/>
            <a:ext cx="10886535" cy="19927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/>
              <a:t>чЕРНЫшЕВСКАЯ</a:t>
            </a:r>
            <a:r>
              <a:rPr lang="ru-RU" sz="2800" b="1" dirty="0"/>
              <a:t> ТЕРРИТОРИАЛЬНАЯ ОРГАНИЗАЦИЯ </a:t>
            </a:r>
            <a:r>
              <a:rPr lang="ru-RU" sz="2800" b="1" dirty="0" err="1" smtClean="0"/>
              <a:t>ПРОФессионального</a:t>
            </a:r>
            <a:r>
              <a:rPr lang="ru-RU" sz="2800" b="1" dirty="0" smtClean="0"/>
              <a:t> союза  работников</a:t>
            </a:r>
            <a:br>
              <a:rPr lang="ru-RU" sz="2800" b="1" dirty="0" smtClean="0"/>
            </a:br>
            <a:r>
              <a:rPr lang="ru-RU" sz="2800" b="1" dirty="0" smtClean="0"/>
              <a:t>народного образования и науки Российской Федерации 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363639" y="1949569"/>
            <a:ext cx="5980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2"/>
                </a:solidFill>
              </a:rPr>
              <a:t>ПУБЛИЧНЫЙ ОТЧЕТ  </a:t>
            </a:r>
          </a:p>
        </p:txBody>
      </p:sp>
      <p:pic>
        <p:nvPicPr>
          <p:cNvPr id="26626" name="Picture 2" descr="https://avatars.mds.yandex.net/i?id=2d11bf2f5df4979a21658ee128bbd38c1a5659ba-4565632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546" y="302004"/>
            <a:ext cx="3179427" cy="1602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631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388" y="560173"/>
            <a:ext cx="3591697" cy="79083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ОХРАНА ТРУДА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4212" y="1270529"/>
            <a:ext cx="4324394" cy="3030538"/>
          </a:xfrm>
        </p:spPr>
        <p:txBody>
          <a:bodyPr>
            <a:noAutofit/>
          </a:bodyPr>
          <a:lstStyle/>
          <a:p>
            <a:r>
              <a:rPr lang="ru-RU" sz="1600" dirty="0" smtClean="0"/>
              <a:t>В 2024 году по итогам краевого конкурса «На лучшую организацию совместной работы администрации и профкома в образовательных организациях по созданию комфортных и безопасных условий труда, и отдыха работников» в Забайкальской краевой организации Профсоюза в номинации: «Образовательные организации общего дошкольного образования»   детский сад №28 «Елочка» п.Чернышевск ( </a:t>
            </a:r>
            <a:r>
              <a:rPr lang="ru-RU" sz="1600" dirty="0" err="1" smtClean="0"/>
              <a:t>зав.Гнетьева</a:t>
            </a:r>
            <a:r>
              <a:rPr lang="ru-RU" sz="1600" dirty="0" smtClean="0"/>
              <a:t> С.В., председатель Окладникова Н.Н.) награждены дипломом участника и денежной премией на районной августовской конференции.</a:t>
            </a:r>
          </a:p>
          <a:p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-20240904-WA001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70142" y="955589"/>
            <a:ext cx="4679090" cy="3525795"/>
          </a:xfr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857780" y="1087395"/>
            <a:ext cx="4649787" cy="691978"/>
          </a:xfrm>
        </p:spPr>
        <p:txBody>
          <a:bodyPr/>
          <a:lstStyle/>
          <a:p>
            <a:r>
              <a:rPr lang="ru-RU" b="1" dirty="0" smtClean="0"/>
              <a:t>Правозащитная работа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00100" y="1861751"/>
            <a:ext cx="6243251" cy="487242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400" b="1" dirty="0" smtClean="0">
                <a:solidFill>
                  <a:schemeClr val="bg2"/>
                </a:solidFill>
              </a:rPr>
              <a:t>В 2024 году основными направлениями правозащитной работы являлись: правовая помощь в оформлении документов в суды,  консультативная и разъяснительная работа, экспертиза коллективных договоров и дополнительных соглашений. </a:t>
            </a:r>
          </a:p>
          <a:p>
            <a:r>
              <a:rPr lang="ru-RU" sz="1400" b="1" dirty="0" smtClean="0">
                <a:solidFill>
                  <a:schemeClr val="bg2"/>
                </a:solidFill>
              </a:rPr>
              <a:t>   Профсоюз помог включить в льготный стаж все периоды работы в  учителю МОУ СОШ </a:t>
            </a:r>
            <a:r>
              <a:rPr lang="ru-RU" sz="1400" b="1" dirty="0" err="1" smtClean="0">
                <a:solidFill>
                  <a:schemeClr val="bg2"/>
                </a:solidFill>
              </a:rPr>
              <a:t>с.Утан</a:t>
            </a:r>
            <a:r>
              <a:rPr lang="ru-RU" sz="1400" b="1" dirty="0" smtClean="0">
                <a:solidFill>
                  <a:schemeClr val="bg2"/>
                </a:solidFill>
              </a:rPr>
              <a:t> Самойловой В.В., в суде удалось доказать, что в стаж педагогического работника включаются периоды профессионального обучения и дополнительного профессионального образования, т.к. это является обязательным условием при выполнении педагогической деятельности. Сумма </a:t>
            </a:r>
            <a:r>
              <a:rPr lang="ru-RU" sz="1400" b="1" dirty="0" err="1" smtClean="0">
                <a:solidFill>
                  <a:schemeClr val="bg2"/>
                </a:solidFill>
              </a:rPr>
              <a:t>недоначисленной</a:t>
            </a:r>
            <a:r>
              <a:rPr lang="ru-RU" sz="1400" b="1" dirty="0" smtClean="0">
                <a:solidFill>
                  <a:schemeClr val="bg2"/>
                </a:solidFill>
              </a:rPr>
              <a:t> пенсии составила 164 тыс.руб. , а с января 2024года учитель получает льготную пенсию.</a:t>
            </a:r>
          </a:p>
          <a:p>
            <a:pPr>
              <a:buNone/>
            </a:pPr>
            <a:endParaRPr lang="ru-RU" sz="1400" dirty="0" smtClean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1425" y="447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333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402" y="0"/>
            <a:ext cx="1016086" cy="100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-5249411047985639115_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1122" y="1441622"/>
            <a:ext cx="3420046" cy="44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805" y="390525"/>
            <a:ext cx="4649787" cy="933450"/>
          </a:xfrm>
        </p:spPr>
        <p:txBody>
          <a:bodyPr/>
          <a:lstStyle/>
          <a:p>
            <a:pPr algn="ctr"/>
            <a:r>
              <a:rPr lang="ru-RU" b="1" dirty="0" smtClean="0"/>
              <a:t>Информационная работа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860" y="1400175"/>
            <a:ext cx="6259515" cy="443865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Информация об основных событиях жизни организации размещается на сайте крайкома(страничка ТО), в  </a:t>
            </a:r>
            <a:r>
              <a:rPr lang="ru-RU" dirty="0" err="1" smtClean="0"/>
              <a:t>мессенджерах</a:t>
            </a:r>
            <a:r>
              <a:rPr lang="ru-RU" dirty="0" smtClean="0"/>
              <a:t> , группах  </a:t>
            </a:r>
            <a:r>
              <a:rPr lang="en-US" dirty="0" err="1" smtClean="0"/>
              <a:t>WhatsApp</a:t>
            </a:r>
            <a:r>
              <a:rPr lang="ru-RU" dirty="0" smtClean="0"/>
              <a:t>, Те</a:t>
            </a:r>
            <a:r>
              <a:rPr lang="en-US" dirty="0" err="1" smtClean="0"/>
              <a:t>legram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ru-RU" dirty="0" smtClean="0"/>
              <a:t>Актуальная информация, поступающая от вышестоящих организаций , доводится через электронную почту, группы председателей и </a:t>
            </a:r>
          </a:p>
          <a:p>
            <a:r>
              <a:rPr lang="ru-RU" dirty="0" smtClean="0"/>
              <a:t> Подписка на газету «Профсоюзная среда» - 22экз. экземпляров, газету «Солидарность» для комитета профсоюза</a:t>
            </a:r>
          </a:p>
          <a:p>
            <a:r>
              <a:rPr lang="ru-RU" dirty="0" smtClean="0"/>
              <a:t>В районной газете «Наше время» вышли статьи «Открытый урок» для молодых учителей, « Году педагога и наставника дан старт»,  « С нетерпением ждем новой спартакиады», « Пригласила педагогическая конференция» и.д.</a:t>
            </a:r>
          </a:p>
          <a:p>
            <a:endParaRPr lang="ru-RU" dirty="0" smtClean="0"/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07641" y="571500"/>
            <a:ext cx="4665134" cy="5762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" name="Рисунок 13" descr="газет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97750">
            <a:off x="6980456" y="2104590"/>
            <a:ext cx="2367602" cy="3566983"/>
          </a:xfrm>
          <a:prstGeom prst="rect">
            <a:avLst/>
          </a:prstGeom>
        </p:spPr>
      </p:pic>
      <p:pic>
        <p:nvPicPr>
          <p:cNvPr id="16" name="Содержимое 15" descr="газета1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760662">
            <a:off x="8683360" y="231584"/>
            <a:ext cx="2486614" cy="3386440"/>
          </a:xfrm>
        </p:spPr>
      </p:pic>
      <p:pic>
        <p:nvPicPr>
          <p:cNvPr id="17" name="Рисунок 16" descr="газета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47859">
            <a:off x="9040543" y="3310961"/>
            <a:ext cx="2305399" cy="3337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dirty="0" smtClean="0"/>
              <a:t>КРАЕВОЙ КОНКУРС</a:t>
            </a: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4212" y="1270528"/>
            <a:ext cx="3879550" cy="443829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В краевом профсоюзном фотоконкурсе «</a:t>
            </a:r>
            <a:r>
              <a:rPr lang="ru-RU" dirty="0" err="1" smtClean="0"/>
              <a:t>Семь-Я</a:t>
            </a:r>
            <a:r>
              <a:rPr lang="ru-RU" dirty="0" smtClean="0"/>
              <a:t>» в номинации «Счастливы вместе», приняли участие Неронова Виктория Викторовна, в номинации «Семья-хранитель традиций»-Соколовская Татьяна Александровна и Вологдина Евгения Валерьевна из ООШ </a:t>
            </a:r>
            <a:r>
              <a:rPr lang="ru-RU" dirty="0" err="1" smtClean="0"/>
              <a:t>с.Икшица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ертификат.jpe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812727" y="190915"/>
            <a:ext cx="2031472" cy="2776539"/>
          </a:xfrm>
        </p:spPr>
      </p:pic>
      <p:pic>
        <p:nvPicPr>
          <p:cNvPr id="8" name="Рисунок 7" descr="сертификат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257539" y="-175054"/>
            <a:ext cx="1983259" cy="2893540"/>
          </a:xfrm>
          <a:prstGeom prst="rect">
            <a:avLst/>
          </a:prstGeom>
        </p:spPr>
      </p:pic>
      <p:pic>
        <p:nvPicPr>
          <p:cNvPr id="9" name="Рисунок 8" descr="сертификат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595021" y="-438664"/>
            <a:ext cx="2042986" cy="2920314"/>
          </a:xfrm>
          <a:prstGeom prst="rect">
            <a:avLst/>
          </a:prstGeom>
        </p:spPr>
      </p:pic>
      <p:pic>
        <p:nvPicPr>
          <p:cNvPr id="10" name="Рисунок 9" descr="IMG-20240925-WA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3470" y="4118920"/>
            <a:ext cx="2824066" cy="2108886"/>
          </a:xfrm>
          <a:prstGeom prst="rect">
            <a:avLst/>
          </a:prstGeom>
        </p:spPr>
      </p:pic>
      <p:pic>
        <p:nvPicPr>
          <p:cNvPr id="11" name="Рисунок 10" descr="IMG_20241030_121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27226" y="2075935"/>
            <a:ext cx="2657681" cy="1985318"/>
          </a:xfrm>
          <a:prstGeom prst="rect">
            <a:avLst/>
          </a:prstGeom>
        </p:spPr>
      </p:pic>
      <p:pic>
        <p:nvPicPr>
          <p:cNvPr id="12" name="Рисунок 11" descr="IMG-20241026-WA01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6520" y="2545492"/>
            <a:ext cx="2176334" cy="27102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11" y="378940"/>
            <a:ext cx="10503243" cy="43660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КУЛЬТУРНО-МАССОВЫЕ МЕРОПРИЯТИЯ</a:t>
            </a:r>
            <a:endParaRPr lang="ru-RU" sz="2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7135" y="988542"/>
            <a:ext cx="3525795" cy="53793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Активное участие приняли первичные организации п.Чернышевск в проведении первомайского митинга-концерта «Достойный труд каждого -гарантия благополучия семьи и развития страны!». В программе были -шествие делегаций трудовых и профсоюзных коллективов, праздничный концерт, хоровод мира и добра!</a:t>
            </a:r>
          </a:p>
          <a:p>
            <a:endParaRPr lang="ru-RU" sz="2400" dirty="0"/>
          </a:p>
        </p:txBody>
      </p:sp>
      <p:pic>
        <p:nvPicPr>
          <p:cNvPr id="7" name="Содержимое 6" descr="IMG_20240501_1200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973627" y="1091953"/>
            <a:ext cx="4037141" cy="2464594"/>
          </a:xfrm>
        </p:spPr>
      </p:pic>
      <p:pic>
        <p:nvPicPr>
          <p:cNvPr id="9" name="Рисунок 8" descr="IMG_20240501_120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5882" y="3789405"/>
            <a:ext cx="4613189" cy="2561968"/>
          </a:xfrm>
          <a:prstGeom prst="rect">
            <a:avLst/>
          </a:prstGeom>
        </p:spPr>
      </p:pic>
      <p:pic>
        <p:nvPicPr>
          <p:cNvPr id="10" name="Рисунок 9" descr="IMG_20240501_120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2314" y="1112106"/>
            <a:ext cx="4127157" cy="2374557"/>
          </a:xfrm>
          <a:prstGeom prst="rect">
            <a:avLst/>
          </a:prstGeom>
        </p:spPr>
      </p:pic>
      <p:pic>
        <p:nvPicPr>
          <p:cNvPr id="11" name="Рисунок 10" descr="IMG_20240501_1237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69643" y="3863547"/>
            <a:ext cx="3599935" cy="244663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94" y="171451"/>
            <a:ext cx="7618455" cy="800100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СпорТИВНАЯ</a:t>
            </a:r>
            <a:r>
              <a:rPr lang="ru-RU" sz="2400" b="1" dirty="0" smtClean="0"/>
              <a:t> РАБОТА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5973" y="661086"/>
            <a:ext cx="4937655" cy="361526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" y="832022"/>
            <a:ext cx="3702394" cy="3501080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По сложившейся традиции  в июле комитетом профсоюза проведена 2-х дневная традиционная </a:t>
            </a:r>
            <a:r>
              <a:rPr lang="en-US" sz="1600" dirty="0" smtClean="0">
                <a:solidFill>
                  <a:schemeClr val="accent1"/>
                </a:solidFill>
              </a:rPr>
              <a:t>XXV</a:t>
            </a:r>
            <a:r>
              <a:rPr lang="ru-RU" sz="1600" dirty="0" smtClean="0">
                <a:solidFill>
                  <a:schemeClr val="accent1"/>
                </a:solidFill>
              </a:rPr>
              <a:t> спартакиада работников образования, посвященная году организационно-кадрового единства. Приняли участие 7 команд (ФОК «Олимп», СОШ №2 п.Чернышевск, </a:t>
            </a:r>
            <a:r>
              <a:rPr lang="ru-RU" sz="1600" dirty="0" err="1" smtClean="0">
                <a:solidFill>
                  <a:schemeClr val="accent1"/>
                </a:solidFill>
              </a:rPr>
              <a:t>д</a:t>
            </a:r>
            <a:r>
              <a:rPr lang="ru-RU" sz="1600" dirty="0" smtClean="0">
                <a:solidFill>
                  <a:schemeClr val="accent1"/>
                </a:solidFill>
              </a:rPr>
              <a:t>/сад «Елочка» п.Чернышевск, СОШ с.Комсомольское, </a:t>
            </a:r>
            <a:r>
              <a:rPr lang="ru-RU" sz="1600" dirty="0" err="1" smtClean="0">
                <a:solidFill>
                  <a:schemeClr val="accent1"/>
                </a:solidFill>
              </a:rPr>
              <a:t>д</a:t>
            </a:r>
            <a:r>
              <a:rPr lang="ru-RU" sz="1600" dirty="0" smtClean="0">
                <a:solidFill>
                  <a:schemeClr val="accent1"/>
                </a:solidFill>
              </a:rPr>
              <a:t>/сад «Кораблик, СОШ №63 п.Чернышевск, </a:t>
            </a:r>
            <a:r>
              <a:rPr lang="ru-RU" sz="1600" dirty="0" err="1" smtClean="0">
                <a:solidFill>
                  <a:schemeClr val="accent1"/>
                </a:solidFill>
              </a:rPr>
              <a:t>д</a:t>
            </a:r>
            <a:r>
              <a:rPr lang="ru-RU" sz="1600" dirty="0" smtClean="0">
                <a:solidFill>
                  <a:schemeClr val="accent1"/>
                </a:solidFill>
              </a:rPr>
              <a:t>/сад «Зернышко» </a:t>
            </a:r>
            <a:r>
              <a:rPr lang="ru-RU" sz="1600" dirty="0" err="1" smtClean="0">
                <a:solidFill>
                  <a:schemeClr val="accent1"/>
                </a:solidFill>
              </a:rPr>
              <a:t>с.Алеур</a:t>
            </a:r>
            <a:r>
              <a:rPr lang="ru-RU" sz="1600" dirty="0" smtClean="0">
                <a:solidFill>
                  <a:schemeClr val="accent1"/>
                </a:solidFill>
              </a:rPr>
              <a:t>).</a:t>
            </a:r>
          </a:p>
        </p:txBody>
      </p:sp>
      <p:pic>
        <p:nvPicPr>
          <p:cNvPr id="5" name="Рисунок 4" descr="IMG_20240705_120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56822" y="329513"/>
            <a:ext cx="2875005" cy="1919417"/>
          </a:xfrm>
          <a:prstGeom prst="rect">
            <a:avLst/>
          </a:prstGeom>
        </p:spPr>
      </p:pic>
      <p:pic>
        <p:nvPicPr>
          <p:cNvPr id="6" name="Рисунок 5" descr="IMG_20240705_120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3406" y="362465"/>
            <a:ext cx="3212758" cy="1911178"/>
          </a:xfrm>
          <a:prstGeom prst="rect">
            <a:avLst/>
          </a:prstGeom>
        </p:spPr>
      </p:pic>
      <p:pic>
        <p:nvPicPr>
          <p:cNvPr id="7" name="Рисунок 6" descr="IMG_20240705_120325.jpg"/>
          <p:cNvPicPr>
            <a:picLocks noChangeAspect="1"/>
          </p:cNvPicPr>
          <p:nvPr/>
        </p:nvPicPr>
        <p:blipFill>
          <a:blip r:embed="rId4" cstate="print"/>
          <a:srcRect r="13849"/>
          <a:stretch>
            <a:fillRect/>
          </a:stretch>
        </p:blipFill>
        <p:spPr>
          <a:xfrm>
            <a:off x="5280454" y="2463114"/>
            <a:ext cx="3220994" cy="1935514"/>
          </a:xfrm>
          <a:prstGeom prst="rect">
            <a:avLst/>
          </a:prstGeom>
        </p:spPr>
      </p:pic>
      <p:pic>
        <p:nvPicPr>
          <p:cNvPr id="8" name="Рисунок 7" descr="IMG_20240705_120412.jpg"/>
          <p:cNvPicPr>
            <a:picLocks noChangeAspect="1"/>
          </p:cNvPicPr>
          <p:nvPr/>
        </p:nvPicPr>
        <p:blipFill>
          <a:blip r:embed="rId5" cstate="print"/>
          <a:srcRect l="13721"/>
          <a:stretch>
            <a:fillRect/>
          </a:stretch>
        </p:blipFill>
        <p:spPr>
          <a:xfrm>
            <a:off x="8748583" y="2407508"/>
            <a:ext cx="2743200" cy="1983259"/>
          </a:xfrm>
          <a:prstGeom prst="rect">
            <a:avLst/>
          </a:prstGeom>
        </p:spPr>
      </p:pic>
      <p:pic>
        <p:nvPicPr>
          <p:cNvPr id="9" name="Рисунок 8" descr="IMG_20240705_120355.jpg"/>
          <p:cNvPicPr>
            <a:picLocks noChangeAspect="1"/>
          </p:cNvPicPr>
          <p:nvPr/>
        </p:nvPicPr>
        <p:blipFill>
          <a:blip r:embed="rId6" cstate="print"/>
          <a:srcRect r="16804"/>
          <a:stretch>
            <a:fillRect/>
          </a:stretch>
        </p:blipFill>
        <p:spPr>
          <a:xfrm>
            <a:off x="4810897" y="4555524"/>
            <a:ext cx="3270421" cy="2191265"/>
          </a:xfrm>
          <a:prstGeom prst="rect">
            <a:avLst/>
          </a:prstGeom>
        </p:spPr>
      </p:pic>
      <p:pic>
        <p:nvPicPr>
          <p:cNvPr id="10" name="Рисунок 9" descr="IMG_20240705_120350.jpg"/>
          <p:cNvPicPr>
            <a:picLocks noChangeAspect="1"/>
          </p:cNvPicPr>
          <p:nvPr/>
        </p:nvPicPr>
        <p:blipFill>
          <a:blip r:embed="rId7" cstate="print"/>
          <a:srcRect l="25050" r="5090"/>
          <a:stretch>
            <a:fillRect/>
          </a:stretch>
        </p:blipFill>
        <p:spPr>
          <a:xfrm>
            <a:off x="8567351" y="4563762"/>
            <a:ext cx="3015048" cy="2158314"/>
          </a:xfrm>
          <a:prstGeom prst="rect">
            <a:avLst/>
          </a:prstGeom>
        </p:spPr>
      </p:pic>
      <p:pic>
        <p:nvPicPr>
          <p:cNvPr id="11" name="Содержимое 4" descr="IMG_20240705_121429.jpg"/>
          <p:cNvPicPr>
            <a:picLocks noChangeAspect="1"/>
          </p:cNvPicPr>
          <p:nvPr/>
        </p:nvPicPr>
        <p:blipFill>
          <a:blip r:embed="rId8" cstate="print"/>
          <a:srcRect r="12647"/>
          <a:stretch>
            <a:fillRect/>
          </a:stretch>
        </p:blipFill>
        <p:spPr>
          <a:xfrm>
            <a:off x="783584" y="4580238"/>
            <a:ext cx="3574232" cy="21171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60173"/>
            <a:ext cx="8534400" cy="70021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СПОРТИВНАЯ РАБОТА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92449" y="1425146"/>
            <a:ext cx="3294665" cy="468733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Спартакиада включала в себя несколько видов: шашки, </a:t>
            </a:r>
            <a:r>
              <a:rPr lang="ru-RU" dirty="0" err="1" smtClean="0">
                <a:solidFill>
                  <a:schemeClr val="accent1"/>
                </a:solidFill>
              </a:rPr>
              <a:t>дартс</a:t>
            </a:r>
            <a:r>
              <a:rPr lang="ru-RU" dirty="0" smtClean="0">
                <a:solidFill>
                  <a:schemeClr val="accent1"/>
                </a:solidFill>
              </a:rPr>
              <a:t>, прыжки через скакалку, волейбол, </a:t>
            </a:r>
            <a:r>
              <a:rPr lang="ru-RU" dirty="0" err="1" smtClean="0">
                <a:solidFill>
                  <a:schemeClr val="accent1"/>
                </a:solidFill>
              </a:rPr>
              <a:t>фитбол</a:t>
            </a:r>
            <a:r>
              <a:rPr lang="ru-RU" dirty="0" smtClean="0">
                <a:solidFill>
                  <a:schemeClr val="accent1"/>
                </a:solidFill>
              </a:rPr>
              <a:t>, </a:t>
            </a:r>
            <a:r>
              <a:rPr lang="ru-RU" dirty="0" err="1" smtClean="0">
                <a:solidFill>
                  <a:schemeClr val="accent1"/>
                </a:solidFill>
              </a:rPr>
              <a:t>армспорт</a:t>
            </a:r>
            <a:r>
              <a:rPr lang="ru-RU" dirty="0" smtClean="0">
                <a:solidFill>
                  <a:schemeClr val="accent1"/>
                </a:solidFill>
              </a:rPr>
              <a:t>, </a:t>
            </a:r>
            <a:r>
              <a:rPr lang="ru-RU" dirty="0" err="1" smtClean="0">
                <a:solidFill>
                  <a:schemeClr val="accent1"/>
                </a:solidFill>
              </a:rPr>
              <a:t>корнхол</a:t>
            </a:r>
            <a:r>
              <a:rPr lang="ru-RU" dirty="0" smtClean="0">
                <a:solidFill>
                  <a:schemeClr val="accent1"/>
                </a:solidFill>
              </a:rPr>
              <a:t>, </a:t>
            </a:r>
            <a:r>
              <a:rPr lang="ru-RU" dirty="0" err="1" smtClean="0">
                <a:solidFill>
                  <a:schemeClr val="accent1"/>
                </a:solidFill>
              </a:rPr>
              <a:t>перетягивание</a:t>
            </a:r>
            <a:r>
              <a:rPr lang="ru-RU" dirty="0" smtClean="0">
                <a:solidFill>
                  <a:schemeClr val="accent1"/>
                </a:solidFill>
              </a:rPr>
              <a:t> каната. Вечерняя программа «В кругу друзей»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Победителями стали ФОК «Олимп», СОШ №63 п.Чернышевск, </a:t>
            </a:r>
            <a:r>
              <a:rPr lang="ru-RU" dirty="0" err="1" smtClean="0">
                <a:solidFill>
                  <a:schemeClr val="accent1"/>
                </a:solidFill>
              </a:rPr>
              <a:t>д</a:t>
            </a:r>
            <a:r>
              <a:rPr lang="ru-RU" dirty="0" smtClean="0">
                <a:solidFill>
                  <a:schemeClr val="accent1"/>
                </a:solidFill>
              </a:rPr>
              <a:t>/сад «Елочка» п.Чернышевск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Победители награждены в личном и командном первенстве кубками, медалями, грамотами.  </a:t>
            </a:r>
            <a:endParaRPr lang="en-US" b="1" dirty="0" smtClean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pic>
        <p:nvPicPr>
          <p:cNvPr id="7" name="Содержимое 6" descr="IMG_20240705_1235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808559" y="107093"/>
            <a:ext cx="1807369" cy="3237470"/>
          </a:xfrm>
        </p:spPr>
      </p:pic>
      <p:pic>
        <p:nvPicPr>
          <p:cNvPr id="11" name="Рисунок 10" descr="IMG_20240705_153014_Boke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2409" y="115330"/>
            <a:ext cx="2067699" cy="3155092"/>
          </a:xfrm>
          <a:prstGeom prst="rect">
            <a:avLst/>
          </a:prstGeom>
        </p:spPr>
      </p:pic>
      <p:pic>
        <p:nvPicPr>
          <p:cNvPr id="12" name="Рисунок 11" descr="IMG_20240706_101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2108" y="3023285"/>
            <a:ext cx="3591698" cy="1902942"/>
          </a:xfrm>
          <a:prstGeom prst="rect">
            <a:avLst/>
          </a:prstGeom>
        </p:spPr>
      </p:pic>
      <p:pic>
        <p:nvPicPr>
          <p:cNvPr id="13" name="Рисунок 12" descr="IMG_20240706_132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7059" y="131804"/>
            <a:ext cx="1944130" cy="3163329"/>
          </a:xfrm>
          <a:prstGeom prst="rect">
            <a:avLst/>
          </a:prstGeom>
        </p:spPr>
      </p:pic>
      <p:pic>
        <p:nvPicPr>
          <p:cNvPr id="16" name="Рисунок 15" descr="IMG_20240706_115806.jpg"/>
          <p:cNvPicPr>
            <a:picLocks noChangeAspect="1"/>
          </p:cNvPicPr>
          <p:nvPr/>
        </p:nvPicPr>
        <p:blipFill>
          <a:blip r:embed="rId6" cstate="print"/>
          <a:srcRect b="15988"/>
          <a:stretch>
            <a:fillRect/>
          </a:stretch>
        </p:blipFill>
        <p:spPr>
          <a:xfrm>
            <a:off x="7141177" y="3072714"/>
            <a:ext cx="2052251" cy="3624648"/>
          </a:xfrm>
          <a:prstGeom prst="rect">
            <a:avLst/>
          </a:prstGeom>
        </p:spPr>
      </p:pic>
      <p:pic>
        <p:nvPicPr>
          <p:cNvPr id="18" name="Рисунок 17" descr="IMG-20240706-WA00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9658623" y="4217787"/>
            <a:ext cx="1969326" cy="3097427"/>
          </a:xfrm>
          <a:prstGeom prst="rect">
            <a:avLst/>
          </a:prstGeom>
        </p:spPr>
      </p:pic>
      <p:pic>
        <p:nvPicPr>
          <p:cNvPr id="19" name="Рисунок 18" descr="IMG_20240705_2059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1211" y="3047999"/>
            <a:ext cx="3328087" cy="1944131"/>
          </a:xfrm>
          <a:prstGeom prst="rect">
            <a:avLst/>
          </a:prstGeom>
        </p:spPr>
      </p:pic>
      <p:pic>
        <p:nvPicPr>
          <p:cNvPr id="20" name="Рисунок 19" descr="IMG_20240705_2108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7070" y="4860324"/>
            <a:ext cx="3443415" cy="18754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48282"/>
            <a:ext cx="8534400" cy="411891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Культурно-массовая работа</a:t>
            </a:r>
            <a:endParaRPr lang="ru-RU" sz="2800" b="1" dirty="0"/>
          </a:p>
        </p:txBody>
      </p:sp>
      <p:pic>
        <p:nvPicPr>
          <p:cNvPr id="5" name="Содержимое 4" descr="IMG-20250124-WA0023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01513" y="562233"/>
            <a:ext cx="2937191" cy="3614738"/>
          </a:xfrm>
        </p:spPr>
      </p:pic>
      <p:pic>
        <p:nvPicPr>
          <p:cNvPr id="6" name="Содержимое 5" descr="IMG-20250124-WA00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719181" y="205945"/>
            <a:ext cx="2711054" cy="3614738"/>
          </a:xfrm>
        </p:spPr>
      </p:pic>
      <p:pic>
        <p:nvPicPr>
          <p:cNvPr id="7" name="Рисунок 6" descr="-5436166228994550114_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6033" y="3616411"/>
            <a:ext cx="3616410" cy="2776151"/>
          </a:xfrm>
          <a:prstGeom prst="rect">
            <a:avLst/>
          </a:prstGeom>
        </p:spPr>
      </p:pic>
      <p:pic>
        <p:nvPicPr>
          <p:cNvPr id="8" name="Рисунок 7" descr="-5438531828261709731_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1255" y="3665838"/>
            <a:ext cx="4637901" cy="2726724"/>
          </a:xfrm>
          <a:prstGeom prst="rect">
            <a:avLst/>
          </a:prstGeom>
        </p:spPr>
      </p:pic>
      <p:pic>
        <p:nvPicPr>
          <p:cNvPr id="9" name="Рисунок 8" descr="IMG-20250124-WA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0963" y="1186247"/>
            <a:ext cx="3970638" cy="2710249"/>
          </a:xfrm>
          <a:prstGeom prst="rect">
            <a:avLst/>
          </a:prstGeom>
        </p:spPr>
      </p:pic>
      <p:pic>
        <p:nvPicPr>
          <p:cNvPr id="12" name="Рисунок 11" descr="IMG-20250124-WA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9513" y="3641124"/>
            <a:ext cx="4415481" cy="27349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875" y="304800"/>
            <a:ext cx="9075737" cy="1752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Мы - сообщество, которое может помочь каждому в трудную минуту.</a:t>
            </a:r>
            <a:br>
              <a:rPr lang="ru-RU" b="1" dirty="0" smtClean="0"/>
            </a:br>
            <a:r>
              <a:rPr lang="ru-RU" b="1" dirty="0" smtClean="0"/>
              <a:t> Наш девиз – помочь каждому!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0062" y="2019300"/>
            <a:ext cx="9288463" cy="401319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600" b="1" dirty="0" smtClean="0"/>
              <a:t>Всего территориальным комитетом Профсоюза в 2024 году оказана материальная помощь членам Профсоюза на сумму 227000руб</a:t>
            </a:r>
          </a:p>
          <a:p>
            <a:pPr algn="ctr">
              <a:buNone/>
            </a:pPr>
            <a:endParaRPr lang="ru-RU" sz="2600" b="1" dirty="0" smtClean="0"/>
          </a:p>
          <a:p>
            <a:r>
              <a:rPr lang="ru-RU" sz="2600" b="1" dirty="0" smtClean="0"/>
              <a:t>СВО-10 000руб</a:t>
            </a:r>
          </a:p>
          <a:p>
            <a:r>
              <a:rPr lang="ru-RU" sz="2600" b="1" dirty="0" smtClean="0"/>
              <a:t>На санаторно-курортное лечение 77000руб</a:t>
            </a:r>
          </a:p>
          <a:p>
            <a:r>
              <a:rPr lang="ru-RU" sz="2600" b="1" dirty="0" smtClean="0"/>
              <a:t>На платное лечение-121000руб</a:t>
            </a:r>
          </a:p>
          <a:p>
            <a:r>
              <a:rPr lang="ru-RU" sz="2600" b="1" dirty="0" smtClean="0"/>
              <a:t>Детские путевки-5000руб</a:t>
            </a:r>
          </a:p>
          <a:p>
            <a:pPr>
              <a:buFont typeface="Wingdings" pitchFamily="2" charset="2"/>
              <a:buChar char="Ø"/>
            </a:pPr>
            <a:r>
              <a:rPr lang="ru-RU" sz="2600" b="1" dirty="0" smtClean="0"/>
              <a:t>Другая материальная помощь-14000</a:t>
            </a:r>
          </a:p>
          <a:p>
            <a:pPr>
              <a:buFont typeface="Wingdings" pitchFamily="2" charset="2"/>
              <a:buChar char="Ø"/>
            </a:pPr>
            <a:r>
              <a:rPr lang="ru-RU" sz="2600" b="1" dirty="0" smtClean="0"/>
              <a:t> На благотворительность 15000руб.</a:t>
            </a:r>
          </a:p>
          <a:p>
            <a:r>
              <a:rPr lang="ru-RU" sz="2600" b="1" dirty="0" smtClean="0"/>
              <a:t> На награждение актива Профсоюза  136400руб</a:t>
            </a:r>
          </a:p>
          <a:p>
            <a:r>
              <a:rPr lang="ru-RU" sz="2600" b="1" dirty="0" smtClean="0"/>
              <a:t>На информационную работу 101400руб</a:t>
            </a:r>
          </a:p>
          <a:p>
            <a:r>
              <a:rPr lang="ru-RU" sz="2600" b="1" dirty="0" smtClean="0"/>
              <a:t>Работа с молодежью 10800руб</a:t>
            </a:r>
          </a:p>
          <a:p>
            <a:pPr>
              <a:buNone/>
            </a:pPr>
            <a:endParaRPr lang="ru-RU" sz="2600" b="1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869" y="704850"/>
            <a:ext cx="8844539" cy="5257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Мы работаем для </a:t>
            </a:r>
            <a:r>
              <a:rPr lang="ru-RU" sz="2000" dirty="0"/>
              <a:t>того,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b="1" dirty="0"/>
              <a:t>чтобы каждый нашел себе место в Профсоюзе!</a:t>
            </a:r>
            <a:br>
              <a:rPr lang="ru-RU" sz="2000" b="1" dirty="0"/>
            </a:br>
            <a:r>
              <a:rPr lang="ru-RU" sz="2000" dirty="0"/>
              <a:t> создаем условия для </a:t>
            </a:r>
            <a:r>
              <a:rPr lang="ru-RU" sz="2000" dirty="0" smtClean="0"/>
              <a:t>самореализации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в профессии, в общественной работе</a:t>
            </a:r>
            <a:br>
              <a:rPr lang="ru-RU" sz="2000" dirty="0"/>
            </a:br>
            <a:r>
              <a:rPr lang="ru-RU" sz="2000" dirty="0"/>
              <a:t> и в личностном развитии! </a:t>
            </a:r>
            <a:br>
              <a:rPr lang="ru-RU" sz="2000" dirty="0"/>
            </a:br>
            <a:r>
              <a:rPr lang="ru-RU" sz="2000" dirty="0"/>
              <a:t>Уверены, что с Профсоюзом-нам все по плечу!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84212" y="685799"/>
            <a:ext cx="10993982" cy="589788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34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35052" y="260648"/>
            <a:ext cx="11174076" cy="6048672"/>
            <a:chOff x="251289" y="260648"/>
            <a:chExt cx="8380557" cy="6048672"/>
          </a:xfrm>
        </p:grpSpPr>
        <p:grpSp>
          <p:nvGrpSpPr>
            <p:cNvPr id="7" name="Группа 7"/>
            <p:cNvGrpSpPr/>
            <p:nvPr/>
          </p:nvGrpSpPr>
          <p:grpSpPr>
            <a:xfrm>
              <a:off x="251289" y="2600541"/>
              <a:ext cx="3959987" cy="1870016"/>
              <a:chOff x="251289" y="2600541"/>
              <a:chExt cx="3959987" cy="1870016"/>
            </a:xfrm>
          </p:grpSpPr>
          <p:sp>
            <p:nvSpPr>
              <p:cNvPr id="9" name="Полилиния 8"/>
              <p:cNvSpPr/>
              <p:nvPr/>
            </p:nvSpPr>
            <p:spPr>
              <a:xfrm>
                <a:off x="251289" y="2602731"/>
                <a:ext cx="416177" cy="594540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10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658853" y="2600541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</a:t>
                </a:r>
                <a:r>
                  <a:rPr lang="ru-RU" sz="14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общеобразовательных организаций</a:t>
                </a:r>
                <a:endParaRPr lang="ru-RU" sz="14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251289" y="3027160"/>
                <a:ext cx="416178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20" bIns="215708" numCol="1" spcCol="1270" anchor="ctr" anchorCtr="0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667464" y="3027161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0" lvl="1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ru-RU" sz="14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дошкольных образовательных       организаций</a:t>
                </a:r>
                <a:endParaRPr lang="ru-RU" sz="14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251289" y="3451589"/>
                <a:ext cx="416177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667854" y="3464706"/>
                <a:ext cx="3543422" cy="386451"/>
              </a:xfrm>
              <a:custGeom>
                <a:avLst/>
                <a:gdLst>
                  <a:gd name="connsiteX0" fmla="*/ 64410 w 386450"/>
                  <a:gd name="connsiteY0" fmla="*/ 0 h 3543421"/>
                  <a:gd name="connsiteX1" fmla="*/ 322040 w 386450"/>
                  <a:gd name="connsiteY1" fmla="*/ 0 h 3543421"/>
                  <a:gd name="connsiteX2" fmla="*/ 386450 w 386450"/>
                  <a:gd name="connsiteY2" fmla="*/ 64410 h 3543421"/>
                  <a:gd name="connsiteX3" fmla="*/ 386450 w 386450"/>
                  <a:gd name="connsiteY3" fmla="*/ 3543421 h 3543421"/>
                  <a:gd name="connsiteX4" fmla="*/ 386450 w 386450"/>
                  <a:gd name="connsiteY4" fmla="*/ 3543421 h 3543421"/>
                  <a:gd name="connsiteX5" fmla="*/ 0 w 386450"/>
                  <a:gd name="connsiteY5" fmla="*/ 3543421 h 3543421"/>
                  <a:gd name="connsiteX6" fmla="*/ 0 w 386450"/>
                  <a:gd name="connsiteY6" fmla="*/ 3543421 h 3543421"/>
                  <a:gd name="connsiteX7" fmla="*/ 0 w 386450"/>
                  <a:gd name="connsiteY7" fmla="*/ 64410 h 3543421"/>
                  <a:gd name="connsiteX8" fmla="*/ 64410 w 386450"/>
                  <a:gd name="connsiteY8" fmla="*/ 0 h 354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421">
                    <a:moveTo>
                      <a:pt x="386450" y="590589"/>
                    </a:moveTo>
                    <a:lnTo>
                      <a:pt x="386450" y="2952832"/>
                    </a:lnTo>
                    <a:cubicBezTo>
                      <a:pt x="386450" y="3279006"/>
                      <a:pt x="383305" y="3543416"/>
                      <a:pt x="379425" y="3543416"/>
                    </a:cubicBezTo>
                    <a:lnTo>
                      <a:pt x="0" y="3543416"/>
                    </a:lnTo>
                    <a:lnTo>
                      <a:pt x="0" y="354341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5" y="5"/>
                    </a:lnTo>
                    <a:cubicBezTo>
                      <a:pt x="383305" y="5"/>
                      <a:pt x="386450" y="264415"/>
                      <a:pt x="386450" y="590589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4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организаций дополнительного образования </a:t>
                </a:r>
                <a:endParaRPr lang="ru-RU" sz="14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251289" y="3876018"/>
                <a:ext cx="416177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667464" y="3896334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4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другие</a:t>
                </a:r>
                <a:endParaRPr lang="ru-RU" sz="14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260648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состоянию на 01 января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 на учете в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Чернышевской территориальной 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организации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Профессионального союза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работников народного образования  и науки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Российской Федерации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состоит: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07939" y="1718862"/>
              <a:ext cx="3726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 первичных профсоюзных организаций</a:t>
              </a:r>
              <a:endPara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788024" y="1746786"/>
              <a:ext cx="3726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Численность членов Профсоюза</a:t>
              </a:r>
              <a:endPara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43"/>
            <p:cNvGrpSpPr/>
            <p:nvPr/>
          </p:nvGrpSpPr>
          <p:grpSpPr>
            <a:xfrm>
              <a:off x="4788023" y="2576467"/>
              <a:ext cx="1690212" cy="1870928"/>
              <a:chOff x="4788023" y="2576467"/>
              <a:chExt cx="1690212" cy="1870928"/>
            </a:xfrm>
          </p:grpSpPr>
          <p:sp>
            <p:nvSpPr>
              <p:cNvPr id="27" name="Полилиния 26"/>
              <p:cNvSpPr/>
              <p:nvPr/>
            </p:nvSpPr>
            <p:spPr>
              <a:xfrm>
                <a:off x="4788023" y="2577743"/>
                <a:ext cx="416584" cy="595121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3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5201512" y="2576467"/>
                <a:ext cx="1273628" cy="386828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2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431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788023" y="3002587"/>
                <a:ext cx="416585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1" bIns="21972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>
                <a:off x="5204606" y="2977875"/>
                <a:ext cx="1273628" cy="386828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2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331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Полилиния 30"/>
              <p:cNvSpPr/>
              <p:nvPr/>
            </p:nvSpPr>
            <p:spPr>
              <a:xfrm>
                <a:off x="4788023" y="3427431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5204747" y="3440560"/>
                <a:ext cx="1273488" cy="386828"/>
              </a:xfrm>
              <a:custGeom>
                <a:avLst/>
                <a:gdLst>
                  <a:gd name="connsiteX0" fmla="*/ 64473 w 386828"/>
                  <a:gd name="connsiteY0" fmla="*/ 0 h 1273488"/>
                  <a:gd name="connsiteX1" fmla="*/ 322355 w 386828"/>
                  <a:gd name="connsiteY1" fmla="*/ 0 h 1273488"/>
                  <a:gd name="connsiteX2" fmla="*/ 386828 w 386828"/>
                  <a:gd name="connsiteY2" fmla="*/ 64473 h 1273488"/>
                  <a:gd name="connsiteX3" fmla="*/ 386828 w 386828"/>
                  <a:gd name="connsiteY3" fmla="*/ 1273488 h 1273488"/>
                  <a:gd name="connsiteX4" fmla="*/ 386828 w 386828"/>
                  <a:gd name="connsiteY4" fmla="*/ 1273488 h 1273488"/>
                  <a:gd name="connsiteX5" fmla="*/ 0 w 386828"/>
                  <a:gd name="connsiteY5" fmla="*/ 1273488 h 1273488"/>
                  <a:gd name="connsiteX6" fmla="*/ 0 w 386828"/>
                  <a:gd name="connsiteY6" fmla="*/ 1273488 h 1273488"/>
                  <a:gd name="connsiteX7" fmla="*/ 0 w 386828"/>
                  <a:gd name="connsiteY7" fmla="*/ 64473 h 1273488"/>
                  <a:gd name="connsiteX8" fmla="*/ 64473 w 386828"/>
                  <a:gd name="connsiteY8" fmla="*/ 0 h 1273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488">
                    <a:moveTo>
                      <a:pt x="386828" y="212253"/>
                    </a:moveTo>
                    <a:lnTo>
                      <a:pt x="386828" y="1061235"/>
                    </a:lnTo>
                    <a:cubicBezTo>
                      <a:pt x="386828" y="1178457"/>
                      <a:pt x="378060" y="1273488"/>
                      <a:pt x="367244" y="1273488"/>
                    </a:cubicBezTo>
                    <a:lnTo>
                      <a:pt x="0" y="1273488"/>
                    </a:lnTo>
                    <a:lnTo>
                      <a:pt x="0" y="127348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4" y="0"/>
                    </a:lnTo>
                    <a:cubicBezTo>
                      <a:pt x="378060" y="0"/>
                      <a:pt x="386828" y="95031"/>
                      <a:pt x="386828" y="212253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46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4788023" y="3852275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4" name="Полилиния 33"/>
              <p:cNvSpPr/>
              <p:nvPr/>
            </p:nvSpPr>
            <p:spPr>
              <a:xfrm>
                <a:off x="5204607" y="3872610"/>
                <a:ext cx="1273628" cy="386829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Группа 34"/>
            <p:cNvGrpSpPr/>
            <p:nvPr/>
          </p:nvGrpSpPr>
          <p:grpSpPr>
            <a:xfrm>
              <a:off x="6912782" y="2576379"/>
              <a:ext cx="1719064" cy="1870929"/>
              <a:chOff x="6912782" y="2576379"/>
              <a:chExt cx="1719064" cy="1870929"/>
            </a:xfrm>
          </p:grpSpPr>
          <p:sp>
            <p:nvSpPr>
              <p:cNvPr id="36" name="Полилиния 35"/>
              <p:cNvSpPr/>
              <p:nvPr/>
            </p:nvSpPr>
            <p:spPr>
              <a:xfrm>
                <a:off x="6912782" y="2577656"/>
                <a:ext cx="416584" cy="595121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3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7326200" y="2576379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3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ru-RU" sz="18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олилиния 37"/>
              <p:cNvSpPr/>
              <p:nvPr/>
            </p:nvSpPr>
            <p:spPr>
              <a:xfrm>
                <a:off x="6912782" y="3002500"/>
                <a:ext cx="416585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1" bIns="21972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7329366" y="3002501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3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800" b="1" kern="1200" dirty="0" smtClean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6912782" y="3427344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7329509" y="3440473"/>
                <a:ext cx="1302336" cy="386828"/>
              </a:xfrm>
              <a:custGeom>
                <a:avLst/>
                <a:gdLst>
                  <a:gd name="connsiteX0" fmla="*/ 64473 w 386828"/>
                  <a:gd name="connsiteY0" fmla="*/ 0 h 1302336"/>
                  <a:gd name="connsiteX1" fmla="*/ 322355 w 386828"/>
                  <a:gd name="connsiteY1" fmla="*/ 0 h 1302336"/>
                  <a:gd name="connsiteX2" fmla="*/ 386828 w 386828"/>
                  <a:gd name="connsiteY2" fmla="*/ 64473 h 1302336"/>
                  <a:gd name="connsiteX3" fmla="*/ 386828 w 386828"/>
                  <a:gd name="connsiteY3" fmla="*/ 1302336 h 1302336"/>
                  <a:gd name="connsiteX4" fmla="*/ 386828 w 386828"/>
                  <a:gd name="connsiteY4" fmla="*/ 1302336 h 1302336"/>
                  <a:gd name="connsiteX5" fmla="*/ 0 w 386828"/>
                  <a:gd name="connsiteY5" fmla="*/ 1302336 h 1302336"/>
                  <a:gd name="connsiteX6" fmla="*/ 0 w 386828"/>
                  <a:gd name="connsiteY6" fmla="*/ 1302336 h 1302336"/>
                  <a:gd name="connsiteX7" fmla="*/ 0 w 386828"/>
                  <a:gd name="connsiteY7" fmla="*/ 64473 h 1302336"/>
                  <a:gd name="connsiteX8" fmla="*/ 64473 w 386828"/>
                  <a:gd name="connsiteY8" fmla="*/ 0 h 130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336">
                    <a:moveTo>
                      <a:pt x="386828" y="217062"/>
                    </a:moveTo>
                    <a:lnTo>
                      <a:pt x="386828" y="1085274"/>
                    </a:lnTo>
                    <a:cubicBezTo>
                      <a:pt x="386828" y="1205153"/>
                      <a:pt x="378254" y="1302336"/>
                      <a:pt x="367678" y="1302336"/>
                    </a:cubicBezTo>
                    <a:lnTo>
                      <a:pt x="0" y="1302336"/>
                    </a:lnTo>
                    <a:lnTo>
                      <a:pt x="0" y="13023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678" y="0"/>
                    </a:lnTo>
                    <a:cubicBezTo>
                      <a:pt x="378254" y="0"/>
                      <a:pt x="386828" y="97183"/>
                      <a:pt x="386828" y="217062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912782" y="3852188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7329366" y="3872523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4" rIns="30313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1800" b="1" kern="1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5101838" y="2129273"/>
              <a:ext cx="10187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работающих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157314" y="2158497"/>
              <a:ext cx="1214756" cy="442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70000"/>
                </a:lnSpc>
              </a:pPr>
              <a:r>
                <a:rPr lang="ru-RU" sz="1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sz="1600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еработающих </a:t>
              </a:r>
            </a:p>
            <a:p>
              <a:pPr lvl="0" algn="ctr">
                <a:lnSpc>
                  <a:spcPct val="70000"/>
                </a:lnSpc>
              </a:pPr>
              <a:r>
                <a:rPr lang="ru-RU" sz="1600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пенсионеров</a:t>
              </a:r>
              <a:endPara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Группа 1"/>
            <p:cNvGrpSpPr/>
            <p:nvPr/>
          </p:nvGrpSpPr>
          <p:grpSpPr>
            <a:xfrm>
              <a:off x="1187624" y="4651251"/>
              <a:ext cx="6984775" cy="1658069"/>
              <a:chOff x="1465721" y="4651251"/>
              <a:chExt cx="6984775" cy="1658069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1465721" y="5579013"/>
                <a:ext cx="3168352" cy="730306"/>
              </a:xfrm>
              <a:custGeom>
                <a:avLst/>
                <a:gdLst>
                  <a:gd name="connsiteX0" fmla="*/ 0 w 2974581"/>
                  <a:gd name="connsiteY0" fmla="*/ 73031 h 730306"/>
                  <a:gd name="connsiteX1" fmla="*/ 73031 w 2974581"/>
                  <a:gd name="connsiteY1" fmla="*/ 0 h 730306"/>
                  <a:gd name="connsiteX2" fmla="*/ 2901550 w 2974581"/>
                  <a:gd name="connsiteY2" fmla="*/ 0 h 730306"/>
                  <a:gd name="connsiteX3" fmla="*/ 2974581 w 2974581"/>
                  <a:gd name="connsiteY3" fmla="*/ 73031 h 730306"/>
                  <a:gd name="connsiteX4" fmla="*/ 2974581 w 2974581"/>
                  <a:gd name="connsiteY4" fmla="*/ 657275 h 730306"/>
                  <a:gd name="connsiteX5" fmla="*/ 2901550 w 2974581"/>
                  <a:gd name="connsiteY5" fmla="*/ 730306 h 730306"/>
                  <a:gd name="connsiteX6" fmla="*/ 73031 w 2974581"/>
                  <a:gd name="connsiteY6" fmla="*/ 730306 h 730306"/>
                  <a:gd name="connsiteX7" fmla="*/ 0 w 2974581"/>
                  <a:gd name="connsiteY7" fmla="*/ 657275 h 730306"/>
                  <a:gd name="connsiteX8" fmla="*/ 0 w 2974581"/>
                  <a:gd name="connsiteY8" fmla="*/ 73031 h 7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581" h="730306">
                    <a:moveTo>
                      <a:pt x="0" y="73031"/>
                    </a:moveTo>
                    <a:cubicBezTo>
                      <a:pt x="0" y="32697"/>
                      <a:pt x="32697" y="0"/>
                      <a:pt x="73031" y="0"/>
                    </a:cubicBezTo>
                    <a:lnTo>
                      <a:pt x="2901550" y="0"/>
                    </a:lnTo>
                    <a:cubicBezTo>
                      <a:pt x="2941884" y="0"/>
                      <a:pt x="2974581" y="32697"/>
                      <a:pt x="2974581" y="73031"/>
                    </a:cubicBezTo>
                    <a:lnTo>
                      <a:pt x="2974581" y="657275"/>
                    </a:lnTo>
                    <a:cubicBezTo>
                      <a:pt x="2974581" y="697609"/>
                      <a:pt x="2941884" y="730306"/>
                      <a:pt x="2901550" y="730306"/>
                    </a:cubicBezTo>
                    <a:lnTo>
                      <a:pt x="73031" y="730306"/>
                    </a:lnTo>
                    <a:cubicBezTo>
                      <a:pt x="32697" y="730306"/>
                      <a:pt x="0" y="697609"/>
                      <a:pt x="0" y="657275"/>
                    </a:cubicBezTo>
                    <a:lnTo>
                      <a:pt x="0" y="7303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550" tIns="31550" rIns="31550" bIns="31550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866</a:t>
                </a:r>
                <a:endPara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членов Профсоюза работающих 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3105382" y="4651251"/>
                <a:ext cx="3705453" cy="588451"/>
              </a:xfrm>
              <a:custGeom>
                <a:avLst/>
                <a:gdLst>
                  <a:gd name="connsiteX0" fmla="*/ 0 w 3705453"/>
                  <a:gd name="connsiteY0" fmla="*/ 58845 h 588451"/>
                  <a:gd name="connsiteX1" fmla="*/ 58845 w 3705453"/>
                  <a:gd name="connsiteY1" fmla="*/ 0 h 588451"/>
                  <a:gd name="connsiteX2" fmla="*/ 3646608 w 3705453"/>
                  <a:gd name="connsiteY2" fmla="*/ 0 h 588451"/>
                  <a:gd name="connsiteX3" fmla="*/ 3705453 w 3705453"/>
                  <a:gd name="connsiteY3" fmla="*/ 58845 h 588451"/>
                  <a:gd name="connsiteX4" fmla="*/ 3705453 w 3705453"/>
                  <a:gd name="connsiteY4" fmla="*/ 529606 h 588451"/>
                  <a:gd name="connsiteX5" fmla="*/ 3646608 w 3705453"/>
                  <a:gd name="connsiteY5" fmla="*/ 588451 h 588451"/>
                  <a:gd name="connsiteX6" fmla="*/ 58845 w 3705453"/>
                  <a:gd name="connsiteY6" fmla="*/ 588451 h 588451"/>
                  <a:gd name="connsiteX7" fmla="*/ 0 w 3705453"/>
                  <a:gd name="connsiteY7" fmla="*/ 529606 h 588451"/>
                  <a:gd name="connsiteX8" fmla="*/ 0 w 3705453"/>
                  <a:gd name="connsiteY8" fmla="*/ 58845 h 588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05453" h="588451">
                    <a:moveTo>
                      <a:pt x="0" y="58845"/>
                    </a:moveTo>
                    <a:cubicBezTo>
                      <a:pt x="0" y="26346"/>
                      <a:pt x="26346" y="0"/>
                      <a:pt x="58845" y="0"/>
                    </a:cubicBezTo>
                    <a:lnTo>
                      <a:pt x="3646608" y="0"/>
                    </a:lnTo>
                    <a:cubicBezTo>
                      <a:pt x="3679107" y="0"/>
                      <a:pt x="3705453" y="26346"/>
                      <a:pt x="3705453" y="58845"/>
                    </a:cubicBezTo>
                    <a:lnTo>
                      <a:pt x="3705453" y="529606"/>
                    </a:lnTo>
                    <a:cubicBezTo>
                      <a:pt x="3705453" y="562105"/>
                      <a:pt x="3679107" y="588451"/>
                      <a:pt x="3646608" y="588451"/>
                    </a:cubicBezTo>
                    <a:lnTo>
                      <a:pt x="58845" y="588451"/>
                    </a:lnTo>
                    <a:cubicBezTo>
                      <a:pt x="26346" y="588451"/>
                      <a:pt x="0" y="562105"/>
                      <a:pt x="0" y="529606"/>
                    </a:cubicBezTo>
                    <a:lnTo>
                      <a:pt x="0" y="5884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395" tIns="27395" rIns="27395" bIns="27395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Общая численность членов Профсоюза  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5261629" y="5579014"/>
                <a:ext cx="3188867" cy="730306"/>
              </a:xfrm>
              <a:custGeom>
                <a:avLst/>
                <a:gdLst>
                  <a:gd name="connsiteX0" fmla="*/ 0 w 3188867"/>
                  <a:gd name="connsiteY0" fmla="*/ 67696 h 676963"/>
                  <a:gd name="connsiteX1" fmla="*/ 67696 w 3188867"/>
                  <a:gd name="connsiteY1" fmla="*/ 0 h 676963"/>
                  <a:gd name="connsiteX2" fmla="*/ 3121171 w 3188867"/>
                  <a:gd name="connsiteY2" fmla="*/ 0 h 676963"/>
                  <a:gd name="connsiteX3" fmla="*/ 3188867 w 3188867"/>
                  <a:gd name="connsiteY3" fmla="*/ 67696 h 676963"/>
                  <a:gd name="connsiteX4" fmla="*/ 3188867 w 3188867"/>
                  <a:gd name="connsiteY4" fmla="*/ 609267 h 676963"/>
                  <a:gd name="connsiteX5" fmla="*/ 3121171 w 3188867"/>
                  <a:gd name="connsiteY5" fmla="*/ 676963 h 676963"/>
                  <a:gd name="connsiteX6" fmla="*/ 67696 w 3188867"/>
                  <a:gd name="connsiteY6" fmla="*/ 676963 h 676963"/>
                  <a:gd name="connsiteX7" fmla="*/ 0 w 3188867"/>
                  <a:gd name="connsiteY7" fmla="*/ 609267 h 676963"/>
                  <a:gd name="connsiteX8" fmla="*/ 0 w 3188867"/>
                  <a:gd name="connsiteY8" fmla="*/ 67696 h 67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8867" h="676963">
                    <a:moveTo>
                      <a:pt x="0" y="67696"/>
                    </a:moveTo>
                    <a:cubicBezTo>
                      <a:pt x="0" y="30309"/>
                      <a:pt x="30309" y="0"/>
                      <a:pt x="67696" y="0"/>
                    </a:cubicBezTo>
                    <a:lnTo>
                      <a:pt x="3121171" y="0"/>
                    </a:lnTo>
                    <a:cubicBezTo>
                      <a:pt x="3158558" y="0"/>
                      <a:pt x="3188867" y="30309"/>
                      <a:pt x="3188867" y="67696"/>
                    </a:cubicBezTo>
                    <a:lnTo>
                      <a:pt x="3188867" y="609267"/>
                    </a:lnTo>
                    <a:cubicBezTo>
                      <a:pt x="3188867" y="646654"/>
                      <a:pt x="3158558" y="676963"/>
                      <a:pt x="3121171" y="676963"/>
                    </a:cubicBezTo>
                    <a:lnTo>
                      <a:pt x="67696" y="676963"/>
                    </a:lnTo>
                    <a:cubicBezTo>
                      <a:pt x="30309" y="676963"/>
                      <a:pt x="0" y="646654"/>
                      <a:pt x="0" y="609267"/>
                    </a:cubicBezTo>
                    <a:lnTo>
                      <a:pt x="0" y="6769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9988" tIns="29988" rIns="29988" bIns="29988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endPara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неработающих пенсионеров.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64758"/>
            <a:ext cx="8534400" cy="42836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Отчеты и выборы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2" y="650789"/>
            <a:ext cx="4489150" cy="600538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/>
              <a:t>     В районе было проведено 37 отчетно-выборных собраний, участвовало в работе-702чел., выступили -125 чел., внесено предложений -72, количество председателей, избранных впервые-7 человек.</a:t>
            </a:r>
          </a:p>
          <a:p>
            <a:r>
              <a:rPr lang="ru-RU" sz="1500" b="1" dirty="0" smtClean="0"/>
              <a:t>24 января ЦС Профсоюза был проведен «Единый профсоюзный диктант» к «отчетам и выборам готов!» 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/>
              <a:t>      8 октября 2024 года прошла </a:t>
            </a:r>
            <a:r>
              <a:rPr lang="en-US" sz="1500" b="1" dirty="0" smtClean="0"/>
              <a:t>XIX </a:t>
            </a:r>
            <a:r>
              <a:rPr lang="ru-RU" sz="1500" b="1" dirty="0" smtClean="0"/>
              <a:t>отчетно-выборная конференция Профсоюза работников образования Чернышевского района.</a:t>
            </a:r>
          </a:p>
          <a:p>
            <a:r>
              <a:rPr lang="ru-RU" sz="1500" b="1" dirty="0" smtClean="0"/>
              <a:t>На конференции, помимо делегатов, присутствовали директора школ, заведующие детскими садами, учреждениями дополнительного образования, а ещё главный технический инспектор краевого комитета профсоюза Г.А.Присяжнюк, глава Чернышевского района А.В.Подойницын, председатель Комитета образования и молодёжной политики района Н.В.Шемякина.</a:t>
            </a:r>
          </a:p>
          <a:p>
            <a:r>
              <a:rPr lang="ru-RU" sz="1500" b="1" dirty="0" smtClean="0"/>
              <a:t>Председателем вновь избрана </a:t>
            </a:r>
            <a:r>
              <a:rPr lang="ru-RU" sz="1500" b="1" dirty="0" err="1" smtClean="0"/>
              <a:t>Кобылкина</a:t>
            </a:r>
            <a:r>
              <a:rPr lang="ru-RU" sz="1500" b="1" dirty="0" smtClean="0"/>
              <a:t> С.М.</a:t>
            </a:r>
          </a:p>
          <a:p>
            <a:endParaRPr lang="ru-RU" sz="1500" b="1" dirty="0"/>
          </a:p>
        </p:txBody>
      </p:sp>
      <p:pic>
        <p:nvPicPr>
          <p:cNvPr id="6" name="Рисунок 5" descr="IMG_20241016_112717_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3276" y="436605"/>
            <a:ext cx="3534031" cy="2671553"/>
          </a:xfrm>
          <a:prstGeom prst="rect">
            <a:avLst/>
          </a:prstGeom>
        </p:spPr>
      </p:pic>
      <p:pic>
        <p:nvPicPr>
          <p:cNvPr id="7" name="Рисунок 6" descr="-5208887971418334272_12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5699" y="3405930"/>
            <a:ext cx="3265057" cy="2365696"/>
          </a:xfrm>
          <a:prstGeom prst="rect">
            <a:avLst/>
          </a:prstGeom>
        </p:spPr>
      </p:pic>
      <p:pic>
        <p:nvPicPr>
          <p:cNvPr id="8" name="Рисунок 7" descr="-5208887971418334305_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5590" y="477796"/>
            <a:ext cx="3437446" cy="2652582"/>
          </a:xfrm>
          <a:prstGeom prst="rect">
            <a:avLst/>
          </a:prstGeom>
        </p:spPr>
      </p:pic>
      <p:pic>
        <p:nvPicPr>
          <p:cNvPr id="10" name="Рисунок 9" descr="-5208887971418334277_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8443" y="3339650"/>
            <a:ext cx="3193711" cy="24235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22422"/>
            <a:ext cx="8534400" cy="766119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ОтЧЕТЫ</a:t>
            </a:r>
            <a:r>
              <a:rPr lang="ru-RU" sz="3200" b="1" dirty="0" smtClean="0"/>
              <a:t> И ВЫБОРЫ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2" y="947352"/>
            <a:ext cx="3994880" cy="44319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</a:rPr>
              <a:t>Делегаты </a:t>
            </a:r>
            <a:r>
              <a:rPr lang="en-US" sz="1600" b="1" dirty="0" smtClean="0">
                <a:solidFill>
                  <a:schemeClr val="bg2"/>
                </a:solidFill>
              </a:rPr>
              <a:t>XXXIII </a:t>
            </a:r>
            <a:r>
              <a:rPr lang="ru-RU" sz="1600" b="1" dirty="0" smtClean="0">
                <a:solidFill>
                  <a:schemeClr val="bg2"/>
                </a:solidFill>
              </a:rPr>
              <a:t>краевой отчетно-выборной конференции</a:t>
            </a:r>
          </a:p>
          <a:p>
            <a:r>
              <a:rPr lang="ru-RU" sz="1600" dirty="0" smtClean="0">
                <a:solidFill>
                  <a:schemeClr val="bg2"/>
                </a:solidFill>
              </a:rPr>
              <a:t>1.Кобылкина Светлана Михайловна-председатель ТОП</a:t>
            </a:r>
          </a:p>
          <a:p>
            <a:r>
              <a:rPr lang="ru-RU" sz="1600" dirty="0" smtClean="0">
                <a:solidFill>
                  <a:schemeClr val="bg2"/>
                </a:solidFill>
              </a:rPr>
              <a:t>2.Запова Ирина </a:t>
            </a:r>
            <a:r>
              <a:rPr lang="ru-RU" sz="1600" dirty="0" err="1" smtClean="0">
                <a:solidFill>
                  <a:schemeClr val="bg2"/>
                </a:solidFill>
              </a:rPr>
              <a:t>Витальевна-зам.председателя</a:t>
            </a:r>
            <a:r>
              <a:rPr lang="ru-RU" sz="1600" dirty="0" smtClean="0">
                <a:solidFill>
                  <a:schemeClr val="bg2"/>
                </a:solidFill>
              </a:rPr>
              <a:t> ТОП, председатель ППО СОШ №2 п.Чернышевск</a:t>
            </a:r>
          </a:p>
          <a:p>
            <a:r>
              <a:rPr lang="ru-RU" sz="1600" dirty="0" smtClean="0">
                <a:solidFill>
                  <a:schemeClr val="bg2"/>
                </a:solidFill>
              </a:rPr>
              <a:t>3.Бондаренко Наталья Юрьевна-член президиума ТОП, председатель ППО СОШ </a:t>
            </a:r>
            <a:r>
              <a:rPr lang="ru-RU" sz="1600" dirty="0" err="1" smtClean="0">
                <a:solidFill>
                  <a:schemeClr val="bg2"/>
                </a:solidFill>
              </a:rPr>
              <a:t>с.Утан</a:t>
            </a:r>
            <a:endParaRPr lang="ru-RU" sz="1600" dirty="0" smtClean="0">
              <a:solidFill>
                <a:schemeClr val="bg2"/>
              </a:solidFill>
            </a:endParaRPr>
          </a:p>
          <a:p>
            <a:r>
              <a:rPr lang="ru-RU" sz="1600" dirty="0" smtClean="0">
                <a:solidFill>
                  <a:schemeClr val="bg2"/>
                </a:solidFill>
              </a:rPr>
              <a:t>4.Муратова Татьяна Евгеньевна-председатель ППО СОШ с.Комсомольское</a:t>
            </a:r>
            <a:endParaRPr lang="ru-RU" sz="1600" dirty="0">
              <a:solidFill>
                <a:schemeClr val="bg2"/>
              </a:solidFill>
            </a:endParaRPr>
          </a:p>
        </p:txBody>
      </p:sp>
      <p:pic>
        <p:nvPicPr>
          <p:cNvPr id="6" name="Рисунок 5" descr="IMG-20241121-WA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0139" y="214182"/>
            <a:ext cx="4843849" cy="2702011"/>
          </a:xfrm>
          <a:prstGeom prst="rect">
            <a:avLst/>
          </a:prstGeom>
        </p:spPr>
      </p:pic>
      <p:pic>
        <p:nvPicPr>
          <p:cNvPr id="7" name="Рисунок 6" descr="IMG-20241124-WA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7968" y="3105665"/>
            <a:ext cx="1688757" cy="3253945"/>
          </a:xfrm>
          <a:prstGeom prst="rect">
            <a:avLst/>
          </a:prstGeom>
        </p:spPr>
      </p:pic>
      <p:pic>
        <p:nvPicPr>
          <p:cNvPr id="8" name="Рисунок 7" descr="IMG_20241121_124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6863" y="3064477"/>
            <a:ext cx="1871017" cy="33157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04B92-524F-1F67-53D1-61CBFC4A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05945"/>
            <a:ext cx="11649075" cy="2221471"/>
          </a:xfrm>
        </p:spPr>
        <p:txBody>
          <a:bodyPr/>
          <a:lstStyle/>
          <a:p>
            <a:r>
              <a:rPr lang="ru-RU" sz="2800" b="1" dirty="0" smtClean="0"/>
              <a:t>         СОЦИАЛЬНОЕ ПАРТНЕРСТВО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5" y="1688404"/>
            <a:ext cx="74552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Районное трехстороннее Соглашение по обеспечению социально-экономических, правовых и профессиональных гарантий работников образовательных учреждений Чернышевского района подписано 15 февраля 2023 года  на 2023-2025гг.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Председатель районной организации является членом районной трехсторонней комиссии по регулированию социально-трудовых отношений и входит в состав рабочей группы по проблемам оплаты труда.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Во всех образовательных учреждениях заключены и действуют коллективные договоры и продолжается работа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по их обновлению, используя новые макеты, которые подготовлены крайкомом профсоюза</a:t>
            </a:r>
            <a:r>
              <a:rPr lang="ru-RU" dirty="0" smtClean="0">
                <a:latin typeface="+mj-lt"/>
                <a:cs typeface="Times New Roman" pitchFamily="18" charset="0"/>
              </a:rPr>
              <a:t>.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5" name="Рисунок 4" descr="IMG-20230220-WA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0674" y="329773"/>
            <a:ext cx="4067175" cy="337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-20241213-WA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6476" y="3756455"/>
            <a:ext cx="4143633" cy="271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367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247650" y="4657725"/>
            <a:ext cx="11944350" cy="142875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93736" y="1447800"/>
            <a:ext cx="4937655" cy="44577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ru-RU" dirty="0" smtClean="0">
                <a:cs typeface="Segoe UI" pitchFamily="34" charset="0"/>
              </a:rPr>
              <a:t>Большое внимание территориальная организация уделяет внутрисоюзной работе. Заседания выборных коллегиальных органов проводятся регулярно, в соответствии с Уставом профсоюза. </a:t>
            </a:r>
          </a:p>
          <a:p>
            <a:pPr>
              <a:spcAft>
                <a:spcPts val="1200"/>
              </a:spcAft>
            </a:pPr>
            <a:r>
              <a:rPr lang="ru-RU" sz="1900" dirty="0" smtClean="0">
                <a:cs typeface="Segoe UI" pitchFamily="34" charset="0"/>
              </a:rPr>
              <a:t>На пленуме ТОП был рассмотрен вопрос </a:t>
            </a:r>
            <a:r>
              <a:rPr lang="ru-RU" sz="1900" dirty="0" smtClean="0"/>
              <a:t> о проведении отчетов и выборов ,заслушан Публичный отчет, за год проведено 4 заседания президиума.</a:t>
            </a:r>
          </a:p>
          <a:p>
            <a:pPr>
              <a:spcAft>
                <a:spcPts val="1200"/>
              </a:spcAft>
            </a:pPr>
            <a:r>
              <a:rPr lang="ru-RU" dirty="0" smtClean="0">
                <a:cs typeface="Segoe UI" pitchFamily="34" charset="0"/>
              </a:rPr>
              <a:t>Семинары для председателей первичных организаций по всем актуальным вопросам. Явка на все проводимые мероприятия высокая.</a:t>
            </a:r>
          </a:p>
          <a:p>
            <a:pPr hangingPunct="0">
              <a:spcAft>
                <a:spcPts val="1200"/>
              </a:spcAft>
              <a:buNone/>
            </a:pPr>
            <a:endParaRPr lang="ru-RU" dirty="0" smtClean="0">
              <a:cs typeface="Segoe UI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742950" y="466725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ОРГАНИЗАЦИОННАЯ РАБОТА</a:t>
            </a:r>
            <a:endParaRPr lang="ru-RU" b="1" dirty="0"/>
          </a:p>
        </p:txBody>
      </p:sp>
      <p:pic>
        <p:nvPicPr>
          <p:cNvPr id="13" name="Содержимое 12" descr="IMG_20240301_1005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42224" y="0"/>
            <a:ext cx="1870900" cy="3359365"/>
          </a:xfrm>
        </p:spPr>
      </p:pic>
      <p:pic>
        <p:nvPicPr>
          <p:cNvPr id="14" name="Рисунок 13" descr="IMG_20240301_114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5557" y="3328087"/>
            <a:ext cx="5362832" cy="3155092"/>
          </a:xfrm>
          <a:prstGeom prst="rect">
            <a:avLst/>
          </a:prstGeom>
        </p:spPr>
      </p:pic>
      <p:pic>
        <p:nvPicPr>
          <p:cNvPr id="15" name="Рисунок 14" descr="IMG-20240301-WA0036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1893" y="156518"/>
            <a:ext cx="2100648" cy="3402227"/>
          </a:xfrm>
          <a:prstGeom prst="rect">
            <a:avLst/>
          </a:prstGeom>
        </p:spPr>
      </p:pic>
      <p:pic>
        <p:nvPicPr>
          <p:cNvPr id="16" name="Рисунок 15" descr="IMG-20240301-WA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33685" y="477795"/>
            <a:ext cx="1894703" cy="33033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4842"/>
            <a:ext cx="8534400" cy="117801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ОБУЧЕНИЕ ПРОФСОЮЗНОГО АКТИВА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5509054"/>
          </a:xfrm>
        </p:spPr>
        <p:txBody>
          <a:bodyPr>
            <a:normAutofit/>
          </a:bodyPr>
          <a:lstStyle/>
          <a:p>
            <a:r>
              <a:rPr lang="ru-RU" dirty="0" smtClean="0"/>
              <a:t>24 января ЦС Профсоюза был проведен «Единый профсоюзный диктант» к «отчетам и выборам готов!» </a:t>
            </a:r>
          </a:p>
          <a:p>
            <a:r>
              <a:rPr lang="ru-RU" dirty="0" smtClean="0"/>
              <a:t>  В нашем районе приняли участие 20 человек, 16 из них получили сертификаты.</a:t>
            </a:r>
          </a:p>
          <a:p>
            <a:r>
              <a:rPr lang="ru-RU" dirty="0" smtClean="0"/>
              <a:t>        7,8,9 февраля ЦС Профсоюза проведен </a:t>
            </a:r>
            <a:r>
              <a:rPr lang="ru-RU" dirty="0" err="1" smtClean="0"/>
              <a:t>онлайн</a:t>
            </a:r>
            <a:r>
              <a:rPr lang="ru-RU" dirty="0" smtClean="0"/>
              <a:t> –семинар  «Профсоюзный компас», 15 человек приняли участие.</a:t>
            </a:r>
          </a:p>
          <a:p>
            <a:endParaRPr lang="ru-RU" dirty="0"/>
          </a:p>
        </p:txBody>
      </p:sp>
      <p:pic>
        <p:nvPicPr>
          <p:cNvPr id="6" name="Содержимое 5" descr="20240216_0822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3888" y="3393989"/>
            <a:ext cx="2379679" cy="3159211"/>
          </a:xfrm>
        </p:spPr>
      </p:pic>
      <p:pic>
        <p:nvPicPr>
          <p:cNvPr id="7" name="Рисунок 6" descr="IMG-3cef0089a3022e657c8f59c4a3810c4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1301" y="1433383"/>
            <a:ext cx="2410666" cy="3253945"/>
          </a:xfrm>
          <a:prstGeom prst="rect">
            <a:avLst/>
          </a:prstGeom>
        </p:spPr>
      </p:pic>
      <p:pic>
        <p:nvPicPr>
          <p:cNvPr id="8" name="Рисунок 7" descr="IMG-838b62cc6ed79e0ac1defd8e312d8ea4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78314" y="345989"/>
            <a:ext cx="2257168" cy="31962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222" y="370704"/>
            <a:ext cx="4456671" cy="691978"/>
          </a:xfrm>
        </p:spPr>
        <p:txBody>
          <a:bodyPr/>
          <a:lstStyle/>
          <a:p>
            <a:pPr algn="ctr"/>
            <a:r>
              <a:rPr lang="ru-RU" b="1" dirty="0" smtClean="0"/>
              <a:t>ОХРАНА ТРУДА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84186" y="1343025"/>
            <a:ext cx="4937655" cy="5514975"/>
          </a:xfrm>
        </p:spPr>
        <p:txBody>
          <a:bodyPr>
            <a:noAutofit/>
          </a:bodyPr>
          <a:lstStyle/>
          <a:p>
            <a:r>
              <a:rPr lang="ru-RU" dirty="0" smtClean="0"/>
              <a:t>В 2024 году по охране труда первичными профсоюзными организациями проведено    66 обследований в образовательных учреждениях района, выявлено 52 нарушения нарушений, выдано 25 представлений..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  Активное участие приняли ППО в месячнике по охране труда и проведении Всемирного дня охраны труда 28 апреля 2024года по теме «Влияние изменения климата на безопасность и гигиену труда».</a:t>
            </a:r>
            <a:endParaRPr lang="ru-RU" dirty="0"/>
          </a:p>
        </p:txBody>
      </p:sp>
      <p:pic>
        <p:nvPicPr>
          <p:cNvPr id="8" name="Содержимое 7" descr="СОШ с.Утан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495335" y="140044"/>
            <a:ext cx="3772234" cy="2866768"/>
          </a:xfrm>
        </p:spPr>
      </p:pic>
      <p:pic>
        <p:nvPicPr>
          <p:cNvPr id="13" name="Рисунок 12" descr="Совещание по охране труда Укурей СО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747" y="2969741"/>
            <a:ext cx="4532871" cy="3632886"/>
          </a:xfrm>
          <a:prstGeom prst="rect">
            <a:avLst/>
          </a:prstGeom>
        </p:spPr>
      </p:pic>
      <p:pic>
        <p:nvPicPr>
          <p:cNvPr id="10" name="Рисунок 9" descr="IMG-20250124-WA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33470" y="1"/>
            <a:ext cx="2446638" cy="29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1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5214" y="947351"/>
            <a:ext cx="4733564" cy="3800818"/>
          </a:xfrm>
        </p:spPr>
        <p:txBody>
          <a:bodyPr>
            <a:noAutofit/>
          </a:bodyPr>
          <a:lstStyle/>
          <a:p>
            <a:r>
              <a:rPr lang="ru-RU" sz="1400" dirty="0" smtClean="0"/>
              <a:t>Например: в </a:t>
            </a:r>
            <a:r>
              <a:rPr lang="ru-RU" sz="1400" dirty="0" err="1" smtClean="0"/>
              <a:t>д</a:t>
            </a:r>
            <a:r>
              <a:rPr lang="ru-RU" sz="1400" dirty="0" smtClean="0"/>
              <a:t>/саду «Полянка» </a:t>
            </a:r>
            <a:r>
              <a:rPr lang="ru-RU" sz="1400" dirty="0" err="1" smtClean="0"/>
              <a:t>п.Жирекен</a:t>
            </a:r>
            <a:r>
              <a:rPr lang="ru-RU" sz="1400" dirty="0" smtClean="0"/>
              <a:t> проведен </a:t>
            </a:r>
            <a:r>
              <a:rPr lang="ru-RU" sz="1400" dirty="0" err="1" smtClean="0"/>
              <a:t>флешмоб</a:t>
            </a:r>
            <a:r>
              <a:rPr lang="ru-RU" sz="1400" dirty="0" smtClean="0"/>
              <a:t> «Здоровые дети- здоровая страна», в </a:t>
            </a:r>
            <a:r>
              <a:rPr lang="ru-RU" sz="1400" dirty="0" err="1" smtClean="0"/>
              <a:t>Утанской</a:t>
            </a:r>
            <a:r>
              <a:rPr lang="ru-RU" sz="1400" dirty="0" smtClean="0"/>
              <a:t> СОШ внештатным по охране труда и по правилам поведения коллектива во время террористических действий., в СОШ </a:t>
            </a:r>
            <a:r>
              <a:rPr lang="ru-RU" sz="1400" dirty="0" err="1" smtClean="0"/>
              <a:t>с.Алеур</a:t>
            </a:r>
            <a:r>
              <a:rPr lang="ru-RU" sz="1400" dirty="0" smtClean="0"/>
              <a:t> проведено совместное совещание при директоре, проведен рейд по выполнению техники безопасности в кабинетах, анкетирование педагогов по безопасности, в ООШ </a:t>
            </a:r>
            <a:r>
              <a:rPr lang="ru-RU" sz="1400" dirty="0" err="1" smtClean="0"/>
              <a:t>с.Икшица-выставка</a:t>
            </a:r>
            <a:r>
              <a:rPr lang="ru-RU" sz="1400" dirty="0" smtClean="0"/>
              <a:t> плакатов, в </a:t>
            </a:r>
            <a:r>
              <a:rPr lang="ru-RU" sz="1400" dirty="0" err="1" smtClean="0"/>
              <a:t>д</a:t>
            </a:r>
            <a:r>
              <a:rPr lang="ru-RU" sz="1400" dirty="0" smtClean="0"/>
              <a:t>/саду «</a:t>
            </a:r>
            <a:r>
              <a:rPr lang="ru-RU" sz="1400" dirty="0" err="1" smtClean="0"/>
              <a:t>Черемушки</a:t>
            </a:r>
            <a:r>
              <a:rPr lang="ru-RU" sz="1400" dirty="0" smtClean="0"/>
              <a:t>» проведен круглый стол «Права и обязанности сотрудников», в </a:t>
            </a:r>
            <a:r>
              <a:rPr lang="ru-RU" sz="1400" dirty="0" err="1" smtClean="0"/>
              <a:t>д</a:t>
            </a:r>
            <a:r>
              <a:rPr lang="ru-RU" sz="1400" dirty="0" smtClean="0"/>
              <a:t>/саду «Березка» с.Старый </a:t>
            </a:r>
            <a:r>
              <a:rPr lang="ru-RU" sz="1400" dirty="0" err="1" smtClean="0"/>
              <a:t>Олов-тестирование</a:t>
            </a:r>
            <a:r>
              <a:rPr lang="ru-RU" sz="1400" dirty="0" smtClean="0"/>
              <a:t>, СОШ </a:t>
            </a:r>
            <a:r>
              <a:rPr lang="ru-RU" sz="1400" dirty="0" err="1" smtClean="0"/>
              <a:t>с.Укурей</a:t>
            </a:r>
            <a:r>
              <a:rPr lang="ru-RU" sz="1400" dirty="0" smtClean="0"/>
              <a:t> круглый	 стол «Вопрос-ответ» и т.д. Практически во всех учреждениях проведен «День здоровья!»</a:t>
            </a:r>
          </a:p>
          <a:p>
            <a:endParaRPr lang="ru-RU" sz="1400" dirty="0"/>
          </a:p>
        </p:txBody>
      </p:sp>
      <p:pic>
        <p:nvPicPr>
          <p:cNvPr id="7" name="Содержимое 6" descr="День здоровья Зернышко Алеур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575244" y="201335"/>
            <a:ext cx="2272903" cy="3338959"/>
          </a:xfrm>
        </p:spPr>
      </p:pic>
      <p:pic>
        <p:nvPicPr>
          <p:cNvPr id="9" name="Рисунок 8" descr="Терем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6364" y="3590489"/>
            <a:ext cx="3464080" cy="2413687"/>
          </a:xfrm>
          <a:prstGeom prst="rect">
            <a:avLst/>
          </a:prstGeom>
        </p:spPr>
      </p:pic>
      <p:pic>
        <p:nvPicPr>
          <p:cNvPr id="11" name="Рисунок 10" descr="СОШ с.Алеур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70249"/>
            <a:ext cx="3004316" cy="1571310"/>
          </a:xfrm>
          <a:prstGeom prst="rect">
            <a:avLst/>
          </a:prstGeom>
        </p:spPr>
      </p:pic>
      <p:pic>
        <p:nvPicPr>
          <p:cNvPr id="14" name="Рисунок 13" descr="СОШ.с.Алеу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3381" y="4984419"/>
            <a:ext cx="3189026" cy="1723938"/>
          </a:xfrm>
          <a:prstGeom prst="rect">
            <a:avLst/>
          </a:prstGeom>
        </p:spPr>
      </p:pic>
      <p:pic>
        <p:nvPicPr>
          <p:cNvPr id="15" name="Рисунок 14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61447" y="3148216"/>
            <a:ext cx="2166170" cy="30535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3568" y="502508"/>
            <a:ext cx="621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ОХРАНА ТРУДА</a:t>
            </a:r>
            <a:endParaRPr lang="ru-RU" sz="2400" b="1" dirty="0"/>
          </a:p>
        </p:txBody>
      </p:sp>
      <p:pic>
        <p:nvPicPr>
          <p:cNvPr id="16" name="Рисунок 15" descr="IMG-20250124-WA00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9266" y="229451"/>
            <a:ext cx="3201646" cy="28173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2738</TotalTime>
  <Words>1125</Words>
  <Application>Microsoft Office PowerPoint</Application>
  <PresentationFormat>Широкоэкранный</PresentationFormat>
  <Paragraphs>104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Century Gothic</vt:lpstr>
      <vt:lpstr>Segoe UI</vt:lpstr>
      <vt:lpstr>Times New Roman</vt:lpstr>
      <vt:lpstr>Wingdings</vt:lpstr>
      <vt:lpstr>Wingdings 3</vt:lpstr>
      <vt:lpstr>Сектор</vt:lpstr>
      <vt:lpstr>чЕРНЫшЕВСКАЯ ТЕРРИТОРИАЛЬНАЯ ОРГАНИЗАЦИЯ ПРОФессионального союза  работников народного образования и науки Российской Федерации </vt:lpstr>
      <vt:lpstr>Презентация PowerPoint</vt:lpstr>
      <vt:lpstr>Отчеты и выборы</vt:lpstr>
      <vt:lpstr>ОтЧЕТЫ И ВЫБОРЫ</vt:lpstr>
      <vt:lpstr>         СОЦИАЛЬНОЕ ПАРТНЕРСТВО</vt:lpstr>
      <vt:lpstr> </vt:lpstr>
      <vt:lpstr>ОБУЧЕНИЕ ПРОФСОЮЗНОГО АКТИВА </vt:lpstr>
      <vt:lpstr>Презентация PowerPoint</vt:lpstr>
      <vt:lpstr>Презентация PowerPoint</vt:lpstr>
      <vt:lpstr>ОХРАНА ТРУДА </vt:lpstr>
      <vt:lpstr>Презентация PowerPoint</vt:lpstr>
      <vt:lpstr>Презентация PowerPoint</vt:lpstr>
      <vt:lpstr>Презентация PowerPoint</vt:lpstr>
      <vt:lpstr>КУЛЬТУРНО-МАССОВЫЕ МЕРОПРИЯТИЯ</vt:lpstr>
      <vt:lpstr>СпорТИВНАЯ РАБОТА</vt:lpstr>
      <vt:lpstr>СПОРТИВНАЯ РАБОТА</vt:lpstr>
      <vt:lpstr>Культурно-массовая работа</vt:lpstr>
      <vt:lpstr>Мы - сообщество, которое может помочь каждому в трудную минуту.  Наш девиз – помочь каждому! </vt:lpstr>
      <vt:lpstr>Мы работаем для того,  чтобы каждый нашел себе место в Профсоюзе!  создаем условия для самореализации    в профессии, в общественной работе  и в личностном развитии!  Уверены, что с Профсоюзом-нам все по плечу!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Найди свое место в Профсоюзе</dc:title>
  <dc:creator>Пользователь Windows</dc:creator>
  <cp:lastModifiedBy>ADMIN3</cp:lastModifiedBy>
  <cp:revision>443</cp:revision>
  <cp:lastPrinted>2021-05-20T07:18:26Z</cp:lastPrinted>
  <dcterms:created xsi:type="dcterms:W3CDTF">2021-05-14T03:51:18Z</dcterms:created>
  <dcterms:modified xsi:type="dcterms:W3CDTF">2025-02-03T04:13:07Z</dcterms:modified>
</cp:coreProperties>
</file>