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809"/>
            <a:ext cx="4488880" cy="1026619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590" y="788660"/>
            <a:ext cx="1762124" cy="16287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10301" y="596900"/>
            <a:ext cx="7067396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04318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04318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04318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04318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8540" y="0"/>
            <a:ext cx="12679458" cy="872988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880831" y="6946321"/>
            <a:ext cx="14725015" cy="0"/>
          </a:xfrm>
          <a:custGeom>
            <a:avLst/>
            <a:gdLst/>
            <a:ahLst/>
            <a:cxnLst/>
            <a:rect l="l" t="t" r="r" b="b"/>
            <a:pathLst>
              <a:path w="14725015">
                <a:moveTo>
                  <a:pt x="0" y="0"/>
                </a:moveTo>
                <a:lnTo>
                  <a:pt x="14724514" y="0"/>
                </a:lnTo>
              </a:path>
            </a:pathLst>
          </a:custGeom>
          <a:ln w="9524">
            <a:solidFill>
              <a:srgbClr val="75B4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880831" y="9253536"/>
            <a:ext cx="14725015" cy="0"/>
          </a:xfrm>
          <a:custGeom>
            <a:avLst/>
            <a:gdLst/>
            <a:ahLst/>
            <a:cxnLst/>
            <a:rect l="l" t="t" r="r" b="b"/>
            <a:pathLst>
              <a:path w="14725015">
                <a:moveTo>
                  <a:pt x="0" y="0"/>
                </a:moveTo>
                <a:lnTo>
                  <a:pt x="14724514" y="0"/>
                </a:lnTo>
              </a:path>
            </a:pathLst>
          </a:custGeom>
          <a:ln w="9524">
            <a:solidFill>
              <a:srgbClr val="75B4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4279" y="1221342"/>
            <a:ext cx="3181349" cy="2943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164" y="270502"/>
            <a:ext cx="18027670" cy="322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04318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7185" y="1736884"/>
            <a:ext cx="17173629" cy="3754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05409" y="928798"/>
            <a:ext cx="12018010" cy="835421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997075" marR="5080" algn="ctr">
              <a:lnSpc>
                <a:spcPts val="5770"/>
              </a:lnSpc>
              <a:spcBef>
                <a:spcPts val="785"/>
              </a:spcBef>
            </a:pPr>
            <a:r>
              <a:rPr sz="5300" b="1" spc="25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Шилкинская </a:t>
            </a:r>
            <a:r>
              <a:rPr sz="5300" b="1" spc="9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территориальная </a:t>
            </a:r>
            <a:r>
              <a:rPr sz="5300" b="1" spc="9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300" b="1" spc="7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sz="5300" b="1" spc="4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sz="5300" b="1" spc="-118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300" b="1" spc="2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sz="5300" b="1" spc="5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работников </a:t>
            </a:r>
            <a:r>
              <a:rPr sz="5300" b="1" spc="-4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народного </a:t>
            </a:r>
            <a:r>
              <a:rPr sz="5300" b="1" spc="-3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300" b="1" spc="1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sz="5300" b="1" spc="3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3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5300" b="1" spc="3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300" b="1" spc="12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науки</a:t>
            </a:r>
            <a:r>
              <a:rPr sz="5300" b="1" spc="3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spc="88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sz="5300" b="1" spc="88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5300" b="1" spc="885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едерации</a:t>
            </a:r>
            <a:endParaRPr sz="53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5565"/>
              </a:spcBef>
              <a:tabLst>
                <a:tab pos="5496560" algn="l"/>
              </a:tabLst>
            </a:pPr>
            <a:r>
              <a:rPr lang="ru-RU" sz="7650" spc="6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sz="7650" spc="6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Публичный</a:t>
            </a:r>
            <a:r>
              <a:rPr sz="7650" spc="6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sz="7650" spc="-5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  <a:r>
              <a:rPr sz="7650" spc="2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7650" spc="2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5565"/>
              </a:spcBef>
              <a:tabLst>
                <a:tab pos="5496560" algn="l"/>
              </a:tabLst>
            </a:pPr>
            <a:r>
              <a:rPr lang="ru-RU" sz="7650" spc="18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sz="7650" spc="18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sz="765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10"/>
            <a:ext cx="4489450" cy="10266680"/>
            <a:chOff x="0" y="20810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10"/>
              <a:ext cx="4488880" cy="10266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58"/>
              <a:ext cx="1762124" cy="16287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137701" y="1604004"/>
            <a:ext cx="11743055" cy="8419465"/>
            <a:chOff x="5137701" y="1604004"/>
            <a:chExt cx="11743055" cy="84194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7701" y="1604004"/>
              <a:ext cx="8372474" cy="54578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89613" y="4822748"/>
              <a:ext cx="4591049" cy="52006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70580" y="3975376"/>
            <a:ext cx="3322320" cy="2357056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акциях профсоюза</a:t>
            </a:r>
            <a:endParaRPr lang="ru-RU"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16338" y="596900"/>
            <a:ext cx="78378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865" dirty="0">
                <a:solidFill>
                  <a:srgbClr val="043189"/>
                </a:solidFill>
                <a:latin typeface="Georgia"/>
                <a:cs typeface="Georgia"/>
              </a:rPr>
              <a:t>#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Пр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20" dirty="0">
                <a:solidFill>
                  <a:srgbClr val="043189"/>
                </a:solidFill>
                <a:latin typeface="Georgia"/>
                <a:cs typeface="Georgia"/>
              </a:rPr>
              <a:t>ф</a:t>
            </a:r>
            <a:r>
              <a:rPr sz="4500" b="1" spc="-325" dirty="0">
                <a:solidFill>
                  <a:srgbClr val="043189"/>
                </a:solidFill>
                <a:latin typeface="Georgia"/>
                <a:cs typeface="Georgia"/>
              </a:rPr>
              <a:t>с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815" dirty="0">
                <a:solidFill>
                  <a:srgbClr val="043189"/>
                </a:solidFill>
                <a:latin typeface="Georgia"/>
                <a:cs typeface="Georgia"/>
              </a:rPr>
              <a:t>ю</a:t>
            </a:r>
            <a:r>
              <a:rPr sz="4500" b="1" spc="-565" dirty="0">
                <a:solidFill>
                  <a:srgbClr val="043189"/>
                </a:solidFill>
                <a:latin typeface="Georgia"/>
                <a:cs typeface="Georgia"/>
              </a:rPr>
              <a:t>з</a:t>
            </a:r>
            <a:r>
              <a:rPr sz="4500" b="1" spc="-235" dirty="0">
                <a:solidFill>
                  <a:srgbClr val="043189"/>
                </a:solidFill>
                <a:latin typeface="Georgia"/>
                <a:cs typeface="Georgia"/>
              </a:rPr>
              <a:t>З</a:t>
            </a:r>
            <a:r>
              <a:rPr sz="4500" b="1" spc="-320" dirty="0">
                <a:solidFill>
                  <a:srgbClr val="043189"/>
                </a:solidFill>
                <a:latin typeface="Georgia"/>
                <a:cs typeface="Georgia"/>
              </a:rPr>
              <a:t>а</a:t>
            </a:r>
            <a:r>
              <a:rPr sz="4500" b="1" spc="-490" dirty="0">
                <a:solidFill>
                  <a:srgbClr val="043189"/>
                </a:solidFill>
                <a:latin typeface="Georgia"/>
                <a:cs typeface="Georgia"/>
              </a:rPr>
              <a:t>д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325" dirty="0">
                <a:solidFill>
                  <a:srgbClr val="043189"/>
                </a:solidFill>
                <a:latin typeface="Georgia"/>
                <a:cs typeface="Georgia"/>
              </a:rPr>
              <a:t>с</a:t>
            </a:r>
            <a:r>
              <a:rPr sz="4500" b="1" spc="-315" dirty="0">
                <a:solidFill>
                  <a:srgbClr val="043189"/>
                </a:solidFill>
                <a:latin typeface="Georgia"/>
                <a:cs typeface="Georgia"/>
              </a:rPr>
              <a:t>т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720" dirty="0">
                <a:solidFill>
                  <a:srgbClr val="043189"/>
                </a:solidFill>
                <a:latin typeface="Georgia"/>
                <a:cs typeface="Georgia"/>
              </a:rPr>
              <a:t>й</a:t>
            </a:r>
            <a:r>
              <a:rPr sz="4500" b="1" spc="-690" dirty="0">
                <a:solidFill>
                  <a:srgbClr val="043189"/>
                </a:solidFill>
                <a:latin typeface="Georgia"/>
                <a:cs typeface="Georgia"/>
              </a:rPr>
              <a:t>н</a:t>
            </a:r>
            <a:r>
              <a:rPr sz="4500" b="1" spc="-865" dirty="0">
                <a:solidFill>
                  <a:srgbClr val="043189"/>
                </a:solidFill>
                <a:latin typeface="Georgia"/>
                <a:cs typeface="Georgia"/>
              </a:rPr>
              <a:t>ы</a:t>
            </a:r>
            <a:r>
              <a:rPr sz="4500" b="1" spc="-720" dirty="0">
                <a:solidFill>
                  <a:srgbClr val="043189"/>
                </a:solidFill>
                <a:latin typeface="Georgia"/>
                <a:cs typeface="Georgia"/>
              </a:rPr>
              <a:t>й</a:t>
            </a:r>
            <a:r>
              <a:rPr sz="4500" b="1" spc="-315" dirty="0">
                <a:solidFill>
                  <a:srgbClr val="043189"/>
                </a:solidFill>
                <a:latin typeface="Georgia"/>
                <a:cs typeface="Georgia"/>
              </a:rPr>
              <a:t>т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р</a:t>
            </a:r>
            <a:r>
              <a:rPr sz="4500" b="1" spc="-305" dirty="0">
                <a:solidFill>
                  <a:srgbClr val="043189"/>
                </a:solidFill>
                <a:latin typeface="Georgia"/>
                <a:cs typeface="Georgia"/>
              </a:rPr>
              <a:t>у</a:t>
            </a:r>
            <a:r>
              <a:rPr sz="4500" b="1" spc="-490" dirty="0">
                <a:solidFill>
                  <a:srgbClr val="043189"/>
                </a:solidFill>
                <a:latin typeface="Georgia"/>
                <a:cs typeface="Georgia"/>
              </a:rPr>
              <a:t>д</a:t>
            </a:r>
            <a:endParaRPr sz="4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73419" y="1371600"/>
            <a:ext cx="10896600" cy="8341995"/>
            <a:chOff x="5173419" y="1371600"/>
            <a:chExt cx="10896600" cy="8341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3419" y="1371600"/>
              <a:ext cx="7467599" cy="44862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7786" y="5854819"/>
              <a:ext cx="2990849" cy="35813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40972" y="1604005"/>
              <a:ext cx="3428999" cy="3762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0212" y="4979465"/>
              <a:ext cx="4781549" cy="473392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569885" y="5376862"/>
            <a:ext cx="964565" cy="66675"/>
          </a:xfrm>
          <a:custGeom>
            <a:avLst/>
            <a:gdLst/>
            <a:ahLst/>
            <a:cxnLst/>
            <a:rect l="l" t="t" r="r" b="b"/>
            <a:pathLst>
              <a:path w="964565" h="66675">
                <a:moveTo>
                  <a:pt x="964026" y="66674"/>
                </a:moveTo>
                <a:lnTo>
                  <a:pt x="0" y="66674"/>
                </a:lnTo>
                <a:lnTo>
                  <a:pt x="0" y="0"/>
                </a:lnTo>
                <a:lnTo>
                  <a:pt x="964026" y="0"/>
                </a:lnTo>
                <a:lnTo>
                  <a:pt x="96402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8432" y="5376862"/>
            <a:ext cx="1005205" cy="66675"/>
          </a:xfrm>
          <a:custGeom>
            <a:avLst/>
            <a:gdLst/>
            <a:ahLst/>
            <a:cxnLst/>
            <a:rect l="l" t="t" r="r" b="b"/>
            <a:pathLst>
              <a:path w="1005205" h="66675">
                <a:moveTo>
                  <a:pt x="1005023" y="66674"/>
                </a:moveTo>
                <a:lnTo>
                  <a:pt x="0" y="66674"/>
                </a:lnTo>
                <a:lnTo>
                  <a:pt x="0" y="0"/>
                </a:lnTo>
                <a:lnTo>
                  <a:pt x="1005023" y="0"/>
                </a:lnTo>
                <a:lnTo>
                  <a:pt x="1005023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7185" y="3894169"/>
            <a:ext cx="3322320" cy="2357056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акциях профсоюза</a:t>
            </a:r>
            <a:endParaRPr lang="ru-RU"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905">
              <a:lnSpc>
                <a:spcPct val="100000"/>
              </a:lnSpc>
              <a:spcBef>
                <a:spcPts val="100"/>
              </a:spcBef>
            </a:pPr>
            <a:r>
              <a:rPr spc="-405" dirty="0"/>
              <a:t>#ВкаждомживетУчитель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24356" y="1604005"/>
            <a:ext cx="7137400" cy="8098790"/>
            <a:chOff x="10124356" y="1604005"/>
            <a:chExt cx="7137400" cy="8098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4356" y="1604005"/>
              <a:ext cx="6753224" cy="42100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5459" y="5559106"/>
              <a:ext cx="6896099" cy="41433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2212" y="2349551"/>
            <a:ext cx="5172074" cy="68103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13242" y="4201433"/>
            <a:ext cx="3099435" cy="1612621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конкурсах</a:t>
            </a:r>
            <a:endParaRPr lang="ru-RU"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3705">
              <a:lnSpc>
                <a:spcPct val="100000"/>
              </a:lnSpc>
              <a:spcBef>
                <a:spcPts val="100"/>
              </a:spcBef>
            </a:pPr>
            <a:r>
              <a:rPr spc="-545" dirty="0"/>
              <a:t>Н</a:t>
            </a:r>
            <a:r>
              <a:rPr spc="-320" dirty="0"/>
              <a:t>а</a:t>
            </a:r>
            <a:r>
              <a:rPr spc="-325" dirty="0"/>
              <a:t>с</a:t>
            </a:r>
            <a:r>
              <a:rPr spc="-315" dirty="0"/>
              <a:t>т</a:t>
            </a:r>
            <a:r>
              <a:rPr spc="-320" dirty="0"/>
              <a:t>а</a:t>
            </a:r>
            <a:r>
              <a:rPr spc="-455" dirty="0"/>
              <a:t>в</a:t>
            </a:r>
            <a:r>
              <a:rPr spc="-690" dirty="0"/>
              <a:t>н</a:t>
            </a:r>
            <a:r>
              <a:rPr spc="-725" dirty="0"/>
              <a:t>и</a:t>
            </a:r>
            <a:r>
              <a:rPr spc="-420" dirty="0"/>
              <a:t>к</a:t>
            </a:r>
            <a:r>
              <a:rPr spc="-95" dirty="0"/>
              <a:t> </a:t>
            </a:r>
            <a:r>
              <a:rPr spc="-360" dirty="0"/>
              <a:t>г</a:t>
            </a:r>
            <a:r>
              <a:rPr spc="-620" dirty="0"/>
              <a:t>о</a:t>
            </a:r>
            <a:r>
              <a:rPr spc="-490" dirty="0"/>
              <a:t>д</a:t>
            </a:r>
            <a:r>
              <a:rPr spc="-320" dirty="0"/>
              <a:t>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07"/>
            <a:ext cx="4489450" cy="10266680"/>
            <a:chOff x="0" y="20807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7"/>
              <a:ext cx="4488880" cy="10266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61"/>
              <a:ext cx="1762124" cy="16287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990822" y="1854480"/>
            <a:ext cx="12872085" cy="7980680"/>
            <a:chOff x="4990822" y="1854480"/>
            <a:chExt cx="12872085" cy="798068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0822" y="1854480"/>
              <a:ext cx="7772399" cy="47815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95362" y="4776787"/>
              <a:ext cx="6267449" cy="505777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569885" y="5376862"/>
            <a:ext cx="1374775" cy="66675"/>
          </a:xfrm>
          <a:custGeom>
            <a:avLst/>
            <a:gdLst/>
            <a:ahLst/>
            <a:cxnLst/>
            <a:rect l="l" t="t" r="r" b="b"/>
            <a:pathLst>
              <a:path w="1374775" h="66675">
                <a:moveTo>
                  <a:pt x="1374459" y="66674"/>
                </a:moveTo>
                <a:lnTo>
                  <a:pt x="0" y="66674"/>
                </a:lnTo>
                <a:lnTo>
                  <a:pt x="0" y="0"/>
                </a:lnTo>
                <a:lnTo>
                  <a:pt x="1374459" y="0"/>
                </a:lnTo>
                <a:lnTo>
                  <a:pt x="1374459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6541" y="5376874"/>
            <a:ext cx="1397635" cy="66675"/>
          </a:xfrm>
          <a:custGeom>
            <a:avLst/>
            <a:gdLst/>
            <a:ahLst/>
            <a:cxnLst/>
            <a:rect l="l" t="t" r="r" b="b"/>
            <a:pathLst>
              <a:path w="1397635" h="66675">
                <a:moveTo>
                  <a:pt x="1397228" y="0"/>
                </a:moveTo>
                <a:lnTo>
                  <a:pt x="269913" y="0"/>
                </a:lnTo>
                <a:lnTo>
                  <a:pt x="0" y="0"/>
                </a:lnTo>
                <a:lnTo>
                  <a:pt x="0" y="66675"/>
                </a:lnTo>
                <a:lnTo>
                  <a:pt x="269913" y="66675"/>
                </a:lnTo>
                <a:lnTo>
                  <a:pt x="1397228" y="66675"/>
                </a:lnTo>
                <a:lnTo>
                  <a:pt x="1397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7185" y="3894169"/>
            <a:ext cx="3099435" cy="15970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975"/>
              </a:spcBef>
            </a:pPr>
            <a:r>
              <a:rPr sz="5500" spc="-2085" dirty="0">
                <a:solidFill>
                  <a:srgbClr val="FFFFFF"/>
                </a:solidFill>
                <a:latin typeface="SimSun"/>
                <a:cs typeface="SimSun"/>
              </a:rPr>
              <a:t>У</a:t>
            </a:r>
            <a:r>
              <a:rPr sz="5500" spc="-2910" dirty="0">
                <a:solidFill>
                  <a:srgbClr val="FFFFFF"/>
                </a:solidFill>
                <a:latin typeface="SimSun"/>
                <a:cs typeface="SimSun"/>
              </a:rPr>
              <a:t>ч</a:t>
            </a:r>
            <a:r>
              <a:rPr sz="5500" spc="-2890" dirty="0">
                <a:solidFill>
                  <a:srgbClr val="FFFFFF"/>
                </a:solidFill>
                <a:latin typeface="SimSun"/>
                <a:cs typeface="SimSun"/>
              </a:rPr>
              <a:t>а</a:t>
            </a:r>
            <a:r>
              <a:rPr sz="5500" spc="-3235" dirty="0">
                <a:solidFill>
                  <a:srgbClr val="FFFFFF"/>
                </a:solidFill>
                <a:latin typeface="SimSun"/>
                <a:cs typeface="SimSun"/>
              </a:rPr>
              <a:t>с</a:t>
            </a:r>
            <a:r>
              <a:rPr sz="5500" spc="-3110" dirty="0">
                <a:solidFill>
                  <a:srgbClr val="FFFFFF"/>
                </a:solidFill>
                <a:latin typeface="SimSun"/>
                <a:cs typeface="SimSun"/>
              </a:rPr>
              <a:t>т</a:t>
            </a:r>
            <a:r>
              <a:rPr sz="5500" spc="-2580" dirty="0">
                <a:solidFill>
                  <a:srgbClr val="FFFFFF"/>
                </a:solidFill>
                <a:latin typeface="SimSun"/>
                <a:cs typeface="SimSun"/>
              </a:rPr>
              <a:t>и</a:t>
            </a:r>
            <a:r>
              <a:rPr sz="5500" spc="-3080" dirty="0">
                <a:solidFill>
                  <a:srgbClr val="FFFFFF"/>
                </a:solidFill>
                <a:latin typeface="SimSun"/>
                <a:cs typeface="SimSun"/>
              </a:rPr>
              <a:t>е</a:t>
            </a:r>
            <a:r>
              <a:rPr sz="5500" spc="-14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5500" spc="-1914" dirty="0">
                <a:solidFill>
                  <a:srgbClr val="FFFFFF"/>
                </a:solidFill>
                <a:latin typeface="SimSun"/>
                <a:cs typeface="SimSun"/>
              </a:rPr>
              <a:t>в  </a:t>
            </a:r>
            <a:r>
              <a:rPr sz="5500" spc="-2670" dirty="0">
                <a:solidFill>
                  <a:srgbClr val="FFFFFF"/>
                </a:solidFill>
                <a:latin typeface="SimSun"/>
                <a:cs typeface="SimSun"/>
              </a:rPr>
              <a:t>к</a:t>
            </a:r>
            <a:r>
              <a:rPr sz="5500" spc="-2880" dirty="0">
                <a:solidFill>
                  <a:srgbClr val="FFFFFF"/>
                </a:solidFill>
                <a:latin typeface="SimSun"/>
                <a:cs typeface="SimSun"/>
              </a:rPr>
              <a:t>о</a:t>
            </a:r>
            <a:r>
              <a:rPr sz="5500" spc="-2580" dirty="0">
                <a:solidFill>
                  <a:srgbClr val="FFFFFF"/>
                </a:solidFill>
                <a:latin typeface="SimSun"/>
                <a:cs typeface="SimSun"/>
              </a:rPr>
              <a:t>н</a:t>
            </a:r>
            <a:r>
              <a:rPr sz="5500" spc="-2670" dirty="0">
                <a:solidFill>
                  <a:srgbClr val="FFFFFF"/>
                </a:solidFill>
                <a:latin typeface="SimSun"/>
                <a:cs typeface="SimSun"/>
              </a:rPr>
              <a:t>к</a:t>
            </a:r>
            <a:r>
              <a:rPr sz="5500" spc="-2940" dirty="0">
                <a:solidFill>
                  <a:srgbClr val="FFFFFF"/>
                </a:solidFill>
                <a:latin typeface="SimSun"/>
                <a:cs typeface="SimSun"/>
              </a:rPr>
              <a:t>у</a:t>
            </a:r>
            <a:r>
              <a:rPr sz="5500" spc="-2750" dirty="0">
                <a:solidFill>
                  <a:srgbClr val="FFFFFF"/>
                </a:solidFill>
                <a:latin typeface="SimSun"/>
                <a:cs typeface="SimSun"/>
              </a:rPr>
              <a:t>р</a:t>
            </a:r>
            <a:r>
              <a:rPr sz="5500" spc="-3235" dirty="0">
                <a:solidFill>
                  <a:srgbClr val="FFFFFF"/>
                </a:solidFill>
                <a:latin typeface="SimSun"/>
                <a:cs typeface="SimSun"/>
              </a:rPr>
              <a:t>с</a:t>
            </a:r>
            <a:r>
              <a:rPr sz="5500" spc="-2890" dirty="0">
                <a:solidFill>
                  <a:srgbClr val="FFFFFF"/>
                </a:solidFill>
                <a:latin typeface="SimSun"/>
                <a:cs typeface="SimSun"/>
              </a:rPr>
              <a:t>а</a:t>
            </a:r>
            <a:r>
              <a:rPr sz="5500" spc="-2740" dirty="0">
                <a:solidFill>
                  <a:srgbClr val="FFFFFF"/>
                </a:solidFill>
                <a:latin typeface="SimSun"/>
                <a:cs typeface="SimSun"/>
              </a:rPr>
              <a:t>х</a:t>
            </a:r>
            <a:endParaRPr sz="5500">
              <a:latin typeface="SimSun"/>
              <a:cs typeface="SimSu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43781" y="5376862"/>
            <a:ext cx="163195" cy="66675"/>
          </a:xfrm>
          <a:custGeom>
            <a:avLst/>
            <a:gdLst/>
            <a:ahLst/>
            <a:cxnLst/>
            <a:rect l="l" t="t" r="r" b="b"/>
            <a:pathLst>
              <a:path w="163195" h="66675">
                <a:moveTo>
                  <a:pt x="162817" y="66674"/>
                </a:moveTo>
                <a:lnTo>
                  <a:pt x="0" y="66674"/>
                </a:lnTo>
                <a:lnTo>
                  <a:pt x="0" y="0"/>
                </a:lnTo>
                <a:lnTo>
                  <a:pt x="162817" y="0"/>
                </a:lnTo>
                <a:lnTo>
                  <a:pt x="162817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18635" y="596900"/>
            <a:ext cx="73291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Пр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20" dirty="0">
                <a:solidFill>
                  <a:srgbClr val="043189"/>
                </a:solidFill>
                <a:latin typeface="Georgia"/>
                <a:cs typeface="Georgia"/>
              </a:rPr>
              <a:t>ф</a:t>
            </a:r>
            <a:r>
              <a:rPr sz="4500" b="1" spc="-459" dirty="0">
                <a:solidFill>
                  <a:srgbClr val="043189"/>
                </a:solidFill>
                <a:latin typeface="Georgia"/>
                <a:cs typeface="Georgia"/>
              </a:rPr>
              <a:t>е</a:t>
            </a:r>
            <a:r>
              <a:rPr sz="4500" b="1" spc="-325" dirty="0">
                <a:solidFill>
                  <a:srgbClr val="043189"/>
                </a:solidFill>
                <a:latin typeface="Georgia"/>
                <a:cs typeface="Georgia"/>
              </a:rPr>
              <a:t>сс</a:t>
            </a:r>
            <a:r>
              <a:rPr sz="4500" b="1" spc="-725" dirty="0">
                <a:solidFill>
                  <a:srgbClr val="043189"/>
                </a:solidFill>
                <a:latin typeface="Georgia"/>
                <a:cs typeface="Georgia"/>
              </a:rPr>
              <a:t>и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690" dirty="0">
                <a:solidFill>
                  <a:srgbClr val="043189"/>
                </a:solidFill>
                <a:latin typeface="Georgia"/>
                <a:cs typeface="Georgia"/>
              </a:rPr>
              <a:t>н</a:t>
            </a:r>
            <a:r>
              <a:rPr sz="4500" b="1" spc="-320" dirty="0">
                <a:solidFill>
                  <a:srgbClr val="043189"/>
                </a:solidFill>
                <a:latin typeface="Georgia"/>
                <a:cs typeface="Georgia"/>
              </a:rPr>
              <a:t>а</a:t>
            </a:r>
            <a:r>
              <a:rPr sz="4500" b="1" spc="-555" dirty="0">
                <a:solidFill>
                  <a:srgbClr val="043189"/>
                </a:solidFill>
                <a:latin typeface="Georgia"/>
                <a:cs typeface="Georgia"/>
              </a:rPr>
              <a:t>л</a:t>
            </a:r>
            <a:r>
              <a:rPr sz="4500" b="1" spc="-865" dirty="0">
                <a:solidFill>
                  <a:srgbClr val="043189"/>
                </a:solidFill>
                <a:latin typeface="Georgia"/>
                <a:cs typeface="Georgia"/>
              </a:rPr>
              <a:t>ы</a:t>
            </a:r>
            <a:r>
              <a:rPr sz="4500" b="1" spc="-95" dirty="0">
                <a:solidFill>
                  <a:srgbClr val="043189"/>
                </a:solidFill>
                <a:latin typeface="Georgia"/>
                <a:cs typeface="Georgia"/>
              </a:rPr>
              <a:t> </a:t>
            </a:r>
            <a:r>
              <a:rPr sz="4500" b="1" spc="-325" dirty="0">
                <a:solidFill>
                  <a:srgbClr val="043189"/>
                </a:solidFill>
                <a:latin typeface="Georgia"/>
                <a:cs typeface="Georgia"/>
              </a:rPr>
              <a:t>с</a:t>
            </a:r>
            <a:r>
              <a:rPr sz="4500" b="1" spc="-455" dirty="0">
                <a:solidFill>
                  <a:srgbClr val="043189"/>
                </a:solidFill>
                <a:latin typeface="Georgia"/>
                <a:cs typeface="Georgia"/>
              </a:rPr>
              <a:t>в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59" dirty="0">
                <a:solidFill>
                  <a:srgbClr val="043189"/>
                </a:solidFill>
                <a:latin typeface="Georgia"/>
                <a:cs typeface="Georgia"/>
              </a:rPr>
              <a:t>е</a:t>
            </a:r>
            <a:r>
              <a:rPr sz="4500" b="1" spc="-360" dirty="0">
                <a:solidFill>
                  <a:srgbClr val="043189"/>
                </a:solidFill>
                <a:latin typeface="Georgia"/>
                <a:cs typeface="Georgia"/>
              </a:rPr>
              <a:t>г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95" dirty="0">
                <a:solidFill>
                  <a:srgbClr val="043189"/>
                </a:solidFill>
                <a:latin typeface="Georgia"/>
                <a:cs typeface="Georgia"/>
              </a:rPr>
              <a:t> </a:t>
            </a:r>
            <a:r>
              <a:rPr sz="4500" b="1" spc="-490" dirty="0">
                <a:solidFill>
                  <a:srgbClr val="043189"/>
                </a:solidFill>
                <a:latin typeface="Georgia"/>
                <a:cs typeface="Georgia"/>
              </a:rPr>
              <a:t>д</a:t>
            </a:r>
            <a:r>
              <a:rPr sz="4500" b="1" spc="-459" dirty="0">
                <a:solidFill>
                  <a:srgbClr val="043189"/>
                </a:solidFill>
                <a:latin typeface="Georgia"/>
                <a:cs typeface="Georgia"/>
              </a:rPr>
              <a:t>е</a:t>
            </a:r>
            <a:r>
              <a:rPr sz="4500" b="1" spc="-555" dirty="0">
                <a:solidFill>
                  <a:srgbClr val="043189"/>
                </a:solidFill>
                <a:latin typeface="Georgia"/>
                <a:cs typeface="Georgia"/>
              </a:rPr>
              <a:t>л</a:t>
            </a:r>
            <a:r>
              <a:rPr sz="4500" b="1" spc="-320" dirty="0">
                <a:solidFill>
                  <a:srgbClr val="043189"/>
                </a:solidFill>
                <a:latin typeface="Georgia"/>
                <a:cs typeface="Georgia"/>
              </a:rPr>
              <a:t>а</a:t>
            </a:r>
            <a:endParaRPr sz="4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07"/>
            <a:ext cx="4489450" cy="10266680"/>
            <a:chOff x="0" y="20807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7"/>
              <a:ext cx="4488880" cy="10266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61"/>
              <a:ext cx="1762124" cy="16287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9800" y="4145812"/>
            <a:ext cx="8324849" cy="58959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57185" y="1736884"/>
            <a:ext cx="16927195" cy="48178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51600" marR="5080" indent="2397125">
              <a:lnSpc>
                <a:spcPct val="116700"/>
              </a:lnSpc>
              <a:spcBef>
                <a:spcPts val="95"/>
              </a:spcBef>
            </a:pPr>
            <a:r>
              <a:rPr sz="4500" spc="-1485" dirty="0">
                <a:solidFill>
                  <a:srgbClr val="043189"/>
                </a:solidFill>
                <a:latin typeface="SimSun"/>
                <a:cs typeface="SimSun"/>
              </a:rPr>
              <a:t>Д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ип</a:t>
            </a:r>
            <a:r>
              <a:rPr sz="4500" spc="-2315" dirty="0">
                <a:solidFill>
                  <a:srgbClr val="043189"/>
                </a:solidFill>
                <a:latin typeface="SimSun"/>
                <a:cs typeface="SimSun"/>
              </a:rPr>
              <a:t>л</a:t>
            </a:r>
            <a:r>
              <a:rPr sz="4500" spc="-2350" dirty="0">
                <a:solidFill>
                  <a:srgbClr val="043189"/>
                </a:solidFill>
                <a:latin typeface="SimSun"/>
                <a:cs typeface="SimSun"/>
              </a:rPr>
              <a:t>о</a:t>
            </a:r>
            <a:r>
              <a:rPr sz="4500" spc="-1720" dirty="0">
                <a:solidFill>
                  <a:srgbClr val="043189"/>
                </a:solidFill>
                <a:latin typeface="SimSun"/>
                <a:cs typeface="SimSun"/>
              </a:rPr>
              <a:t>м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400" dirty="0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2380" dirty="0">
                <a:solidFill>
                  <a:srgbClr val="043189"/>
                </a:solidFill>
                <a:latin typeface="SimSun"/>
                <a:cs typeface="SimSun"/>
              </a:rPr>
              <a:t>ч</a:t>
            </a:r>
            <a:r>
              <a:rPr sz="4500" spc="-2360" dirty="0">
                <a:solidFill>
                  <a:srgbClr val="043189"/>
                </a:solidFill>
                <a:latin typeface="SimSun"/>
                <a:cs typeface="SimSun"/>
              </a:rPr>
              <a:t>а</a:t>
            </a:r>
            <a:r>
              <a:rPr sz="4500" spc="-2645" dirty="0">
                <a:solidFill>
                  <a:srgbClr val="043189"/>
                </a:solidFill>
                <a:latin typeface="SimSun"/>
                <a:cs typeface="SimSun"/>
              </a:rPr>
              <a:t>с</a:t>
            </a:r>
            <a:r>
              <a:rPr sz="4500" spc="-2540" dirty="0">
                <a:solidFill>
                  <a:srgbClr val="043189"/>
                </a:solidFill>
                <a:latin typeface="SimSun"/>
                <a:cs typeface="SimSun"/>
              </a:rPr>
              <a:t>т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ни</a:t>
            </a:r>
            <a:r>
              <a:rPr sz="4500" spc="-2180" dirty="0">
                <a:solidFill>
                  <a:srgbClr val="043189"/>
                </a:solidFill>
                <a:latin typeface="SimSun"/>
                <a:cs typeface="SimSun"/>
              </a:rPr>
              <a:t>к</a:t>
            </a:r>
            <a:r>
              <a:rPr sz="4500" spc="-2360" dirty="0">
                <a:solidFill>
                  <a:srgbClr val="043189"/>
                </a:solidFill>
                <a:latin typeface="SimSun"/>
                <a:cs typeface="SimSun"/>
              </a:rPr>
              <a:t>а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645" dirty="0">
                <a:solidFill>
                  <a:srgbClr val="043189"/>
                </a:solidFill>
                <a:latin typeface="SimSun"/>
                <a:cs typeface="SimSun"/>
              </a:rPr>
              <a:t>с</a:t>
            </a:r>
            <a:r>
              <a:rPr sz="4500" spc="-2520" dirty="0">
                <a:solidFill>
                  <a:srgbClr val="043189"/>
                </a:solidFill>
                <a:latin typeface="SimSun"/>
                <a:cs typeface="SimSun"/>
              </a:rPr>
              <a:t>е</a:t>
            </a:r>
            <a:r>
              <a:rPr sz="4500" spc="-2250" dirty="0">
                <a:solidFill>
                  <a:srgbClr val="043189"/>
                </a:solidFill>
                <a:latin typeface="SimSun"/>
                <a:cs typeface="SimSun"/>
              </a:rPr>
              <a:t>р</a:t>
            </a:r>
            <a:r>
              <a:rPr sz="4500" spc="-2540" dirty="0">
                <a:solidFill>
                  <a:srgbClr val="043189"/>
                </a:solidFill>
                <a:latin typeface="SimSun"/>
                <a:cs typeface="SimSun"/>
              </a:rPr>
              <a:t>т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</a:t>
            </a:r>
            <a:r>
              <a:rPr sz="4500" spc="-1225" dirty="0">
                <a:solidFill>
                  <a:srgbClr val="043189"/>
                </a:solidFill>
                <a:latin typeface="SimSun"/>
                <a:cs typeface="SimSun"/>
              </a:rPr>
              <a:t>ф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</a:t>
            </a:r>
            <a:r>
              <a:rPr sz="4500" spc="-2180" dirty="0">
                <a:solidFill>
                  <a:srgbClr val="043189"/>
                </a:solidFill>
                <a:latin typeface="SimSun"/>
                <a:cs typeface="SimSun"/>
              </a:rPr>
              <a:t>к</a:t>
            </a:r>
            <a:r>
              <a:rPr sz="4500" spc="-2360" dirty="0">
                <a:solidFill>
                  <a:srgbClr val="043189"/>
                </a:solidFill>
                <a:latin typeface="SimSun"/>
                <a:cs typeface="SimSun"/>
              </a:rPr>
              <a:t>а</a:t>
            </a:r>
            <a:r>
              <a:rPr sz="4500" spc="-1695" dirty="0">
                <a:solidFill>
                  <a:srgbClr val="043189"/>
                </a:solidFill>
                <a:latin typeface="SimSun"/>
                <a:cs typeface="SimSun"/>
              </a:rPr>
              <a:t>т  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н</a:t>
            </a:r>
            <a:r>
              <a:rPr sz="4500" spc="-2360" dirty="0">
                <a:solidFill>
                  <a:srgbClr val="043189"/>
                </a:solidFill>
                <a:latin typeface="SimSun"/>
                <a:cs typeface="SimSun"/>
              </a:rPr>
              <a:t>а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645" dirty="0" err="1">
                <a:solidFill>
                  <a:srgbClr val="043189"/>
                </a:solidFill>
                <a:latin typeface="SimSun"/>
                <a:cs typeface="SimSun"/>
              </a:rPr>
              <a:t>с</a:t>
            </a:r>
            <a:r>
              <a:rPr sz="4500" spc="-2400" dirty="0" err="1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1720" dirty="0" err="1">
                <a:solidFill>
                  <a:srgbClr val="043189"/>
                </a:solidFill>
                <a:latin typeface="SimSun"/>
                <a:cs typeface="SimSun"/>
              </a:rPr>
              <a:t>мм</a:t>
            </a:r>
            <a:r>
              <a:rPr sz="4500" spc="-2400" dirty="0" err="1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lang="ru-RU" sz="4500" spc="-1205" dirty="0" smtClean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135" dirty="0" smtClean="0">
                <a:solidFill>
                  <a:srgbClr val="043189"/>
                </a:solidFill>
                <a:latin typeface="SimSun"/>
                <a:cs typeface="SimSun"/>
              </a:rPr>
              <a:t>5000</a:t>
            </a:r>
            <a:r>
              <a:rPr sz="4500" spc="-1205" dirty="0" smtClean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250" dirty="0">
                <a:solidFill>
                  <a:srgbClr val="043189"/>
                </a:solidFill>
                <a:latin typeface="SimSun"/>
                <a:cs typeface="SimSun"/>
              </a:rPr>
              <a:t>р</a:t>
            </a:r>
            <a:r>
              <a:rPr sz="4500" spc="-2400" dirty="0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2355" dirty="0">
                <a:solidFill>
                  <a:srgbClr val="043189"/>
                </a:solidFill>
                <a:latin typeface="SimSun"/>
                <a:cs typeface="SimSun"/>
              </a:rPr>
              <a:t>б</a:t>
            </a:r>
            <a:r>
              <a:rPr sz="4500" spc="-2315" dirty="0">
                <a:solidFill>
                  <a:srgbClr val="043189"/>
                </a:solidFill>
                <a:latin typeface="SimSun"/>
                <a:cs typeface="SimSun"/>
              </a:rPr>
              <a:t>л</a:t>
            </a:r>
            <a:r>
              <a:rPr sz="4500" spc="-2520" dirty="0">
                <a:solidFill>
                  <a:srgbClr val="043189"/>
                </a:solidFill>
                <a:latin typeface="SimSun"/>
                <a:cs typeface="SimSun"/>
              </a:rPr>
              <a:t>е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й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740" dirty="0">
                <a:solidFill>
                  <a:srgbClr val="043189"/>
                </a:solidFill>
                <a:latin typeface="SimSun"/>
                <a:cs typeface="SimSun"/>
              </a:rPr>
              <a:t>з</a:t>
            </a:r>
            <a:r>
              <a:rPr sz="4500" spc="-2360" dirty="0">
                <a:solidFill>
                  <a:srgbClr val="043189"/>
                </a:solidFill>
                <a:latin typeface="SimSun"/>
                <a:cs typeface="SimSun"/>
              </a:rPr>
              <a:t>а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п</a:t>
            </a:r>
            <a:r>
              <a:rPr sz="4500" spc="-2350" dirty="0">
                <a:solidFill>
                  <a:srgbClr val="043189"/>
                </a:solidFill>
                <a:latin typeface="SimSun"/>
                <a:cs typeface="SimSun"/>
              </a:rPr>
              <a:t>о</a:t>
            </a:r>
            <a:r>
              <a:rPr sz="4500" spc="-2355" dirty="0">
                <a:solidFill>
                  <a:srgbClr val="043189"/>
                </a:solidFill>
                <a:latin typeface="SimSun"/>
                <a:cs typeface="SimSun"/>
              </a:rPr>
              <a:t>б</a:t>
            </a:r>
            <a:r>
              <a:rPr sz="4500" spc="-2520" dirty="0">
                <a:solidFill>
                  <a:srgbClr val="043189"/>
                </a:solidFill>
                <a:latin typeface="SimSun"/>
                <a:cs typeface="SimSun"/>
              </a:rPr>
              <a:t>е</a:t>
            </a:r>
            <a:r>
              <a:rPr sz="4500" spc="-2440" dirty="0">
                <a:solidFill>
                  <a:srgbClr val="043189"/>
                </a:solidFill>
                <a:latin typeface="SimSun"/>
                <a:cs typeface="SimSun"/>
              </a:rPr>
              <a:t>д</a:t>
            </a:r>
            <a:r>
              <a:rPr sz="4500" spc="-2400" dirty="0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350" dirty="0">
                <a:solidFill>
                  <a:srgbClr val="043189"/>
                </a:solidFill>
                <a:latin typeface="SimSun"/>
                <a:cs typeface="SimSun"/>
              </a:rPr>
              <a:t>в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180" dirty="0">
                <a:solidFill>
                  <a:srgbClr val="043189"/>
                </a:solidFill>
                <a:latin typeface="SimSun"/>
                <a:cs typeface="SimSun"/>
              </a:rPr>
              <a:t>к</a:t>
            </a:r>
            <a:r>
              <a:rPr sz="4500" spc="-2350" dirty="0">
                <a:solidFill>
                  <a:srgbClr val="043189"/>
                </a:solidFill>
                <a:latin typeface="SimSun"/>
                <a:cs typeface="SimSun"/>
              </a:rPr>
              <a:t>о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н</a:t>
            </a:r>
            <a:r>
              <a:rPr sz="4500" spc="-2180" dirty="0">
                <a:solidFill>
                  <a:srgbClr val="043189"/>
                </a:solidFill>
                <a:latin typeface="SimSun"/>
                <a:cs typeface="SimSun"/>
              </a:rPr>
              <a:t>к</a:t>
            </a:r>
            <a:r>
              <a:rPr sz="4500" spc="-2400" dirty="0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2250" dirty="0">
                <a:solidFill>
                  <a:srgbClr val="043189"/>
                </a:solidFill>
                <a:latin typeface="SimSun"/>
                <a:cs typeface="SimSun"/>
              </a:rPr>
              <a:t>р</a:t>
            </a:r>
            <a:r>
              <a:rPr sz="4500" spc="-2645" dirty="0">
                <a:solidFill>
                  <a:srgbClr val="043189"/>
                </a:solidFill>
                <a:latin typeface="SimSun"/>
                <a:cs typeface="SimSun"/>
              </a:rPr>
              <a:t>с</a:t>
            </a:r>
            <a:r>
              <a:rPr sz="4500" spc="-2520" dirty="0">
                <a:solidFill>
                  <a:srgbClr val="043189"/>
                </a:solidFill>
                <a:latin typeface="SimSun"/>
                <a:cs typeface="SimSun"/>
              </a:rPr>
              <a:t>е</a:t>
            </a:r>
            <a:endParaRPr sz="4500" dirty="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100" dirty="0">
              <a:latin typeface="SimSun"/>
              <a:cs typeface="SimSun"/>
            </a:endParaRPr>
          </a:p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</a:p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  <a:endParaRPr lang="ru-RU"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964050" y="699761"/>
            <a:ext cx="47040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5" dirty="0" err="1" smtClean="0"/>
              <a:t>С</a:t>
            </a:r>
            <a:r>
              <a:rPr spc="-555" dirty="0" err="1" smtClean="0"/>
              <a:t>л</a:t>
            </a:r>
            <a:r>
              <a:rPr lang="ru-RU" spc="-620" dirty="0"/>
              <a:t>а</a:t>
            </a:r>
            <a:r>
              <a:rPr spc="-360" dirty="0" err="1" smtClean="0"/>
              <a:t>г</a:t>
            </a:r>
            <a:r>
              <a:rPr spc="-320" dirty="0" err="1" smtClean="0"/>
              <a:t>а</a:t>
            </a:r>
            <a:r>
              <a:rPr spc="-459" dirty="0" err="1" smtClean="0"/>
              <a:t>е</a:t>
            </a:r>
            <a:r>
              <a:rPr spc="-720" dirty="0" err="1" smtClean="0"/>
              <a:t>м</a:t>
            </a:r>
            <a:r>
              <a:rPr spc="-865" dirty="0" err="1" smtClean="0"/>
              <a:t>ы</a:t>
            </a:r>
            <a:r>
              <a:rPr spc="-459" dirty="0" err="1" smtClean="0"/>
              <a:t>е</a:t>
            </a:r>
            <a:r>
              <a:rPr spc="-95" dirty="0" smtClean="0"/>
              <a:t> </a:t>
            </a:r>
            <a:r>
              <a:rPr spc="-305" dirty="0"/>
              <a:t>у</a:t>
            </a:r>
            <a:r>
              <a:rPr spc="-325" dirty="0"/>
              <a:t>с</a:t>
            </a:r>
            <a:r>
              <a:rPr spc="-640" dirty="0"/>
              <a:t>п</a:t>
            </a:r>
            <a:r>
              <a:rPr spc="-459" dirty="0"/>
              <a:t>е</a:t>
            </a:r>
            <a:r>
              <a:rPr spc="-275" dirty="0"/>
              <a:t>х</a:t>
            </a:r>
            <a:r>
              <a:rPr spc="-320" dirty="0"/>
              <a:t>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10"/>
            <a:ext cx="4489450" cy="10266680"/>
            <a:chOff x="0" y="20810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10"/>
              <a:ext cx="4488880" cy="10266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58"/>
              <a:ext cx="1762124" cy="16287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703638" y="3715991"/>
            <a:ext cx="13439140" cy="5543550"/>
            <a:chOff x="4703638" y="3715991"/>
            <a:chExt cx="13439140" cy="55435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8646" y="3994466"/>
              <a:ext cx="9143999" cy="4190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3638" y="3715991"/>
              <a:ext cx="4905374" cy="55435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07541" y="4355391"/>
            <a:ext cx="3099435" cy="15970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конкурсах</a:t>
            </a:r>
            <a:endParaRPr lang="ru-RU"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43781" y="5376862"/>
            <a:ext cx="163195" cy="66675"/>
          </a:xfrm>
          <a:custGeom>
            <a:avLst/>
            <a:gdLst/>
            <a:ahLst/>
            <a:cxnLst/>
            <a:rect l="l" t="t" r="r" b="b"/>
            <a:pathLst>
              <a:path w="163195" h="66675">
                <a:moveTo>
                  <a:pt x="162817" y="66674"/>
                </a:moveTo>
                <a:lnTo>
                  <a:pt x="0" y="66674"/>
                </a:lnTo>
                <a:lnTo>
                  <a:pt x="0" y="0"/>
                </a:lnTo>
                <a:lnTo>
                  <a:pt x="162817" y="0"/>
                </a:lnTo>
                <a:lnTo>
                  <a:pt x="162817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87645" marR="5080">
              <a:lnSpc>
                <a:spcPct val="116700"/>
              </a:lnSpc>
              <a:spcBef>
                <a:spcPts val="95"/>
              </a:spcBef>
            </a:pPr>
            <a:r>
              <a:rPr spc="-335" dirty="0"/>
              <a:t>“Лучшая </a:t>
            </a:r>
            <a:r>
              <a:rPr spc="-530" dirty="0"/>
              <a:t>организация</a:t>
            </a:r>
            <a:r>
              <a:rPr spc="-525" dirty="0"/>
              <a:t> совместной</a:t>
            </a:r>
            <a:r>
              <a:rPr spc="-520" dirty="0"/>
              <a:t> </a:t>
            </a:r>
            <a:r>
              <a:rPr spc="-530" dirty="0"/>
              <a:t>работы </a:t>
            </a:r>
            <a:r>
              <a:rPr spc="-525" dirty="0"/>
              <a:t> </a:t>
            </a:r>
            <a:r>
              <a:rPr spc="-320" dirty="0"/>
              <a:t>а</a:t>
            </a:r>
            <a:r>
              <a:rPr spc="-490" dirty="0"/>
              <a:t>д</a:t>
            </a:r>
            <a:r>
              <a:rPr spc="-720" dirty="0"/>
              <a:t>м</a:t>
            </a:r>
            <a:r>
              <a:rPr spc="-725" dirty="0"/>
              <a:t>и</a:t>
            </a:r>
            <a:r>
              <a:rPr spc="-690" dirty="0"/>
              <a:t>н</a:t>
            </a:r>
            <a:r>
              <a:rPr spc="-725" dirty="0"/>
              <a:t>и</a:t>
            </a:r>
            <a:r>
              <a:rPr spc="-325" dirty="0"/>
              <a:t>с</a:t>
            </a:r>
            <a:r>
              <a:rPr spc="-315" dirty="0"/>
              <a:t>т</a:t>
            </a:r>
            <a:r>
              <a:rPr spc="-480" dirty="0"/>
              <a:t>р</a:t>
            </a:r>
            <a:r>
              <a:rPr spc="-320" dirty="0"/>
              <a:t>а</a:t>
            </a:r>
            <a:r>
              <a:rPr spc="-625" dirty="0"/>
              <a:t>ц</a:t>
            </a:r>
            <a:r>
              <a:rPr spc="-725" dirty="0"/>
              <a:t>ии</a:t>
            </a:r>
            <a:r>
              <a:rPr spc="-95" dirty="0"/>
              <a:t> </a:t>
            </a:r>
            <a:r>
              <a:rPr spc="-725" dirty="0"/>
              <a:t>и</a:t>
            </a:r>
            <a:r>
              <a:rPr spc="-95" dirty="0"/>
              <a:t> </a:t>
            </a:r>
            <a:r>
              <a:rPr spc="-640" dirty="0"/>
              <a:t>п</a:t>
            </a:r>
            <a:r>
              <a:rPr spc="-480" dirty="0"/>
              <a:t>р</a:t>
            </a:r>
            <a:r>
              <a:rPr spc="-620" dirty="0"/>
              <a:t>о</a:t>
            </a:r>
            <a:r>
              <a:rPr spc="-420" dirty="0"/>
              <a:t>фк</a:t>
            </a:r>
            <a:r>
              <a:rPr spc="-620" dirty="0"/>
              <a:t>о</a:t>
            </a:r>
            <a:r>
              <a:rPr spc="-720" dirty="0"/>
              <a:t>м</a:t>
            </a:r>
            <a:r>
              <a:rPr spc="-320" dirty="0"/>
              <a:t>а</a:t>
            </a:r>
            <a:r>
              <a:rPr spc="-95" dirty="0"/>
              <a:t> </a:t>
            </a:r>
            <a:r>
              <a:rPr spc="-455" dirty="0"/>
              <a:t>в</a:t>
            </a:r>
            <a:r>
              <a:rPr spc="-95" dirty="0"/>
              <a:t> </a:t>
            </a:r>
            <a:r>
              <a:rPr spc="-620" dirty="0"/>
              <a:t>о</a:t>
            </a:r>
            <a:r>
              <a:rPr spc="-520" dirty="0"/>
              <a:t>бр</a:t>
            </a:r>
            <a:r>
              <a:rPr spc="-440" dirty="0"/>
              <a:t>аз</a:t>
            </a:r>
            <a:r>
              <a:rPr spc="-620" dirty="0"/>
              <a:t>о</a:t>
            </a:r>
            <a:r>
              <a:rPr spc="-455" dirty="0"/>
              <a:t>в</a:t>
            </a:r>
            <a:r>
              <a:rPr spc="-320" dirty="0"/>
              <a:t>ат</a:t>
            </a:r>
            <a:r>
              <a:rPr spc="-459" dirty="0"/>
              <a:t>е</a:t>
            </a:r>
            <a:r>
              <a:rPr spc="-555" dirty="0"/>
              <a:t>л</a:t>
            </a:r>
            <a:r>
              <a:rPr spc="-484" dirty="0"/>
              <a:t>ь</a:t>
            </a:r>
            <a:r>
              <a:rPr spc="-690" dirty="0"/>
              <a:t>н</a:t>
            </a:r>
            <a:r>
              <a:rPr spc="-865" dirty="0"/>
              <a:t>ы</a:t>
            </a:r>
            <a:r>
              <a:rPr spc="-175" dirty="0"/>
              <a:t>х  </a:t>
            </a:r>
            <a:r>
              <a:rPr spc="-509" dirty="0"/>
              <a:t>организациях</a:t>
            </a:r>
            <a:r>
              <a:rPr spc="-505" dirty="0"/>
              <a:t> </a:t>
            </a:r>
            <a:r>
              <a:rPr spc="-630" dirty="0"/>
              <a:t>по</a:t>
            </a:r>
            <a:r>
              <a:rPr spc="-625" dirty="0"/>
              <a:t> </a:t>
            </a:r>
            <a:r>
              <a:rPr spc="-570" dirty="0"/>
              <a:t>созданию</a:t>
            </a:r>
            <a:r>
              <a:rPr spc="-565" dirty="0"/>
              <a:t> </a:t>
            </a:r>
            <a:r>
              <a:rPr spc="-545" dirty="0"/>
              <a:t>комфортных</a:t>
            </a:r>
            <a:r>
              <a:rPr spc="-540" dirty="0"/>
              <a:t> </a:t>
            </a:r>
            <a:r>
              <a:rPr spc="-725" dirty="0"/>
              <a:t>и </a:t>
            </a:r>
            <a:r>
              <a:rPr spc="-720" dirty="0"/>
              <a:t> </a:t>
            </a:r>
            <a:r>
              <a:rPr spc="-535" dirty="0"/>
              <a:t>безопасных</a:t>
            </a:r>
            <a:r>
              <a:rPr spc="-95" dirty="0"/>
              <a:t> </a:t>
            </a:r>
            <a:r>
              <a:rPr spc="-530" dirty="0"/>
              <a:t>условий</a:t>
            </a:r>
            <a:r>
              <a:rPr spc="-90" dirty="0"/>
              <a:t> </a:t>
            </a:r>
            <a:r>
              <a:rPr spc="-380" dirty="0"/>
              <a:t>труда</a:t>
            </a:r>
            <a:r>
              <a:rPr spc="-90" dirty="0"/>
              <a:t> </a:t>
            </a:r>
            <a:r>
              <a:rPr spc="-725" dirty="0"/>
              <a:t>и</a:t>
            </a:r>
            <a:r>
              <a:rPr spc="-505" dirty="0"/>
              <a:t> </a:t>
            </a:r>
            <a:r>
              <a:rPr spc="-480" dirty="0"/>
              <a:t>отдыха</a:t>
            </a:r>
            <a:r>
              <a:rPr spc="-90" dirty="0"/>
              <a:t> </a:t>
            </a:r>
            <a:r>
              <a:rPr spc="-420" dirty="0"/>
              <a:t>работников”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802703" y="7942957"/>
            <a:ext cx="8221980" cy="162560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0"/>
              </a:spcBef>
            </a:pPr>
            <a:r>
              <a:rPr sz="4500" spc="-1485" dirty="0">
                <a:solidFill>
                  <a:srgbClr val="043189"/>
                </a:solidFill>
                <a:latin typeface="SimSun"/>
                <a:cs typeface="SimSun"/>
              </a:rPr>
              <a:t>Д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ип</a:t>
            </a:r>
            <a:r>
              <a:rPr sz="4500" spc="-2315" dirty="0">
                <a:solidFill>
                  <a:srgbClr val="043189"/>
                </a:solidFill>
                <a:latin typeface="SimSun"/>
                <a:cs typeface="SimSun"/>
              </a:rPr>
              <a:t>л</a:t>
            </a:r>
            <a:r>
              <a:rPr sz="4500" spc="-2350" dirty="0">
                <a:solidFill>
                  <a:srgbClr val="043189"/>
                </a:solidFill>
                <a:latin typeface="SimSun"/>
                <a:cs typeface="SimSun"/>
              </a:rPr>
              <a:t>о</a:t>
            </a:r>
            <a:r>
              <a:rPr sz="4500" spc="-1720" dirty="0">
                <a:solidFill>
                  <a:srgbClr val="043189"/>
                </a:solidFill>
                <a:latin typeface="SimSun"/>
                <a:cs typeface="SimSun"/>
              </a:rPr>
              <a:t>м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п</a:t>
            </a:r>
            <a:r>
              <a:rPr sz="4500" spc="-2350" dirty="0">
                <a:solidFill>
                  <a:srgbClr val="043189"/>
                </a:solidFill>
                <a:latin typeface="SimSun"/>
                <a:cs typeface="SimSun"/>
              </a:rPr>
              <a:t>о</a:t>
            </a:r>
            <a:r>
              <a:rPr sz="4500" spc="-2355" dirty="0">
                <a:solidFill>
                  <a:srgbClr val="043189"/>
                </a:solidFill>
                <a:latin typeface="SimSun"/>
                <a:cs typeface="SimSun"/>
              </a:rPr>
              <a:t>б</a:t>
            </a:r>
            <a:r>
              <a:rPr sz="4500" spc="-2520" dirty="0">
                <a:solidFill>
                  <a:srgbClr val="043189"/>
                </a:solidFill>
                <a:latin typeface="SimSun"/>
                <a:cs typeface="SimSun"/>
              </a:rPr>
              <a:t>е</a:t>
            </a:r>
            <a:r>
              <a:rPr sz="4500" spc="-2440" dirty="0">
                <a:solidFill>
                  <a:srgbClr val="043189"/>
                </a:solidFill>
                <a:latin typeface="SimSun"/>
                <a:cs typeface="SimSun"/>
              </a:rPr>
              <a:t>д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</a:t>
            </a:r>
            <a:r>
              <a:rPr sz="4500" spc="-2540" dirty="0">
                <a:solidFill>
                  <a:srgbClr val="043189"/>
                </a:solidFill>
                <a:latin typeface="SimSun"/>
                <a:cs typeface="SimSun"/>
              </a:rPr>
              <a:t>т</a:t>
            </a:r>
            <a:r>
              <a:rPr sz="4500" spc="-2520" dirty="0">
                <a:solidFill>
                  <a:srgbClr val="043189"/>
                </a:solidFill>
                <a:latin typeface="SimSun"/>
                <a:cs typeface="SimSun"/>
              </a:rPr>
              <a:t>е</a:t>
            </a:r>
            <a:r>
              <a:rPr sz="4500" spc="-2315" dirty="0">
                <a:solidFill>
                  <a:srgbClr val="043189"/>
                </a:solidFill>
                <a:latin typeface="SimSun"/>
                <a:cs typeface="SimSun"/>
              </a:rPr>
              <a:t>л</a:t>
            </a:r>
            <a:r>
              <a:rPr sz="4500" spc="-2230" dirty="0">
                <a:solidFill>
                  <a:srgbClr val="043189"/>
                </a:solidFill>
                <a:latin typeface="SimSun"/>
                <a:cs typeface="SimSun"/>
              </a:rPr>
              <a:t>я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645" dirty="0">
                <a:solidFill>
                  <a:srgbClr val="043189"/>
                </a:solidFill>
                <a:latin typeface="SimSun"/>
                <a:cs typeface="SimSun"/>
              </a:rPr>
              <a:t>с</a:t>
            </a:r>
            <a:r>
              <a:rPr sz="4500" spc="-2520" dirty="0">
                <a:solidFill>
                  <a:srgbClr val="043189"/>
                </a:solidFill>
                <a:latin typeface="SimSun"/>
                <a:cs typeface="SimSun"/>
              </a:rPr>
              <a:t>е</a:t>
            </a:r>
            <a:r>
              <a:rPr sz="4500" spc="-2250" dirty="0">
                <a:solidFill>
                  <a:srgbClr val="043189"/>
                </a:solidFill>
                <a:latin typeface="SimSun"/>
                <a:cs typeface="SimSun"/>
              </a:rPr>
              <a:t>р</a:t>
            </a:r>
            <a:r>
              <a:rPr sz="4500" spc="-2540" dirty="0">
                <a:solidFill>
                  <a:srgbClr val="043189"/>
                </a:solidFill>
                <a:latin typeface="SimSun"/>
                <a:cs typeface="SimSun"/>
              </a:rPr>
              <a:t>т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</a:t>
            </a:r>
            <a:r>
              <a:rPr sz="4500" spc="-1225" dirty="0">
                <a:solidFill>
                  <a:srgbClr val="043189"/>
                </a:solidFill>
                <a:latin typeface="SimSun"/>
                <a:cs typeface="SimSun"/>
              </a:rPr>
              <a:t>ф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и</a:t>
            </a:r>
            <a:r>
              <a:rPr sz="4500" spc="-2180" dirty="0">
                <a:solidFill>
                  <a:srgbClr val="043189"/>
                </a:solidFill>
                <a:latin typeface="SimSun"/>
                <a:cs typeface="SimSun"/>
              </a:rPr>
              <a:t>к</a:t>
            </a:r>
            <a:r>
              <a:rPr sz="4500" spc="-2360" dirty="0">
                <a:solidFill>
                  <a:srgbClr val="043189"/>
                </a:solidFill>
                <a:latin typeface="SimSun"/>
                <a:cs typeface="SimSun"/>
              </a:rPr>
              <a:t>а</a:t>
            </a:r>
            <a:r>
              <a:rPr sz="4500" spc="-2540" dirty="0">
                <a:solidFill>
                  <a:srgbClr val="043189"/>
                </a:solidFill>
                <a:latin typeface="SimSun"/>
                <a:cs typeface="SimSun"/>
              </a:rPr>
              <a:t>т</a:t>
            </a:r>
            <a:endParaRPr sz="4500" dirty="0">
              <a:latin typeface="SimSun"/>
              <a:cs typeface="SimSun"/>
            </a:endParaRPr>
          </a:p>
          <a:p>
            <a:pPr marR="5080" algn="r">
              <a:lnSpc>
                <a:spcPct val="100000"/>
              </a:lnSpc>
              <a:spcBef>
                <a:spcPts val="900"/>
              </a:spcBef>
            </a:pP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н</a:t>
            </a:r>
            <a:r>
              <a:rPr sz="4500" spc="-2360" dirty="0">
                <a:solidFill>
                  <a:srgbClr val="043189"/>
                </a:solidFill>
                <a:latin typeface="SimSun"/>
                <a:cs typeface="SimSun"/>
              </a:rPr>
              <a:t>а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645" dirty="0" err="1">
                <a:solidFill>
                  <a:srgbClr val="043189"/>
                </a:solidFill>
                <a:latin typeface="SimSun"/>
                <a:cs typeface="SimSun"/>
              </a:rPr>
              <a:t>с</a:t>
            </a:r>
            <a:r>
              <a:rPr sz="4500" spc="-2400" dirty="0" err="1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1720" dirty="0" err="1">
                <a:solidFill>
                  <a:srgbClr val="043189"/>
                </a:solidFill>
                <a:latin typeface="SimSun"/>
                <a:cs typeface="SimSun"/>
              </a:rPr>
              <a:t>мм</a:t>
            </a:r>
            <a:r>
              <a:rPr sz="4500" spc="-2400" dirty="0" err="1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1205" dirty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lang="ru-RU" sz="4500" spc="-1205" dirty="0" smtClean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135" dirty="0" smtClean="0">
                <a:solidFill>
                  <a:srgbClr val="043189"/>
                </a:solidFill>
                <a:latin typeface="SimSun"/>
                <a:cs typeface="SimSun"/>
              </a:rPr>
              <a:t>30</a:t>
            </a:r>
            <a:r>
              <a:rPr lang="ru-RU" sz="4500" spc="135" dirty="0" smtClean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135" dirty="0" smtClean="0">
                <a:solidFill>
                  <a:srgbClr val="043189"/>
                </a:solidFill>
                <a:latin typeface="SimSun"/>
                <a:cs typeface="SimSun"/>
              </a:rPr>
              <a:t>000</a:t>
            </a:r>
            <a:r>
              <a:rPr sz="4500" spc="-1205" dirty="0" smtClean="0">
                <a:solidFill>
                  <a:srgbClr val="043189"/>
                </a:solidFill>
                <a:latin typeface="SimSun"/>
                <a:cs typeface="SimSun"/>
              </a:rPr>
              <a:t> </a:t>
            </a:r>
            <a:r>
              <a:rPr sz="4500" spc="-2250" dirty="0">
                <a:solidFill>
                  <a:srgbClr val="043189"/>
                </a:solidFill>
                <a:latin typeface="SimSun"/>
                <a:cs typeface="SimSun"/>
              </a:rPr>
              <a:t>р</a:t>
            </a:r>
            <a:r>
              <a:rPr sz="4500" spc="-2400" dirty="0">
                <a:solidFill>
                  <a:srgbClr val="043189"/>
                </a:solidFill>
                <a:latin typeface="SimSun"/>
                <a:cs typeface="SimSun"/>
              </a:rPr>
              <a:t>у</a:t>
            </a:r>
            <a:r>
              <a:rPr sz="4500" spc="-2355" dirty="0">
                <a:solidFill>
                  <a:srgbClr val="043189"/>
                </a:solidFill>
                <a:latin typeface="SimSun"/>
                <a:cs typeface="SimSun"/>
              </a:rPr>
              <a:t>б</a:t>
            </a:r>
            <a:r>
              <a:rPr sz="4500" spc="-2315" dirty="0">
                <a:solidFill>
                  <a:srgbClr val="043189"/>
                </a:solidFill>
                <a:latin typeface="SimSun"/>
                <a:cs typeface="SimSun"/>
              </a:rPr>
              <a:t>л</a:t>
            </a:r>
            <a:r>
              <a:rPr sz="4500" spc="-2520" dirty="0">
                <a:solidFill>
                  <a:srgbClr val="043189"/>
                </a:solidFill>
                <a:latin typeface="SimSun"/>
                <a:cs typeface="SimSun"/>
              </a:rPr>
              <a:t>е</a:t>
            </a:r>
            <a:r>
              <a:rPr sz="4500" spc="-2110" dirty="0">
                <a:solidFill>
                  <a:srgbClr val="043189"/>
                </a:solidFill>
                <a:latin typeface="SimSun"/>
                <a:cs typeface="SimSun"/>
              </a:rPr>
              <a:t>й</a:t>
            </a:r>
            <a:endParaRPr sz="4500" dirty="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77883" y="2390725"/>
            <a:ext cx="12084685" cy="7353934"/>
            <a:chOff x="5177883" y="2390725"/>
            <a:chExt cx="12084685" cy="73539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7883" y="2390725"/>
              <a:ext cx="9734549" cy="55054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8599" y="5429714"/>
              <a:ext cx="4543424" cy="43148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44346" y="4152900"/>
            <a:ext cx="3099435" cy="15970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975"/>
              </a:spcBef>
            </a:pPr>
            <a:r>
              <a:rPr sz="5500" spc="-105" dirty="0">
                <a:solidFill>
                  <a:srgbClr val="FFFFFF"/>
                </a:solidFill>
                <a:latin typeface="Times New Roman"/>
                <a:cs typeface="Times New Roman"/>
              </a:rPr>
              <a:t>Участие </a:t>
            </a:r>
            <a:r>
              <a:rPr sz="5500" spc="3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5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500" spc="160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5500" spc="-130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5500" spc="-25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5500" spc="160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5500" spc="-190" dirty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sz="5500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5500" spc="-175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5500" spc="17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5500" spc="10" dirty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endParaRPr sz="55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1957" y="585459"/>
            <a:ext cx="11137900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68979">
              <a:lnSpc>
                <a:spcPct val="116700"/>
              </a:lnSpc>
              <a:spcBef>
                <a:spcPts val="95"/>
              </a:spcBef>
            </a:pPr>
            <a:r>
              <a:rPr sz="4500" spc="40" dirty="0">
                <a:solidFill>
                  <a:srgbClr val="043189"/>
                </a:solidFill>
                <a:latin typeface="Times New Roman"/>
                <a:cs typeface="Times New Roman"/>
              </a:rPr>
              <a:t>Презентация </a:t>
            </a:r>
            <a:r>
              <a:rPr sz="4500" spc="-45" dirty="0">
                <a:solidFill>
                  <a:srgbClr val="043189"/>
                </a:solidFill>
                <a:latin typeface="Times New Roman"/>
                <a:cs typeface="Times New Roman"/>
              </a:rPr>
              <a:t>третьего </a:t>
            </a:r>
            <a:r>
              <a:rPr sz="4500" spc="-20" dirty="0">
                <a:solidFill>
                  <a:srgbClr val="043189"/>
                </a:solidFill>
                <a:latin typeface="Times New Roman"/>
                <a:cs typeface="Times New Roman"/>
              </a:rPr>
              <a:t>сборника </a:t>
            </a:r>
            <a:r>
              <a:rPr sz="4500" spc="-1110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4500" spc="-25" dirty="0" err="1">
                <a:solidFill>
                  <a:srgbClr val="043189"/>
                </a:solidFill>
                <a:latin typeface="Times New Roman"/>
                <a:cs typeface="Times New Roman"/>
              </a:rPr>
              <a:t>Литературного</a:t>
            </a:r>
            <a:r>
              <a:rPr sz="4500" spc="-90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4500" spc="-60" dirty="0" err="1" smtClean="0">
                <a:solidFill>
                  <a:srgbClr val="043189"/>
                </a:solidFill>
                <a:latin typeface="Times New Roman"/>
                <a:cs typeface="Times New Roman"/>
              </a:rPr>
              <a:t>Альм</a:t>
            </a:r>
            <a:r>
              <a:rPr lang="ru-RU" sz="4500" spc="-60" dirty="0" smtClean="0">
                <a:solidFill>
                  <a:srgbClr val="043189"/>
                </a:solidFill>
                <a:latin typeface="Times New Roman"/>
                <a:cs typeface="Times New Roman"/>
              </a:rPr>
              <a:t>а</a:t>
            </a:r>
            <a:r>
              <a:rPr sz="4500" spc="-60" dirty="0" err="1" smtClean="0">
                <a:solidFill>
                  <a:srgbClr val="043189"/>
                </a:solidFill>
                <a:latin typeface="Times New Roman"/>
                <a:cs typeface="Times New Roman"/>
              </a:rPr>
              <a:t>наха</a:t>
            </a:r>
            <a:r>
              <a:rPr sz="4500" spc="-90" dirty="0" smtClean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4500" spc="135" dirty="0">
                <a:solidFill>
                  <a:srgbClr val="043189"/>
                </a:solidFill>
                <a:latin typeface="Times New Roman"/>
                <a:cs typeface="Times New Roman"/>
              </a:rPr>
              <a:t>“Зажечь</a:t>
            </a:r>
            <a:r>
              <a:rPr sz="4500" spc="-90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4500" spc="75" dirty="0">
                <a:solidFill>
                  <a:srgbClr val="043189"/>
                </a:solidFill>
                <a:latin typeface="Times New Roman"/>
                <a:cs typeface="Times New Roman"/>
              </a:rPr>
              <a:t>звезду...”</a:t>
            </a:r>
            <a:endParaRPr sz="4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6828" y="1897209"/>
            <a:ext cx="12058649" cy="64960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1785" y="3848100"/>
            <a:ext cx="2890520" cy="15970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975"/>
              </a:spcBef>
            </a:pPr>
            <a:r>
              <a:rPr sz="5500" spc="-105" dirty="0">
                <a:solidFill>
                  <a:srgbClr val="FFFFFF"/>
                </a:solidFill>
                <a:latin typeface="Times New Roman"/>
                <a:cs typeface="Times New Roman"/>
              </a:rPr>
              <a:t>Участие</a:t>
            </a:r>
            <a:r>
              <a:rPr sz="5500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500" spc="3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5500" spc="-1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500" spc="30" dirty="0">
                <a:solidFill>
                  <a:srgbClr val="FFFFFF"/>
                </a:solidFill>
                <a:latin typeface="Times New Roman"/>
                <a:cs typeface="Times New Roman"/>
              </a:rPr>
              <a:t>форумах</a:t>
            </a:r>
            <a:endParaRPr sz="55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1818" y="596900"/>
            <a:ext cx="135890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>
                <a:solidFill>
                  <a:srgbClr val="043189"/>
                </a:solidFill>
                <a:latin typeface="Times New Roman"/>
                <a:cs typeface="Times New Roman"/>
              </a:rPr>
              <a:t>Молодежный</a:t>
            </a:r>
            <a:r>
              <a:rPr sz="4500" spc="-105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4500" spc="-15" dirty="0">
                <a:solidFill>
                  <a:srgbClr val="043189"/>
                </a:solidFill>
                <a:latin typeface="Times New Roman"/>
                <a:cs typeface="Times New Roman"/>
              </a:rPr>
              <a:t>образовательный</a:t>
            </a:r>
            <a:r>
              <a:rPr sz="4500" spc="-100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4500" spc="10" dirty="0">
                <a:solidFill>
                  <a:srgbClr val="043189"/>
                </a:solidFill>
                <a:latin typeface="Times New Roman"/>
                <a:cs typeface="Times New Roman"/>
              </a:rPr>
              <a:t>форум</a:t>
            </a:r>
            <a:r>
              <a:rPr sz="4500" spc="-105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4500" spc="90" dirty="0">
                <a:solidFill>
                  <a:srgbClr val="043189"/>
                </a:solidFill>
                <a:latin typeface="Times New Roman"/>
                <a:cs typeface="Times New Roman"/>
              </a:rPr>
              <a:t>“PROдвижение”</a:t>
            </a:r>
            <a:endParaRPr sz="4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07"/>
            <a:ext cx="4489450" cy="10266680"/>
            <a:chOff x="0" y="20807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7"/>
              <a:ext cx="4488880" cy="10266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61"/>
              <a:ext cx="1762124" cy="16287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40671" y="1927022"/>
            <a:ext cx="4600574" cy="43719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191625" y="2419350"/>
            <a:ext cx="8067040" cy="7514590"/>
            <a:chOff x="9191625" y="2419350"/>
            <a:chExt cx="8067040" cy="751459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1625" y="2419350"/>
              <a:ext cx="7238999" cy="46100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72249" y="6580962"/>
              <a:ext cx="4886324" cy="33527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68082" y="585461"/>
            <a:ext cx="10604500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35505" marR="5080" indent="-2123440">
              <a:lnSpc>
                <a:spcPct val="116700"/>
              </a:lnSpc>
              <a:spcBef>
                <a:spcPts val="95"/>
              </a:spcBef>
            </a:pPr>
            <a:r>
              <a:rPr b="0" spc="100" dirty="0">
                <a:latin typeface="Times New Roman"/>
                <a:cs typeface="Times New Roman"/>
              </a:rPr>
              <a:t>Защита </a:t>
            </a:r>
            <a:r>
              <a:rPr b="0" spc="20" dirty="0">
                <a:latin typeface="Times New Roman"/>
                <a:cs typeface="Times New Roman"/>
              </a:rPr>
              <a:t>проекта </a:t>
            </a:r>
            <a:r>
              <a:rPr b="0" spc="-50" dirty="0">
                <a:latin typeface="Times New Roman"/>
                <a:cs typeface="Times New Roman"/>
              </a:rPr>
              <a:t>Совета </a:t>
            </a:r>
            <a:r>
              <a:rPr b="0" spc="-75" dirty="0">
                <a:latin typeface="Times New Roman"/>
                <a:cs typeface="Times New Roman"/>
              </a:rPr>
              <a:t>молодых </a:t>
            </a:r>
            <a:r>
              <a:rPr b="0" spc="-65" dirty="0">
                <a:latin typeface="Times New Roman"/>
                <a:cs typeface="Times New Roman"/>
              </a:rPr>
              <a:t>педагогов </a:t>
            </a:r>
            <a:r>
              <a:rPr b="0" spc="-1110" dirty="0">
                <a:latin typeface="Times New Roman"/>
                <a:cs typeface="Times New Roman"/>
              </a:rPr>
              <a:t> </a:t>
            </a:r>
            <a:r>
              <a:rPr b="0" spc="25" dirty="0">
                <a:latin typeface="Times New Roman"/>
                <a:cs typeface="Times New Roman"/>
              </a:rPr>
              <a:t>в</a:t>
            </a:r>
            <a:r>
              <a:rPr b="0" spc="-100" dirty="0">
                <a:latin typeface="Times New Roman"/>
                <a:cs typeface="Times New Roman"/>
              </a:rPr>
              <a:t> </a:t>
            </a:r>
            <a:r>
              <a:rPr b="0" spc="60" dirty="0">
                <a:latin typeface="Times New Roman"/>
                <a:cs typeface="Times New Roman"/>
              </a:rPr>
              <a:t>рамках</a:t>
            </a:r>
            <a:r>
              <a:rPr b="0" spc="-100" dirty="0">
                <a:latin typeface="Times New Roman"/>
                <a:cs typeface="Times New Roman"/>
              </a:rPr>
              <a:t> </a:t>
            </a:r>
            <a:r>
              <a:rPr b="0" spc="30" dirty="0">
                <a:latin typeface="Times New Roman"/>
                <a:cs typeface="Times New Roman"/>
              </a:rPr>
              <a:t>форума</a:t>
            </a:r>
            <a:r>
              <a:rPr b="0" spc="-95" dirty="0">
                <a:latin typeface="Times New Roman"/>
                <a:cs typeface="Times New Roman"/>
              </a:rPr>
              <a:t> </a:t>
            </a:r>
            <a:r>
              <a:rPr b="0" spc="90" dirty="0">
                <a:latin typeface="Times New Roman"/>
                <a:cs typeface="Times New Roman"/>
              </a:rPr>
              <a:t>“PROдвижение”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770712" y="7081294"/>
            <a:ext cx="6896100" cy="2123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95"/>
              </a:spcBef>
            </a:pPr>
            <a:r>
              <a:rPr sz="3900" spc="-25" dirty="0">
                <a:solidFill>
                  <a:srgbClr val="043189"/>
                </a:solidFill>
                <a:latin typeface="Times New Roman"/>
                <a:cs typeface="Times New Roman"/>
              </a:rPr>
              <a:t>Получили</a:t>
            </a:r>
            <a:r>
              <a:rPr sz="3900" spc="-70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3900" spc="-20" dirty="0">
                <a:solidFill>
                  <a:srgbClr val="043189"/>
                </a:solidFill>
                <a:latin typeface="Times New Roman"/>
                <a:cs typeface="Times New Roman"/>
              </a:rPr>
              <a:t>грантовую</a:t>
            </a:r>
            <a:r>
              <a:rPr sz="3900" spc="-70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3900" spc="-15" dirty="0">
                <a:solidFill>
                  <a:srgbClr val="043189"/>
                </a:solidFill>
                <a:latin typeface="Times New Roman"/>
                <a:cs typeface="Times New Roman"/>
              </a:rPr>
              <a:t>поддержку </a:t>
            </a:r>
            <a:r>
              <a:rPr sz="3900" spc="-965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3900" spc="35" dirty="0">
                <a:solidFill>
                  <a:srgbClr val="043189"/>
                </a:solidFill>
                <a:latin typeface="Times New Roman"/>
                <a:cs typeface="Times New Roman"/>
              </a:rPr>
              <a:t>в</a:t>
            </a:r>
            <a:r>
              <a:rPr sz="3900" spc="-65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3900" spc="20" dirty="0" err="1">
                <a:solidFill>
                  <a:srgbClr val="043189"/>
                </a:solidFill>
                <a:latin typeface="Times New Roman"/>
                <a:cs typeface="Times New Roman"/>
              </a:rPr>
              <a:t>размере</a:t>
            </a:r>
            <a:r>
              <a:rPr sz="3900" spc="-65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3900" spc="130" dirty="0" smtClean="0">
                <a:solidFill>
                  <a:srgbClr val="043189"/>
                </a:solidFill>
                <a:latin typeface="Times New Roman"/>
                <a:cs typeface="Times New Roman"/>
              </a:rPr>
              <a:t>50</a:t>
            </a:r>
            <a:r>
              <a:rPr lang="ru-RU" sz="3900" spc="130" dirty="0" smtClean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3900" spc="130" dirty="0" smtClean="0">
                <a:solidFill>
                  <a:srgbClr val="043189"/>
                </a:solidFill>
                <a:latin typeface="Times New Roman"/>
                <a:cs typeface="Times New Roman"/>
              </a:rPr>
              <a:t>000</a:t>
            </a:r>
            <a:r>
              <a:rPr sz="3900" spc="-65" dirty="0" smtClean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3900" spc="-40" dirty="0">
                <a:solidFill>
                  <a:srgbClr val="043189"/>
                </a:solidFill>
                <a:latin typeface="Times New Roman"/>
                <a:cs typeface="Times New Roman"/>
              </a:rPr>
              <a:t>рублей</a:t>
            </a:r>
            <a:endParaRPr sz="3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3409950" algn="l"/>
              </a:tabLst>
            </a:pPr>
            <a:r>
              <a:rPr sz="3900" spc="70" dirty="0">
                <a:solidFill>
                  <a:srgbClr val="043189"/>
                </a:solidFill>
                <a:latin typeface="Times New Roman"/>
                <a:cs typeface="Times New Roman"/>
              </a:rPr>
              <a:t>на</a:t>
            </a:r>
            <a:r>
              <a:rPr sz="3900" spc="-50" dirty="0">
                <a:solidFill>
                  <a:srgbClr val="043189"/>
                </a:solidFill>
                <a:latin typeface="Times New Roman"/>
                <a:cs typeface="Times New Roman"/>
              </a:rPr>
              <a:t> </a:t>
            </a:r>
            <a:r>
              <a:rPr sz="3900" spc="20" dirty="0">
                <a:solidFill>
                  <a:srgbClr val="043189"/>
                </a:solidFill>
                <a:latin typeface="Times New Roman"/>
                <a:cs typeface="Times New Roman"/>
              </a:rPr>
              <a:t>реализацию	</a:t>
            </a:r>
            <a:r>
              <a:rPr sz="3900" spc="30" dirty="0">
                <a:solidFill>
                  <a:srgbClr val="043189"/>
                </a:solidFill>
                <a:latin typeface="Times New Roman"/>
                <a:cs typeface="Times New Roman"/>
              </a:rPr>
              <a:t>проекта</a:t>
            </a:r>
            <a:endParaRPr sz="39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07"/>
            <a:ext cx="4489450" cy="10266680"/>
            <a:chOff x="0" y="20807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7"/>
              <a:ext cx="4488880" cy="10266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61"/>
              <a:ext cx="1762124" cy="16287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95667" y="3321420"/>
            <a:ext cx="7400924" cy="447674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792215" y="3725950"/>
            <a:ext cx="11734800" cy="5902960"/>
            <a:chOff x="5792215" y="3725950"/>
            <a:chExt cx="11734800" cy="59029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2215" y="3725950"/>
              <a:ext cx="3543299" cy="4629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0565" y="7085680"/>
              <a:ext cx="9305923" cy="25431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65805" y="4229100"/>
            <a:ext cx="3557270" cy="15970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975"/>
              </a:spcBef>
            </a:pPr>
            <a:r>
              <a:rPr sz="5500" spc="185" dirty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sz="5500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5500" spc="-130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5500" spc="25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5500" spc="-3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5500" spc="-285" dirty="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sz="5500" spc="-3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5500" spc="-25" dirty="0">
                <a:solidFill>
                  <a:srgbClr val="FFFFFF"/>
                </a:solidFill>
                <a:latin typeface="Times New Roman"/>
                <a:cs typeface="Times New Roman"/>
              </a:rPr>
              <a:t>ни</a:t>
            </a:r>
            <a:r>
              <a:rPr sz="5500" spc="-15" dirty="0">
                <a:solidFill>
                  <a:srgbClr val="FFFFFF"/>
                </a:solidFill>
                <a:latin typeface="Times New Roman"/>
                <a:cs typeface="Times New Roman"/>
              </a:rPr>
              <a:t>е  </a:t>
            </a:r>
            <a:r>
              <a:rPr sz="5500" spc="35" dirty="0">
                <a:solidFill>
                  <a:srgbClr val="FFFFFF"/>
                </a:solidFill>
                <a:latin typeface="Times New Roman"/>
                <a:cs typeface="Times New Roman"/>
              </a:rPr>
              <a:t>форума</a:t>
            </a:r>
            <a:endParaRPr sz="55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41803" y="482600"/>
            <a:ext cx="10859135" cy="242570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R="137795" algn="r">
              <a:lnSpc>
                <a:spcPct val="100000"/>
              </a:lnSpc>
              <a:spcBef>
                <a:spcPts val="1000"/>
              </a:spcBef>
            </a:pPr>
            <a:r>
              <a:rPr sz="4500" b="1" spc="45" dirty="0">
                <a:solidFill>
                  <a:srgbClr val="043189"/>
                </a:solidFill>
                <a:latin typeface="Calibri"/>
                <a:cs typeface="Calibri"/>
              </a:rPr>
              <a:t>Межрайонный</a:t>
            </a:r>
            <a:r>
              <a:rPr sz="4500" b="1" spc="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30" dirty="0">
                <a:solidFill>
                  <a:srgbClr val="043189"/>
                </a:solidFill>
                <a:latin typeface="Calibri"/>
                <a:cs typeface="Calibri"/>
              </a:rPr>
              <a:t>форум</a:t>
            </a:r>
            <a:r>
              <a:rPr sz="4500" b="1" spc="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-90" dirty="0">
                <a:solidFill>
                  <a:srgbClr val="043189"/>
                </a:solidFill>
                <a:latin typeface="Calibri"/>
                <a:cs typeface="Calibri"/>
              </a:rPr>
              <a:t>молодых</a:t>
            </a:r>
            <a:r>
              <a:rPr sz="4500" b="1" spc="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10" dirty="0">
                <a:solidFill>
                  <a:srgbClr val="043189"/>
                </a:solidFill>
                <a:latin typeface="Calibri"/>
                <a:cs typeface="Calibri"/>
              </a:rPr>
              <a:t>педагогов</a:t>
            </a:r>
            <a:endParaRPr sz="4500">
              <a:latin typeface="Calibri"/>
              <a:cs typeface="Calibri"/>
            </a:endParaRPr>
          </a:p>
          <a:p>
            <a:pPr marL="2837180" marR="5080" indent="475615" algn="r">
              <a:lnSpc>
                <a:spcPts val="6300"/>
              </a:lnSpc>
              <a:spcBef>
                <a:spcPts val="160"/>
              </a:spcBef>
            </a:pPr>
            <a:r>
              <a:rPr sz="4500" b="1" spc="165" dirty="0">
                <a:solidFill>
                  <a:srgbClr val="043189"/>
                </a:solidFill>
                <a:latin typeface="Calibri"/>
                <a:cs typeface="Calibri"/>
              </a:rPr>
              <a:t>“Педагогическая</a:t>
            </a:r>
            <a:r>
              <a:rPr sz="4500" b="1" spc="2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-20" dirty="0">
                <a:solidFill>
                  <a:srgbClr val="043189"/>
                </a:solidFill>
                <a:latin typeface="Calibri"/>
                <a:cs typeface="Calibri"/>
              </a:rPr>
              <a:t>смена</a:t>
            </a:r>
            <a:r>
              <a:rPr sz="4500" b="1" spc="30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484" dirty="0">
                <a:solidFill>
                  <a:srgbClr val="043189"/>
                </a:solidFill>
                <a:latin typeface="Calibri"/>
                <a:cs typeface="Calibri"/>
              </a:rPr>
              <a:t>2.0” </a:t>
            </a:r>
            <a:r>
              <a:rPr sz="4500" b="1" spc="-100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95" dirty="0">
                <a:solidFill>
                  <a:srgbClr val="043189"/>
                </a:solidFill>
                <a:latin typeface="Calibri"/>
                <a:cs typeface="Calibri"/>
              </a:rPr>
              <a:t>на</a:t>
            </a:r>
            <a:r>
              <a:rPr sz="4500" b="1" spc="1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-55" dirty="0">
                <a:solidFill>
                  <a:srgbClr val="043189"/>
                </a:solidFill>
                <a:latin typeface="Calibri"/>
                <a:cs typeface="Calibri"/>
              </a:rPr>
              <a:t>базе</a:t>
            </a:r>
            <a:r>
              <a:rPr sz="4500" b="1" spc="1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114" dirty="0">
                <a:solidFill>
                  <a:srgbClr val="043189"/>
                </a:solidFill>
                <a:latin typeface="Calibri"/>
                <a:cs typeface="Calibri"/>
              </a:rPr>
              <a:t>санатория</a:t>
            </a:r>
            <a:r>
              <a:rPr sz="4500" b="1" spc="1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340" dirty="0">
                <a:solidFill>
                  <a:srgbClr val="043189"/>
                </a:solidFill>
                <a:latin typeface="Calibri"/>
                <a:cs typeface="Calibri"/>
              </a:rPr>
              <a:t>“Шиванда”</a:t>
            </a:r>
            <a:endParaRPr sz="4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7516" y="5389091"/>
            <a:ext cx="8460483" cy="489790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53339" y="6236506"/>
            <a:ext cx="7413625" cy="0"/>
          </a:xfrm>
          <a:custGeom>
            <a:avLst/>
            <a:gdLst/>
            <a:ahLst/>
            <a:cxnLst/>
            <a:rect l="l" t="t" r="r" b="b"/>
            <a:pathLst>
              <a:path w="7413625">
                <a:moveTo>
                  <a:pt x="0" y="0"/>
                </a:moveTo>
                <a:lnTo>
                  <a:pt x="74133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53339" y="8817292"/>
            <a:ext cx="7413625" cy="0"/>
          </a:xfrm>
          <a:custGeom>
            <a:avLst/>
            <a:gdLst/>
            <a:ahLst/>
            <a:cxnLst/>
            <a:rect l="l" t="t" r="r" b="b"/>
            <a:pathLst>
              <a:path w="7413625">
                <a:moveTo>
                  <a:pt x="0" y="0"/>
                </a:moveTo>
                <a:lnTo>
                  <a:pt x="741330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590" y="788660"/>
            <a:ext cx="1762124" cy="1628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34383" y="1864049"/>
            <a:ext cx="6324600" cy="695324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40052" y="1428585"/>
            <a:ext cx="7529830" cy="228155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09855" marR="5080" indent="-97790">
              <a:lnSpc>
                <a:spcPts val="8840"/>
              </a:lnSpc>
              <a:spcBef>
                <a:spcPts val="284"/>
              </a:spcBef>
            </a:pPr>
            <a:r>
              <a:rPr sz="7450" b="0" spc="-145" dirty="0">
                <a:latin typeface="Times New Roman" pitchFamily="18" charset="0"/>
                <a:cs typeface="Times New Roman" pitchFamily="18" charset="0"/>
              </a:rPr>
              <a:t>Общее</a:t>
            </a:r>
            <a:r>
              <a:rPr sz="7450" b="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7450" b="0" spc="-80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sz="7450" b="0" spc="-16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7450" b="0" spc="-175" dirty="0">
                <a:latin typeface="Times New Roman" pitchFamily="18" charset="0"/>
                <a:cs typeface="Times New Roman" pitchFamily="18" charset="0"/>
              </a:rPr>
              <a:t>членов</a:t>
            </a:r>
            <a:r>
              <a:rPr sz="745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7450" b="0" spc="-55" dirty="0">
                <a:latin typeface="Times New Roman" pitchFamily="18" charset="0"/>
                <a:cs typeface="Times New Roman" pitchFamily="18" charset="0"/>
              </a:rPr>
              <a:t>профсоюза</a:t>
            </a:r>
            <a:endParaRPr sz="74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32032" y="4273645"/>
            <a:ext cx="1398270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spc="110" dirty="0">
                <a:solidFill>
                  <a:srgbClr val="0A4AB4"/>
                </a:solidFill>
                <a:latin typeface="Calibri"/>
                <a:cs typeface="Calibri"/>
              </a:rPr>
              <a:t>202</a:t>
            </a:r>
            <a:r>
              <a:rPr sz="5100" spc="114" dirty="0">
                <a:solidFill>
                  <a:srgbClr val="0A4AB4"/>
                </a:solidFill>
                <a:latin typeface="Calibri"/>
                <a:cs typeface="Calibri"/>
              </a:rPr>
              <a:t>2</a:t>
            </a:r>
            <a:endParaRPr sz="5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91737" y="5045169"/>
            <a:ext cx="879475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spc="180" dirty="0">
                <a:solidFill>
                  <a:srgbClr val="0A4AB4"/>
                </a:solidFill>
                <a:latin typeface="Calibri"/>
                <a:cs typeface="Calibri"/>
              </a:rPr>
              <a:t>г</a:t>
            </a:r>
            <a:r>
              <a:rPr sz="5100" spc="-260" dirty="0">
                <a:solidFill>
                  <a:srgbClr val="0A4AB4"/>
                </a:solidFill>
                <a:latin typeface="Calibri"/>
                <a:cs typeface="Calibri"/>
              </a:rPr>
              <a:t>о</a:t>
            </a:r>
            <a:r>
              <a:rPr sz="5100" spc="-515" dirty="0">
                <a:solidFill>
                  <a:srgbClr val="0A4AB4"/>
                </a:solidFill>
                <a:latin typeface="Calibri"/>
                <a:cs typeface="Calibri"/>
              </a:rPr>
              <a:t>д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6972" y="4633983"/>
            <a:ext cx="4380865" cy="1043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650" spc="165" dirty="0">
                <a:solidFill>
                  <a:srgbClr val="043189"/>
                </a:solidFill>
                <a:latin typeface="Calibri"/>
                <a:cs typeface="Calibri"/>
              </a:rPr>
              <a:t>407</a:t>
            </a:r>
            <a:r>
              <a:rPr sz="6650" spc="-20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6650" spc="-120" dirty="0">
                <a:solidFill>
                  <a:srgbClr val="043189"/>
                </a:solidFill>
                <a:latin typeface="Calibri"/>
                <a:cs typeface="Calibri"/>
              </a:rPr>
              <a:t>человек</a:t>
            </a:r>
            <a:endParaRPr sz="6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33578" y="6938902"/>
            <a:ext cx="1397635" cy="1562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6050"/>
              </a:lnSpc>
              <a:spcBef>
                <a:spcPts val="95"/>
              </a:spcBef>
            </a:pPr>
            <a:r>
              <a:rPr sz="5100" spc="110" dirty="0">
                <a:solidFill>
                  <a:srgbClr val="0A4AB4"/>
                </a:solidFill>
                <a:latin typeface="Calibri"/>
                <a:cs typeface="Calibri"/>
              </a:rPr>
              <a:t>2023</a:t>
            </a:r>
            <a:endParaRPr sz="5100">
              <a:latin typeface="Calibri"/>
              <a:cs typeface="Calibri"/>
            </a:endParaRPr>
          </a:p>
          <a:p>
            <a:pPr algn="ctr">
              <a:lnSpc>
                <a:spcPts val="6050"/>
              </a:lnSpc>
            </a:pPr>
            <a:r>
              <a:rPr sz="5100" spc="-200" dirty="0">
                <a:solidFill>
                  <a:srgbClr val="0A4AB4"/>
                </a:solidFill>
                <a:latin typeface="Calibri"/>
                <a:cs typeface="Calibri"/>
              </a:rPr>
              <a:t>год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77605" y="7270701"/>
            <a:ext cx="4359275" cy="1038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50" spc="150" dirty="0">
                <a:solidFill>
                  <a:srgbClr val="043189"/>
                </a:solidFill>
                <a:latin typeface="Calibri"/>
                <a:cs typeface="Calibri"/>
              </a:rPr>
              <a:t>430</a:t>
            </a:r>
            <a:r>
              <a:rPr sz="6650" spc="-3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6650" spc="-135" dirty="0">
                <a:solidFill>
                  <a:srgbClr val="043189"/>
                </a:solidFill>
                <a:latin typeface="Calibri"/>
                <a:cs typeface="Calibri"/>
              </a:rPr>
              <a:t>человек</a:t>
            </a:r>
            <a:endParaRPr sz="6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10"/>
            <a:ext cx="4489450" cy="10266680"/>
            <a:chOff x="0" y="20810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10"/>
              <a:ext cx="4488880" cy="10266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58"/>
              <a:ext cx="1762124" cy="16287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798272" y="3252796"/>
            <a:ext cx="13088619" cy="6790055"/>
            <a:chOff x="4798272" y="3252796"/>
            <a:chExt cx="13088619" cy="679005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9669" y="3252796"/>
              <a:ext cx="7886699" cy="4190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8272" y="5908726"/>
              <a:ext cx="6800849" cy="41338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33400" y="4152900"/>
            <a:ext cx="3557270" cy="15970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975"/>
              </a:spcBef>
            </a:pPr>
            <a:r>
              <a:rPr sz="5500" spc="185" dirty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sz="5500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5500" spc="-130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5500" spc="25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5500" spc="-3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5500" spc="-285" dirty="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sz="5500" spc="-3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5500" spc="-25" dirty="0">
                <a:solidFill>
                  <a:srgbClr val="FFFFFF"/>
                </a:solidFill>
                <a:latin typeface="Times New Roman"/>
                <a:cs typeface="Times New Roman"/>
              </a:rPr>
              <a:t>ни</a:t>
            </a:r>
            <a:r>
              <a:rPr sz="5500" spc="-15" dirty="0">
                <a:solidFill>
                  <a:srgbClr val="FFFFFF"/>
                </a:solidFill>
                <a:latin typeface="Times New Roman"/>
                <a:cs typeface="Times New Roman"/>
              </a:rPr>
              <a:t>е  </a:t>
            </a:r>
            <a:r>
              <a:rPr sz="5500" spc="35" dirty="0">
                <a:solidFill>
                  <a:srgbClr val="FFFFFF"/>
                </a:solidFill>
                <a:latin typeface="Times New Roman"/>
                <a:cs typeface="Times New Roman"/>
              </a:rPr>
              <a:t>форума</a:t>
            </a:r>
            <a:endParaRPr sz="55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41803" y="482600"/>
            <a:ext cx="10859135" cy="242570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R="137795" algn="r">
              <a:lnSpc>
                <a:spcPct val="100000"/>
              </a:lnSpc>
              <a:spcBef>
                <a:spcPts val="1000"/>
              </a:spcBef>
            </a:pPr>
            <a:r>
              <a:rPr sz="4500" b="1" spc="45" dirty="0">
                <a:solidFill>
                  <a:srgbClr val="043189"/>
                </a:solidFill>
                <a:latin typeface="Calibri"/>
                <a:cs typeface="Calibri"/>
              </a:rPr>
              <a:t>Межрайонный</a:t>
            </a:r>
            <a:r>
              <a:rPr sz="4500" b="1" spc="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30" dirty="0">
                <a:solidFill>
                  <a:srgbClr val="043189"/>
                </a:solidFill>
                <a:latin typeface="Calibri"/>
                <a:cs typeface="Calibri"/>
              </a:rPr>
              <a:t>форум</a:t>
            </a:r>
            <a:r>
              <a:rPr sz="4500" b="1" spc="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-90" dirty="0">
                <a:solidFill>
                  <a:srgbClr val="043189"/>
                </a:solidFill>
                <a:latin typeface="Calibri"/>
                <a:cs typeface="Calibri"/>
              </a:rPr>
              <a:t>молодых</a:t>
            </a:r>
            <a:r>
              <a:rPr sz="4500" b="1" spc="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10" dirty="0">
                <a:solidFill>
                  <a:srgbClr val="043189"/>
                </a:solidFill>
                <a:latin typeface="Calibri"/>
                <a:cs typeface="Calibri"/>
              </a:rPr>
              <a:t>педагогов</a:t>
            </a:r>
            <a:endParaRPr sz="4500">
              <a:latin typeface="Calibri"/>
              <a:cs typeface="Calibri"/>
            </a:endParaRPr>
          </a:p>
          <a:p>
            <a:pPr marL="1997075" marR="5080" indent="1315720" algn="r">
              <a:lnSpc>
                <a:spcPts val="6300"/>
              </a:lnSpc>
              <a:spcBef>
                <a:spcPts val="160"/>
              </a:spcBef>
            </a:pPr>
            <a:r>
              <a:rPr sz="4500" b="1" spc="165" dirty="0">
                <a:solidFill>
                  <a:srgbClr val="043189"/>
                </a:solidFill>
                <a:latin typeface="Calibri"/>
                <a:cs typeface="Calibri"/>
              </a:rPr>
              <a:t>“Педагогическая</a:t>
            </a:r>
            <a:r>
              <a:rPr sz="4500" b="1" spc="2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-20" dirty="0">
                <a:solidFill>
                  <a:srgbClr val="043189"/>
                </a:solidFill>
                <a:latin typeface="Calibri"/>
                <a:cs typeface="Calibri"/>
              </a:rPr>
              <a:t>смена</a:t>
            </a:r>
            <a:r>
              <a:rPr sz="4500" b="1" spc="30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484" dirty="0">
                <a:solidFill>
                  <a:srgbClr val="043189"/>
                </a:solidFill>
                <a:latin typeface="Calibri"/>
                <a:cs typeface="Calibri"/>
              </a:rPr>
              <a:t>3.0” </a:t>
            </a:r>
            <a:r>
              <a:rPr sz="4500" b="1" spc="-100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95" dirty="0">
                <a:solidFill>
                  <a:srgbClr val="043189"/>
                </a:solidFill>
                <a:latin typeface="Calibri"/>
                <a:cs typeface="Calibri"/>
              </a:rPr>
              <a:t>на</a:t>
            </a:r>
            <a:r>
              <a:rPr sz="4500" b="1" spc="20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-55" dirty="0">
                <a:solidFill>
                  <a:srgbClr val="043189"/>
                </a:solidFill>
                <a:latin typeface="Calibri"/>
                <a:cs typeface="Calibri"/>
              </a:rPr>
              <a:t>базе</a:t>
            </a:r>
            <a:r>
              <a:rPr sz="4500" b="1" spc="2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295" dirty="0">
                <a:solidFill>
                  <a:srgbClr val="043189"/>
                </a:solidFill>
                <a:latin typeface="Calibri"/>
                <a:cs typeface="Calibri"/>
              </a:rPr>
              <a:t>МОУ</a:t>
            </a:r>
            <a:r>
              <a:rPr sz="4500" b="1" spc="2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635" dirty="0">
                <a:solidFill>
                  <a:srgbClr val="043189"/>
                </a:solidFill>
                <a:latin typeface="Calibri"/>
                <a:cs typeface="Calibri"/>
              </a:rPr>
              <a:t>СОШ</a:t>
            </a:r>
            <a:r>
              <a:rPr sz="4500" b="1" spc="25" dirty="0">
                <a:solidFill>
                  <a:srgbClr val="043189"/>
                </a:solidFill>
                <a:latin typeface="Calibri"/>
                <a:cs typeface="Calibri"/>
              </a:rPr>
              <a:t> </a:t>
            </a:r>
            <a:r>
              <a:rPr sz="4500" b="1" spc="114" dirty="0">
                <a:solidFill>
                  <a:srgbClr val="043189"/>
                </a:solidFill>
                <a:latin typeface="Calibri"/>
                <a:cs typeface="Calibri"/>
              </a:rPr>
              <a:t>с.Богомягкого</a:t>
            </a:r>
            <a:endParaRPr sz="4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7180" y="3884200"/>
              <a:ext cx="13110818" cy="64027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54250" y="811866"/>
            <a:ext cx="8475345" cy="2675890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12700" marR="5080">
              <a:lnSpc>
                <a:spcPts val="6630"/>
              </a:lnSpc>
              <a:spcBef>
                <a:spcPts val="1130"/>
              </a:spcBef>
            </a:pPr>
            <a:r>
              <a:rPr sz="6300" b="0" spc="8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Оказана </a:t>
            </a:r>
            <a:r>
              <a:rPr sz="6300" b="0" spc="-6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материальная </a:t>
            </a:r>
            <a:r>
              <a:rPr sz="6300" b="0" spc="-5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300" b="0" spc="-16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помощь</a:t>
            </a:r>
            <a:r>
              <a:rPr sz="6300" b="0" spc="2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300" b="0" spc="-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6300" b="0" spc="2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300" b="0" spc="-8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общую</a:t>
            </a:r>
            <a:r>
              <a:rPr sz="6300" b="0" spc="2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300" b="0" spc="-11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sz="6300" b="0" spc="-141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300" b="0" spc="16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197746</a:t>
            </a:r>
            <a:r>
              <a:rPr sz="6300" b="0" spc="4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300" b="0" spc="-15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sz="63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0590" y="788661"/>
            <a:ext cx="10807065" cy="8470265"/>
            <a:chOff x="830590" y="788661"/>
            <a:chExt cx="10807065" cy="8470265"/>
          </a:xfrm>
        </p:grpSpPr>
        <p:sp>
          <p:nvSpPr>
            <p:cNvPr id="7" name="object 7"/>
            <p:cNvSpPr/>
            <p:nvPr/>
          </p:nvSpPr>
          <p:spPr>
            <a:xfrm>
              <a:off x="1033462" y="4091569"/>
              <a:ext cx="10453370" cy="0"/>
            </a:xfrm>
            <a:custGeom>
              <a:avLst/>
              <a:gdLst/>
              <a:ahLst/>
              <a:cxnLst/>
              <a:rect l="l" t="t" r="r" b="b"/>
              <a:pathLst>
                <a:path w="10453370">
                  <a:moveTo>
                    <a:pt x="0" y="0"/>
                  </a:moveTo>
                  <a:lnTo>
                    <a:pt x="10453220" y="0"/>
                  </a:lnTo>
                </a:path>
              </a:pathLst>
            </a:custGeom>
            <a:ln w="9524">
              <a:solidFill>
                <a:srgbClr val="75B4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3462" y="9253537"/>
              <a:ext cx="10604500" cy="0"/>
            </a:xfrm>
            <a:custGeom>
              <a:avLst/>
              <a:gdLst/>
              <a:ahLst/>
              <a:cxnLst/>
              <a:rect l="l" t="t" r="r" b="b"/>
              <a:pathLst>
                <a:path w="10604500">
                  <a:moveTo>
                    <a:pt x="0" y="0"/>
                  </a:moveTo>
                  <a:lnTo>
                    <a:pt x="10603947" y="0"/>
                  </a:lnTo>
                </a:path>
              </a:pathLst>
            </a:custGeom>
            <a:ln w="9524">
              <a:solidFill>
                <a:srgbClr val="75B4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590" y="788661"/>
              <a:ext cx="1762124" cy="162877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21961" y="4489466"/>
            <a:ext cx="13563600" cy="396557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R="194945" algn="r">
              <a:lnSpc>
                <a:spcPct val="100000"/>
              </a:lnSpc>
              <a:spcBef>
                <a:spcPts val="1000"/>
              </a:spcBef>
            </a:pPr>
            <a:r>
              <a:rPr sz="4500" spc="1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Calibri"/>
                <a:cs typeface="Calibri"/>
              </a:rPr>
              <a:t>взрослых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10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00" dirty="0">
                <a:solidFill>
                  <a:srgbClr val="FFFFFF"/>
                </a:solidFill>
                <a:latin typeface="Calibri"/>
                <a:cs typeface="Calibri"/>
              </a:rPr>
              <a:t>детей-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Calibri"/>
                <a:cs typeface="Calibri"/>
              </a:rPr>
              <a:t>санаторно-курортное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35" dirty="0">
                <a:solidFill>
                  <a:srgbClr val="FFFFFF"/>
                </a:solidFill>
                <a:latin typeface="Calibri"/>
                <a:cs typeface="Calibri"/>
              </a:rPr>
              <a:t>лечение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4500">
              <a:latin typeface="Calibri"/>
              <a:cs typeface="Calibri"/>
            </a:endParaRPr>
          </a:p>
          <a:p>
            <a:pPr marR="61594" algn="r">
              <a:lnSpc>
                <a:spcPct val="100000"/>
              </a:lnSpc>
              <a:spcBef>
                <a:spcPts val="900"/>
              </a:spcBef>
            </a:pPr>
            <a:r>
              <a:rPr sz="4500" spc="-175" dirty="0">
                <a:solidFill>
                  <a:srgbClr val="FFFFFF"/>
                </a:solidFill>
                <a:latin typeface="Calibri"/>
                <a:cs typeface="Calibri"/>
              </a:rPr>
              <a:t>оздоровление</a:t>
            </a:r>
            <a:r>
              <a:rPr sz="45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60" dirty="0">
                <a:solidFill>
                  <a:srgbClr val="FFFFFF"/>
                </a:solidFill>
                <a:latin typeface="Calibri"/>
                <a:cs typeface="Calibri"/>
              </a:rPr>
              <a:t>детей</a:t>
            </a:r>
            <a:endParaRPr sz="4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4500" spc="10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55" dirty="0">
                <a:solidFill>
                  <a:srgbClr val="FFFFFF"/>
                </a:solidFill>
                <a:latin typeface="Calibri"/>
                <a:cs typeface="Calibri"/>
              </a:rPr>
              <a:t>человек-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50" dirty="0">
                <a:solidFill>
                  <a:srgbClr val="FFFFFF"/>
                </a:solidFill>
                <a:latin typeface="Calibri"/>
                <a:cs typeface="Calibri"/>
              </a:rPr>
              <a:t>платное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35" dirty="0">
                <a:solidFill>
                  <a:srgbClr val="FFFFFF"/>
                </a:solidFill>
                <a:latin typeface="Calibri"/>
                <a:cs typeface="Calibri"/>
              </a:rPr>
              <a:t>лечение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60" dirty="0">
                <a:solidFill>
                  <a:srgbClr val="FFFFFF"/>
                </a:solidFill>
                <a:latin typeface="Calibri"/>
                <a:cs typeface="Calibri"/>
              </a:rPr>
              <a:t>обследование</a:t>
            </a:r>
            <a:endParaRPr sz="4500">
              <a:latin typeface="Calibri"/>
              <a:cs typeface="Calibri"/>
            </a:endParaRPr>
          </a:p>
          <a:p>
            <a:pPr marL="26670">
              <a:lnSpc>
                <a:spcPct val="100000"/>
              </a:lnSpc>
              <a:tabLst>
                <a:tab pos="4843780" algn="l"/>
              </a:tabLst>
            </a:pPr>
            <a:r>
              <a:rPr sz="4500" spc="10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4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55" dirty="0">
                <a:solidFill>
                  <a:srgbClr val="FFFFFF"/>
                </a:solidFill>
                <a:latin typeface="Calibri"/>
                <a:cs typeface="Calibri"/>
              </a:rPr>
              <a:t>человек-</a:t>
            </a:r>
            <a:r>
              <a:rPr sz="45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25" dirty="0">
                <a:solidFill>
                  <a:srgbClr val="FFFFFF"/>
                </a:solidFill>
                <a:latin typeface="Calibri"/>
                <a:cs typeface="Calibri"/>
              </a:rPr>
              <a:t>помощь	</a:t>
            </a:r>
            <a:r>
              <a:rPr sz="4500" spc="-5" dirty="0">
                <a:solidFill>
                  <a:srgbClr val="FFFFFF"/>
                </a:solidFill>
                <a:latin typeface="Calibri"/>
                <a:cs typeface="Calibri"/>
              </a:rPr>
              <a:t>от</a:t>
            </a:r>
            <a:r>
              <a:rPr sz="4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90" dirty="0">
                <a:solidFill>
                  <a:srgbClr val="FFFFFF"/>
                </a:solidFill>
                <a:latin typeface="Calibri"/>
                <a:cs typeface="Calibri"/>
              </a:rPr>
              <a:t>последствий</a:t>
            </a:r>
            <a:r>
              <a:rPr sz="45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75" dirty="0">
                <a:solidFill>
                  <a:srgbClr val="FFFFFF"/>
                </a:solidFill>
                <a:latin typeface="Calibri"/>
                <a:cs typeface="Calibri"/>
              </a:rPr>
              <a:t>стихийных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10" dirty="0">
                <a:solidFill>
                  <a:srgbClr val="FFFFFF"/>
                </a:solidFill>
                <a:latin typeface="Calibri"/>
                <a:cs typeface="Calibri"/>
              </a:rPr>
              <a:t>бедствий</a:t>
            </a:r>
            <a:endParaRPr sz="4500">
              <a:latin typeface="Calibri"/>
              <a:cs typeface="Calibri"/>
            </a:endParaRPr>
          </a:p>
          <a:p>
            <a:pPr marL="46355">
              <a:lnSpc>
                <a:spcPct val="100000"/>
              </a:lnSpc>
              <a:spcBef>
                <a:spcPts val="350"/>
              </a:spcBef>
            </a:pPr>
            <a:r>
              <a:rPr sz="4500" spc="1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55" dirty="0">
                <a:solidFill>
                  <a:srgbClr val="FFFFFF"/>
                </a:solidFill>
                <a:latin typeface="Calibri"/>
                <a:cs typeface="Calibri"/>
              </a:rPr>
              <a:t>человек-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25" dirty="0">
                <a:solidFill>
                  <a:srgbClr val="FFFFFF"/>
                </a:solidFill>
                <a:latin typeface="Calibri"/>
                <a:cs typeface="Calibri"/>
              </a:rPr>
              <a:t>помощь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40" dirty="0">
                <a:solidFill>
                  <a:srgbClr val="FFFFFF"/>
                </a:solidFill>
                <a:latin typeface="Calibri"/>
                <a:cs typeface="Calibri"/>
              </a:rPr>
              <a:t>семьям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70" dirty="0">
                <a:solidFill>
                  <a:srgbClr val="FFFFFF"/>
                </a:solidFill>
                <a:latin typeface="Calibri"/>
                <a:cs typeface="Calibri"/>
              </a:rPr>
              <a:t>мобилизованных</a:t>
            </a:r>
            <a:r>
              <a:rPr sz="4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15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4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365" dirty="0">
                <a:solidFill>
                  <a:srgbClr val="FFFFFF"/>
                </a:solidFill>
                <a:latin typeface="Calibri"/>
                <a:cs typeface="Calibri"/>
              </a:rPr>
              <a:t>СВО</a:t>
            </a:r>
            <a:endParaRPr sz="4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16887" y="2651636"/>
            <a:ext cx="6584950" cy="6584950"/>
            <a:chOff x="8316887" y="2651636"/>
            <a:chExt cx="6584950" cy="6584950"/>
          </a:xfrm>
        </p:grpSpPr>
        <p:sp>
          <p:nvSpPr>
            <p:cNvPr id="3" name="object 3"/>
            <p:cNvSpPr/>
            <p:nvPr/>
          </p:nvSpPr>
          <p:spPr>
            <a:xfrm>
              <a:off x="11609353" y="2651636"/>
              <a:ext cx="3152775" cy="3292475"/>
            </a:xfrm>
            <a:custGeom>
              <a:avLst/>
              <a:gdLst/>
              <a:ahLst/>
              <a:cxnLst/>
              <a:rect l="l" t="t" r="r" b="b"/>
              <a:pathLst>
                <a:path w="3152775" h="3292475">
                  <a:moveTo>
                    <a:pt x="0" y="3292475"/>
                  </a:moveTo>
                  <a:lnTo>
                    <a:pt x="0" y="0"/>
                  </a:lnTo>
                  <a:lnTo>
                    <a:pt x="32873" y="164"/>
                  </a:lnTo>
                  <a:lnTo>
                    <a:pt x="98600" y="1476"/>
                  </a:lnTo>
                  <a:lnTo>
                    <a:pt x="164295" y="4101"/>
                  </a:lnTo>
                  <a:lnTo>
                    <a:pt x="229917" y="8037"/>
                  </a:lnTo>
                  <a:lnTo>
                    <a:pt x="295454" y="13283"/>
                  </a:lnTo>
                  <a:lnTo>
                    <a:pt x="360867" y="19836"/>
                  </a:lnTo>
                  <a:lnTo>
                    <a:pt x="426143" y="27694"/>
                  </a:lnTo>
                  <a:lnTo>
                    <a:pt x="491242" y="36853"/>
                  </a:lnTo>
                  <a:lnTo>
                    <a:pt x="556152" y="47311"/>
                  </a:lnTo>
                  <a:lnTo>
                    <a:pt x="620833" y="59062"/>
                  </a:lnTo>
                  <a:lnTo>
                    <a:pt x="685274" y="72103"/>
                  </a:lnTo>
                  <a:lnTo>
                    <a:pt x="749435" y="86427"/>
                  </a:lnTo>
                  <a:lnTo>
                    <a:pt x="813303" y="102031"/>
                  </a:lnTo>
                  <a:lnTo>
                    <a:pt x="876841" y="118906"/>
                  </a:lnTo>
                  <a:lnTo>
                    <a:pt x="940035" y="137047"/>
                  </a:lnTo>
                  <a:lnTo>
                    <a:pt x="1002849" y="156444"/>
                  </a:lnTo>
                  <a:lnTo>
                    <a:pt x="1065269" y="177094"/>
                  </a:lnTo>
                  <a:lnTo>
                    <a:pt x="1127257" y="198984"/>
                  </a:lnTo>
                  <a:lnTo>
                    <a:pt x="1188803" y="222110"/>
                  </a:lnTo>
                  <a:lnTo>
                    <a:pt x="1249868" y="246457"/>
                  </a:lnTo>
                  <a:lnTo>
                    <a:pt x="1310442" y="272022"/>
                  </a:lnTo>
                  <a:lnTo>
                    <a:pt x="1370486" y="298788"/>
                  </a:lnTo>
                  <a:lnTo>
                    <a:pt x="1429991" y="326750"/>
                  </a:lnTo>
                  <a:lnTo>
                    <a:pt x="1488919" y="355893"/>
                  </a:lnTo>
                  <a:lnTo>
                    <a:pt x="1547259" y="386209"/>
                  </a:lnTo>
                  <a:lnTo>
                    <a:pt x="1604977" y="417680"/>
                  </a:lnTo>
                  <a:lnTo>
                    <a:pt x="1662060" y="450302"/>
                  </a:lnTo>
                  <a:lnTo>
                    <a:pt x="1718475" y="484053"/>
                  </a:lnTo>
                  <a:lnTo>
                    <a:pt x="1774211" y="518927"/>
                  </a:lnTo>
                  <a:lnTo>
                    <a:pt x="1829233" y="554903"/>
                  </a:lnTo>
                  <a:lnTo>
                    <a:pt x="1883532" y="591975"/>
                  </a:lnTo>
                  <a:lnTo>
                    <a:pt x="1937074" y="630119"/>
                  </a:lnTo>
                  <a:lnTo>
                    <a:pt x="1989849" y="669330"/>
                  </a:lnTo>
                  <a:lnTo>
                    <a:pt x="2041826" y="709582"/>
                  </a:lnTo>
                  <a:lnTo>
                    <a:pt x="2092994" y="750867"/>
                  </a:lnTo>
                  <a:lnTo>
                    <a:pt x="2143322" y="793162"/>
                  </a:lnTo>
                  <a:lnTo>
                    <a:pt x="2192801" y="836458"/>
                  </a:lnTo>
                  <a:lnTo>
                    <a:pt x="2241400" y="880729"/>
                  </a:lnTo>
                  <a:lnTo>
                    <a:pt x="2289110" y="925966"/>
                  </a:lnTo>
                  <a:lnTo>
                    <a:pt x="2335903" y="972141"/>
                  </a:lnTo>
                  <a:lnTo>
                    <a:pt x="2381770" y="1019247"/>
                  </a:lnTo>
                  <a:lnTo>
                    <a:pt x="2426682" y="1067254"/>
                  </a:lnTo>
                  <a:lnTo>
                    <a:pt x="2470630" y="1116153"/>
                  </a:lnTo>
                  <a:lnTo>
                    <a:pt x="2513590" y="1165915"/>
                  </a:lnTo>
                  <a:lnTo>
                    <a:pt x="2555552" y="1216530"/>
                  </a:lnTo>
                  <a:lnTo>
                    <a:pt x="2596490" y="1267968"/>
                  </a:lnTo>
                  <a:lnTo>
                    <a:pt x="2636398" y="1320218"/>
                  </a:lnTo>
                  <a:lnTo>
                    <a:pt x="2675250" y="1373249"/>
                  </a:lnTo>
                  <a:lnTo>
                    <a:pt x="2713039" y="1427050"/>
                  </a:lnTo>
                  <a:lnTo>
                    <a:pt x="2749743" y="1481591"/>
                  </a:lnTo>
                  <a:lnTo>
                    <a:pt x="2785354" y="1536858"/>
                  </a:lnTo>
                  <a:lnTo>
                    <a:pt x="2819852" y="1592820"/>
                  </a:lnTo>
                  <a:lnTo>
                    <a:pt x="2853228" y="1649465"/>
                  </a:lnTo>
                  <a:lnTo>
                    <a:pt x="2885463" y="1706760"/>
                  </a:lnTo>
                  <a:lnTo>
                    <a:pt x="2916551" y="1764692"/>
                  </a:lnTo>
                  <a:lnTo>
                    <a:pt x="2946473" y="1823228"/>
                  </a:lnTo>
                  <a:lnTo>
                    <a:pt x="2975223" y="1882356"/>
                  </a:lnTo>
                  <a:lnTo>
                    <a:pt x="3002784" y="1942040"/>
                  </a:lnTo>
                  <a:lnTo>
                    <a:pt x="3029151" y="2002268"/>
                  </a:lnTo>
                  <a:lnTo>
                    <a:pt x="3054307" y="2063005"/>
                  </a:lnTo>
                  <a:lnTo>
                    <a:pt x="3078248" y="2124238"/>
                  </a:lnTo>
                  <a:lnTo>
                    <a:pt x="3100959" y="2185931"/>
                  </a:lnTo>
                  <a:lnTo>
                    <a:pt x="3122436" y="2248071"/>
                  </a:lnTo>
                  <a:lnTo>
                    <a:pt x="3142666" y="2310621"/>
                  </a:lnTo>
                  <a:lnTo>
                    <a:pt x="3152313" y="2342048"/>
                  </a:lnTo>
                  <a:lnTo>
                    <a:pt x="0" y="3292475"/>
                  </a:lnTo>
                  <a:close/>
                </a:path>
              </a:pathLst>
            </a:custGeom>
            <a:solidFill>
              <a:srgbClr val="049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609353" y="4993684"/>
              <a:ext cx="3292475" cy="3578225"/>
            </a:xfrm>
            <a:custGeom>
              <a:avLst/>
              <a:gdLst/>
              <a:ahLst/>
              <a:cxnLst/>
              <a:rect l="l" t="t" r="r" b="b"/>
              <a:pathLst>
                <a:path w="3292475" h="3578225">
                  <a:moveTo>
                    <a:pt x="1984025" y="3577980"/>
                  </a:moveTo>
                  <a:lnTo>
                    <a:pt x="0" y="950427"/>
                  </a:lnTo>
                  <a:lnTo>
                    <a:pt x="3152313" y="0"/>
                  </a:lnTo>
                  <a:lnTo>
                    <a:pt x="3161206" y="30012"/>
                  </a:lnTo>
                  <a:lnTo>
                    <a:pt x="3178134" y="90279"/>
                  </a:lnTo>
                  <a:lnTo>
                    <a:pt x="3193914" y="150862"/>
                  </a:lnTo>
                  <a:lnTo>
                    <a:pt x="3208538" y="211728"/>
                  </a:lnTo>
                  <a:lnTo>
                    <a:pt x="3222003" y="272867"/>
                  </a:lnTo>
                  <a:lnTo>
                    <a:pt x="3234302" y="334246"/>
                  </a:lnTo>
                  <a:lnTo>
                    <a:pt x="3245433" y="395853"/>
                  </a:lnTo>
                  <a:lnTo>
                    <a:pt x="3255390" y="457654"/>
                  </a:lnTo>
                  <a:lnTo>
                    <a:pt x="3264171" y="519640"/>
                  </a:lnTo>
                  <a:lnTo>
                    <a:pt x="3271771" y="581775"/>
                  </a:lnTo>
                  <a:lnTo>
                    <a:pt x="3278189" y="644050"/>
                  </a:lnTo>
                  <a:lnTo>
                    <a:pt x="3283421" y="706429"/>
                  </a:lnTo>
                  <a:lnTo>
                    <a:pt x="3287467" y="768903"/>
                  </a:lnTo>
                  <a:lnTo>
                    <a:pt x="3290324" y="831436"/>
                  </a:lnTo>
                  <a:lnTo>
                    <a:pt x="3291991" y="894018"/>
                  </a:lnTo>
                  <a:lnTo>
                    <a:pt x="3292469" y="956615"/>
                  </a:lnTo>
                  <a:lnTo>
                    <a:pt x="3292261" y="987917"/>
                  </a:lnTo>
                  <a:lnTo>
                    <a:pt x="3290953" y="1050505"/>
                  </a:lnTo>
                  <a:lnTo>
                    <a:pt x="3288456" y="1113057"/>
                  </a:lnTo>
                  <a:lnTo>
                    <a:pt x="3284769" y="1175549"/>
                  </a:lnTo>
                  <a:lnTo>
                    <a:pt x="3279896" y="1237961"/>
                  </a:lnTo>
                  <a:lnTo>
                    <a:pt x="3273836" y="1300269"/>
                  </a:lnTo>
                  <a:lnTo>
                    <a:pt x="3266593" y="1362450"/>
                  </a:lnTo>
                  <a:lnTo>
                    <a:pt x="3258168" y="1424482"/>
                  </a:lnTo>
                  <a:lnTo>
                    <a:pt x="3248566" y="1486342"/>
                  </a:lnTo>
                  <a:lnTo>
                    <a:pt x="3237790" y="1548009"/>
                  </a:lnTo>
                  <a:lnTo>
                    <a:pt x="3225843" y="1609460"/>
                  </a:lnTo>
                  <a:lnTo>
                    <a:pt x="3212730" y="1670673"/>
                  </a:lnTo>
                  <a:lnTo>
                    <a:pt x="3198456" y="1731625"/>
                  </a:lnTo>
                  <a:lnTo>
                    <a:pt x="3183025" y="1792295"/>
                  </a:lnTo>
                  <a:lnTo>
                    <a:pt x="3166443" y="1852661"/>
                  </a:lnTo>
                  <a:lnTo>
                    <a:pt x="3148717" y="1912700"/>
                  </a:lnTo>
                  <a:lnTo>
                    <a:pt x="3129853" y="1972392"/>
                  </a:lnTo>
                  <a:lnTo>
                    <a:pt x="3109857" y="2031714"/>
                  </a:lnTo>
                  <a:lnTo>
                    <a:pt x="3088737" y="2090645"/>
                  </a:lnTo>
                  <a:lnTo>
                    <a:pt x="3066500" y="2149164"/>
                  </a:lnTo>
                  <a:lnTo>
                    <a:pt x="3043154" y="2207250"/>
                  </a:lnTo>
                  <a:lnTo>
                    <a:pt x="3018709" y="2264881"/>
                  </a:lnTo>
                  <a:lnTo>
                    <a:pt x="2993172" y="2322037"/>
                  </a:lnTo>
                  <a:lnTo>
                    <a:pt x="2966553" y="2378697"/>
                  </a:lnTo>
                  <a:lnTo>
                    <a:pt x="2938861" y="2434841"/>
                  </a:lnTo>
                  <a:lnTo>
                    <a:pt x="2910107" y="2490448"/>
                  </a:lnTo>
                  <a:lnTo>
                    <a:pt x="2880301" y="2545498"/>
                  </a:lnTo>
                  <a:lnTo>
                    <a:pt x="2849454" y="2599972"/>
                  </a:lnTo>
                  <a:lnTo>
                    <a:pt x="2817577" y="2653850"/>
                  </a:lnTo>
                  <a:lnTo>
                    <a:pt x="2784681" y="2707112"/>
                  </a:lnTo>
                  <a:lnTo>
                    <a:pt x="2750778" y="2759738"/>
                  </a:lnTo>
                  <a:lnTo>
                    <a:pt x="2715881" y="2811711"/>
                  </a:lnTo>
                  <a:lnTo>
                    <a:pt x="2680002" y="2863010"/>
                  </a:lnTo>
                  <a:lnTo>
                    <a:pt x="2643155" y="2913619"/>
                  </a:lnTo>
                  <a:lnTo>
                    <a:pt x="2605352" y="2963517"/>
                  </a:lnTo>
                  <a:lnTo>
                    <a:pt x="2566607" y="3012688"/>
                  </a:lnTo>
                  <a:lnTo>
                    <a:pt x="2526934" y="3061113"/>
                  </a:lnTo>
                  <a:lnTo>
                    <a:pt x="2486347" y="3108775"/>
                  </a:lnTo>
                  <a:lnTo>
                    <a:pt x="2444862" y="3155657"/>
                  </a:lnTo>
                  <a:lnTo>
                    <a:pt x="2402493" y="3201742"/>
                  </a:lnTo>
                  <a:lnTo>
                    <a:pt x="2359255" y="3247013"/>
                  </a:lnTo>
                  <a:lnTo>
                    <a:pt x="2315164" y="3291453"/>
                  </a:lnTo>
                  <a:lnTo>
                    <a:pt x="2270237" y="3335047"/>
                  </a:lnTo>
                  <a:lnTo>
                    <a:pt x="2224489" y="3377780"/>
                  </a:lnTo>
                  <a:lnTo>
                    <a:pt x="2177936" y="3419634"/>
                  </a:lnTo>
                  <a:lnTo>
                    <a:pt x="2130596" y="3460596"/>
                  </a:lnTo>
                  <a:lnTo>
                    <a:pt x="2082486" y="3500651"/>
                  </a:lnTo>
                  <a:lnTo>
                    <a:pt x="2033623" y="3539783"/>
                  </a:lnTo>
                  <a:lnTo>
                    <a:pt x="1984025" y="3577980"/>
                  </a:lnTo>
                  <a:close/>
                </a:path>
              </a:pathLst>
            </a:custGeom>
            <a:solidFill>
              <a:srgbClr val="75B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36373" y="5944111"/>
              <a:ext cx="4857115" cy="3292475"/>
            </a:xfrm>
            <a:custGeom>
              <a:avLst/>
              <a:gdLst/>
              <a:ahLst/>
              <a:cxnLst/>
              <a:rect l="l" t="t" r="r" b="b"/>
              <a:pathLst>
                <a:path w="4857115" h="3292475">
                  <a:moveTo>
                    <a:pt x="2894504" y="3292404"/>
                  </a:moveTo>
                  <a:lnTo>
                    <a:pt x="2850586" y="3292399"/>
                  </a:lnTo>
                  <a:lnTo>
                    <a:pt x="2806680" y="3291807"/>
                  </a:lnTo>
                  <a:lnTo>
                    <a:pt x="2762786" y="3290631"/>
                  </a:lnTo>
                  <a:lnTo>
                    <a:pt x="2718904" y="3288868"/>
                  </a:lnTo>
                  <a:lnTo>
                    <a:pt x="2675049" y="3286520"/>
                  </a:lnTo>
                  <a:lnTo>
                    <a:pt x="2631237" y="3283588"/>
                  </a:lnTo>
                  <a:lnTo>
                    <a:pt x="2587468" y="3280072"/>
                  </a:lnTo>
                  <a:lnTo>
                    <a:pt x="2543742" y="3275972"/>
                  </a:lnTo>
                  <a:lnTo>
                    <a:pt x="2500075" y="3271289"/>
                  </a:lnTo>
                  <a:lnTo>
                    <a:pt x="2456482" y="3266026"/>
                  </a:lnTo>
                  <a:lnTo>
                    <a:pt x="2412963" y="3260181"/>
                  </a:lnTo>
                  <a:lnTo>
                    <a:pt x="2369518" y="3253754"/>
                  </a:lnTo>
                  <a:lnTo>
                    <a:pt x="2326162" y="3246750"/>
                  </a:lnTo>
                  <a:lnTo>
                    <a:pt x="2282912" y="3239169"/>
                  </a:lnTo>
                  <a:lnTo>
                    <a:pt x="2239766" y="3231011"/>
                  </a:lnTo>
                  <a:lnTo>
                    <a:pt x="2196726" y="3222277"/>
                  </a:lnTo>
                  <a:lnTo>
                    <a:pt x="2153806" y="3212971"/>
                  </a:lnTo>
                  <a:lnTo>
                    <a:pt x="2111021" y="3203094"/>
                  </a:lnTo>
                  <a:lnTo>
                    <a:pt x="2068372" y="3192648"/>
                  </a:lnTo>
                  <a:lnTo>
                    <a:pt x="2025858" y="3181631"/>
                  </a:lnTo>
                  <a:lnTo>
                    <a:pt x="1983495" y="3170049"/>
                  </a:lnTo>
                  <a:lnTo>
                    <a:pt x="1941298" y="3157905"/>
                  </a:lnTo>
                  <a:lnTo>
                    <a:pt x="1899267" y="3145199"/>
                  </a:lnTo>
                  <a:lnTo>
                    <a:pt x="1857401" y="3131931"/>
                  </a:lnTo>
                  <a:lnTo>
                    <a:pt x="1815716" y="3118106"/>
                  </a:lnTo>
                  <a:lnTo>
                    <a:pt x="1774227" y="3103729"/>
                  </a:lnTo>
                  <a:lnTo>
                    <a:pt x="1732933" y="3088800"/>
                  </a:lnTo>
                  <a:lnTo>
                    <a:pt x="1691834" y="3073319"/>
                  </a:lnTo>
                  <a:lnTo>
                    <a:pt x="1650946" y="3057291"/>
                  </a:lnTo>
                  <a:lnTo>
                    <a:pt x="1610282" y="3040722"/>
                  </a:lnTo>
                  <a:lnTo>
                    <a:pt x="1569843" y="3023612"/>
                  </a:lnTo>
                  <a:lnTo>
                    <a:pt x="1529629" y="3005961"/>
                  </a:lnTo>
                  <a:lnTo>
                    <a:pt x="1489653" y="2987775"/>
                  </a:lnTo>
                  <a:lnTo>
                    <a:pt x="1449931" y="2969061"/>
                  </a:lnTo>
                  <a:lnTo>
                    <a:pt x="1410462" y="2949819"/>
                  </a:lnTo>
                  <a:lnTo>
                    <a:pt x="1371246" y="2930049"/>
                  </a:lnTo>
                  <a:lnTo>
                    <a:pt x="1332297" y="2909757"/>
                  </a:lnTo>
                  <a:lnTo>
                    <a:pt x="1293629" y="2888952"/>
                  </a:lnTo>
                  <a:lnTo>
                    <a:pt x="1255242" y="2867632"/>
                  </a:lnTo>
                  <a:lnTo>
                    <a:pt x="1217136" y="2845799"/>
                  </a:lnTo>
                  <a:lnTo>
                    <a:pt x="1179324" y="2823459"/>
                  </a:lnTo>
                  <a:lnTo>
                    <a:pt x="1141821" y="2800622"/>
                  </a:lnTo>
                  <a:lnTo>
                    <a:pt x="1104625" y="2777286"/>
                  </a:lnTo>
                  <a:lnTo>
                    <a:pt x="1067738" y="2753451"/>
                  </a:lnTo>
                  <a:lnTo>
                    <a:pt x="1031171" y="2729127"/>
                  </a:lnTo>
                  <a:lnTo>
                    <a:pt x="994939" y="2704322"/>
                  </a:lnTo>
                  <a:lnTo>
                    <a:pt x="959041" y="2679035"/>
                  </a:lnTo>
                  <a:lnTo>
                    <a:pt x="923477" y="2653268"/>
                  </a:lnTo>
                  <a:lnTo>
                    <a:pt x="888260" y="2627029"/>
                  </a:lnTo>
                  <a:lnTo>
                    <a:pt x="853402" y="2600327"/>
                  </a:lnTo>
                  <a:lnTo>
                    <a:pt x="818903" y="2573162"/>
                  </a:lnTo>
                  <a:lnTo>
                    <a:pt x="784764" y="2545535"/>
                  </a:lnTo>
                  <a:lnTo>
                    <a:pt x="750996" y="2517455"/>
                  </a:lnTo>
                  <a:lnTo>
                    <a:pt x="717611" y="2488932"/>
                  </a:lnTo>
                  <a:lnTo>
                    <a:pt x="684610" y="2459966"/>
                  </a:lnTo>
                  <a:lnTo>
                    <a:pt x="651993" y="2430558"/>
                  </a:lnTo>
                  <a:lnTo>
                    <a:pt x="619771" y="2400717"/>
                  </a:lnTo>
                  <a:lnTo>
                    <a:pt x="587955" y="2370454"/>
                  </a:lnTo>
                  <a:lnTo>
                    <a:pt x="556545" y="2339770"/>
                  </a:lnTo>
                  <a:lnTo>
                    <a:pt x="525543" y="2308664"/>
                  </a:lnTo>
                  <a:lnTo>
                    <a:pt x="494957" y="2277147"/>
                  </a:lnTo>
                  <a:lnTo>
                    <a:pt x="464800" y="2245231"/>
                  </a:lnTo>
                  <a:lnTo>
                    <a:pt x="435072" y="2212916"/>
                  </a:lnTo>
                  <a:lnTo>
                    <a:pt x="405772" y="2180201"/>
                  </a:lnTo>
                  <a:lnTo>
                    <a:pt x="376910" y="2147098"/>
                  </a:lnTo>
                  <a:lnTo>
                    <a:pt x="348498" y="2113619"/>
                  </a:lnTo>
                  <a:lnTo>
                    <a:pt x="320535" y="2079764"/>
                  </a:lnTo>
                  <a:lnTo>
                    <a:pt x="293022" y="2045534"/>
                  </a:lnTo>
                  <a:lnTo>
                    <a:pt x="265967" y="2010939"/>
                  </a:lnTo>
                  <a:lnTo>
                    <a:pt x="239380" y="1975992"/>
                  </a:lnTo>
                  <a:lnTo>
                    <a:pt x="213263" y="1940695"/>
                  </a:lnTo>
                  <a:lnTo>
                    <a:pt x="187614" y="1905045"/>
                  </a:lnTo>
                  <a:lnTo>
                    <a:pt x="162442" y="1869057"/>
                  </a:lnTo>
                  <a:lnTo>
                    <a:pt x="137757" y="1832743"/>
                  </a:lnTo>
                  <a:lnTo>
                    <a:pt x="113558" y="1796102"/>
                  </a:lnTo>
                  <a:lnTo>
                    <a:pt x="89847" y="1759136"/>
                  </a:lnTo>
                  <a:lnTo>
                    <a:pt x="66630" y="1721857"/>
                  </a:lnTo>
                  <a:lnTo>
                    <a:pt x="43916" y="1684278"/>
                  </a:lnTo>
                  <a:lnTo>
                    <a:pt x="21706" y="1646399"/>
                  </a:lnTo>
                  <a:lnTo>
                    <a:pt x="0" y="1608221"/>
                  </a:lnTo>
                  <a:lnTo>
                    <a:pt x="2872980" y="0"/>
                  </a:lnTo>
                  <a:lnTo>
                    <a:pt x="4857005" y="2627553"/>
                  </a:lnTo>
                  <a:lnTo>
                    <a:pt x="4821781" y="2653783"/>
                  </a:lnTo>
                  <a:lnTo>
                    <a:pt x="4786217" y="2679537"/>
                  </a:lnTo>
                  <a:lnTo>
                    <a:pt x="4750312" y="2704813"/>
                  </a:lnTo>
                  <a:lnTo>
                    <a:pt x="4714067" y="2729613"/>
                  </a:lnTo>
                  <a:lnTo>
                    <a:pt x="4677494" y="2753928"/>
                  </a:lnTo>
                  <a:lnTo>
                    <a:pt x="4640607" y="2777748"/>
                  </a:lnTo>
                  <a:lnTo>
                    <a:pt x="4603405" y="2801075"/>
                  </a:lnTo>
                  <a:lnTo>
                    <a:pt x="4565889" y="2823907"/>
                  </a:lnTo>
                  <a:lnTo>
                    <a:pt x="4528072" y="2846236"/>
                  </a:lnTo>
                  <a:lnTo>
                    <a:pt x="4489967" y="2868056"/>
                  </a:lnTo>
                  <a:lnTo>
                    <a:pt x="4451574" y="2889365"/>
                  </a:lnTo>
                  <a:lnTo>
                    <a:pt x="4412894" y="2910164"/>
                  </a:lnTo>
                  <a:lnTo>
                    <a:pt x="4373940" y="2930445"/>
                  </a:lnTo>
                  <a:lnTo>
                    <a:pt x="4334726" y="2950202"/>
                  </a:lnTo>
                  <a:lnTo>
                    <a:pt x="4295251" y="2969433"/>
                  </a:lnTo>
                  <a:lnTo>
                    <a:pt x="4255517" y="2988140"/>
                  </a:lnTo>
                  <a:lnTo>
                    <a:pt x="4215537" y="3006315"/>
                  </a:lnTo>
                  <a:lnTo>
                    <a:pt x="4175325" y="3023953"/>
                  </a:lnTo>
                  <a:lnTo>
                    <a:pt x="4134881" y="3041052"/>
                  </a:lnTo>
                  <a:lnTo>
                    <a:pt x="4094206" y="3057613"/>
                  </a:lnTo>
                  <a:lnTo>
                    <a:pt x="4053313" y="3073631"/>
                  </a:lnTo>
                  <a:lnTo>
                    <a:pt x="4012218" y="3089098"/>
                  </a:lnTo>
                  <a:lnTo>
                    <a:pt x="3970920" y="3104017"/>
                  </a:lnTo>
                  <a:lnTo>
                    <a:pt x="3929419" y="3118385"/>
                  </a:lnTo>
                  <a:lnTo>
                    <a:pt x="3887731" y="3132199"/>
                  </a:lnTo>
                  <a:lnTo>
                    <a:pt x="3845869" y="3145454"/>
                  </a:lnTo>
                  <a:lnTo>
                    <a:pt x="3803834" y="3158148"/>
                  </a:lnTo>
                  <a:lnTo>
                    <a:pt x="3761626" y="3170284"/>
                  </a:lnTo>
                  <a:lnTo>
                    <a:pt x="3719261" y="3181855"/>
                  </a:lnTo>
                  <a:lnTo>
                    <a:pt x="3676752" y="3192858"/>
                  </a:lnTo>
                  <a:lnTo>
                    <a:pt x="3634100" y="3203293"/>
                  </a:lnTo>
                  <a:lnTo>
                    <a:pt x="3591305" y="3213160"/>
                  </a:lnTo>
                  <a:lnTo>
                    <a:pt x="3548382" y="3222456"/>
                  </a:lnTo>
                  <a:lnTo>
                    <a:pt x="3505347" y="3231177"/>
                  </a:lnTo>
                  <a:lnTo>
                    <a:pt x="3462199" y="3239323"/>
                  </a:lnTo>
                  <a:lnTo>
                    <a:pt x="3418939" y="3246894"/>
                  </a:lnTo>
                  <a:lnTo>
                    <a:pt x="3375582" y="3253887"/>
                  </a:lnTo>
                  <a:lnTo>
                    <a:pt x="3332143" y="3260301"/>
                  </a:lnTo>
                  <a:lnTo>
                    <a:pt x="3288622" y="3266134"/>
                  </a:lnTo>
                  <a:lnTo>
                    <a:pt x="3245020" y="3271388"/>
                  </a:lnTo>
                  <a:lnTo>
                    <a:pt x="3201352" y="3276059"/>
                  </a:lnTo>
                  <a:lnTo>
                    <a:pt x="3157632" y="3280147"/>
                  </a:lnTo>
                  <a:lnTo>
                    <a:pt x="3113863" y="3283651"/>
                  </a:lnTo>
                  <a:lnTo>
                    <a:pt x="3070042" y="3286572"/>
                  </a:lnTo>
                  <a:lnTo>
                    <a:pt x="3026187" y="3288909"/>
                  </a:lnTo>
                  <a:lnTo>
                    <a:pt x="2982312" y="3290659"/>
                  </a:lnTo>
                  <a:lnTo>
                    <a:pt x="2938417" y="3291825"/>
                  </a:lnTo>
                  <a:lnTo>
                    <a:pt x="2894504" y="3292404"/>
                  </a:lnTo>
                  <a:close/>
                </a:path>
              </a:pathLst>
            </a:custGeom>
            <a:solidFill>
              <a:srgbClr val="0431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16887" y="3696006"/>
              <a:ext cx="3292475" cy="3856354"/>
            </a:xfrm>
            <a:custGeom>
              <a:avLst/>
              <a:gdLst/>
              <a:ahLst/>
              <a:cxnLst/>
              <a:rect l="l" t="t" r="r" b="b"/>
              <a:pathLst>
                <a:path w="3292475" h="3856354">
                  <a:moveTo>
                    <a:pt x="419485" y="3856326"/>
                  </a:moveTo>
                  <a:lnTo>
                    <a:pt x="388336" y="3799370"/>
                  </a:lnTo>
                  <a:lnTo>
                    <a:pt x="358316" y="3741810"/>
                  </a:lnTo>
                  <a:lnTo>
                    <a:pt x="329436" y="3683670"/>
                  </a:lnTo>
                  <a:lnTo>
                    <a:pt x="301709" y="3624972"/>
                  </a:lnTo>
                  <a:lnTo>
                    <a:pt x="275144" y="3565738"/>
                  </a:lnTo>
                  <a:lnTo>
                    <a:pt x="249751" y="3505993"/>
                  </a:lnTo>
                  <a:lnTo>
                    <a:pt x="225542" y="3445758"/>
                  </a:lnTo>
                  <a:lnTo>
                    <a:pt x="202525" y="3385058"/>
                  </a:lnTo>
                  <a:lnTo>
                    <a:pt x="180710" y="3323915"/>
                  </a:lnTo>
                  <a:lnTo>
                    <a:pt x="160104" y="3262355"/>
                  </a:lnTo>
                  <a:lnTo>
                    <a:pt x="140716" y="3200400"/>
                  </a:lnTo>
                  <a:lnTo>
                    <a:pt x="122553" y="3138075"/>
                  </a:lnTo>
                  <a:lnTo>
                    <a:pt x="105623" y="3075404"/>
                  </a:lnTo>
                  <a:lnTo>
                    <a:pt x="89931" y="3012411"/>
                  </a:lnTo>
                  <a:lnTo>
                    <a:pt x="75485" y="2949122"/>
                  </a:lnTo>
                  <a:lnTo>
                    <a:pt x="62289" y="2885559"/>
                  </a:lnTo>
                  <a:lnTo>
                    <a:pt x="50348" y="2821749"/>
                  </a:lnTo>
                  <a:lnTo>
                    <a:pt x="39669" y="2757716"/>
                  </a:lnTo>
                  <a:lnTo>
                    <a:pt x="30254" y="2693485"/>
                  </a:lnTo>
                  <a:lnTo>
                    <a:pt x="22106" y="2629081"/>
                  </a:lnTo>
                  <a:lnTo>
                    <a:pt x="15231" y="2564528"/>
                  </a:lnTo>
                  <a:lnTo>
                    <a:pt x="9630" y="2499853"/>
                  </a:lnTo>
                  <a:lnTo>
                    <a:pt x="5304" y="2435079"/>
                  </a:lnTo>
                  <a:lnTo>
                    <a:pt x="2256" y="2370233"/>
                  </a:lnTo>
                  <a:lnTo>
                    <a:pt x="488" y="2305340"/>
                  </a:lnTo>
                  <a:lnTo>
                    <a:pt x="0" y="2240424"/>
                  </a:lnTo>
                  <a:lnTo>
                    <a:pt x="235" y="2207964"/>
                  </a:lnTo>
                  <a:lnTo>
                    <a:pt x="1666" y="2143065"/>
                  </a:lnTo>
                  <a:lnTo>
                    <a:pt x="4377" y="2078201"/>
                  </a:lnTo>
                  <a:lnTo>
                    <a:pt x="8366" y="2013409"/>
                  </a:lnTo>
                  <a:lnTo>
                    <a:pt x="13632" y="1948703"/>
                  </a:lnTo>
                  <a:lnTo>
                    <a:pt x="20172" y="1884118"/>
                  </a:lnTo>
                  <a:lnTo>
                    <a:pt x="27984" y="1819669"/>
                  </a:lnTo>
                  <a:lnTo>
                    <a:pt x="37066" y="1755393"/>
                  </a:lnTo>
                  <a:lnTo>
                    <a:pt x="47413" y="1691302"/>
                  </a:lnTo>
                  <a:lnTo>
                    <a:pt x="59021" y="1627434"/>
                  </a:lnTo>
                  <a:lnTo>
                    <a:pt x="71888" y="1563801"/>
                  </a:lnTo>
                  <a:lnTo>
                    <a:pt x="86005" y="1500440"/>
                  </a:lnTo>
                  <a:lnTo>
                    <a:pt x="101370" y="1437364"/>
                  </a:lnTo>
                  <a:lnTo>
                    <a:pt x="117974" y="1374609"/>
                  </a:lnTo>
                  <a:lnTo>
                    <a:pt x="135813" y="1312188"/>
                  </a:lnTo>
                  <a:lnTo>
                    <a:pt x="154879" y="1250136"/>
                  </a:lnTo>
                  <a:lnTo>
                    <a:pt x="175166" y="1188466"/>
                  </a:lnTo>
                  <a:lnTo>
                    <a:pt x="196662" y="1127215"/>
                  </a:lnTo>
                  <a:lnTo>
                    <a:pt x="219365" y="1066393"/>
                  </a:lnTo>
                  <a:lnTo>
                    <a:pt x="243260" y="1006036"/>
                  </a:lnTo>
                  <a:lnTo>
                    <a:pt x="268342" y="946156"/>
                  </a:lnTo>
                  <a:lnTo>
                    <a:pt x="294598" y="886789"/>
                  </a:lnTo>
                  <a:lnTo>
                    <a:pt x="322022" y="827944"/>
                  </a:lnTo>
                  <a:lnTo>
                    <a:pt x="350598" y="769658"/>
                  </a:lnTo>
                  <a:lnTo>
                    <a:pt x="380320" y="711941"/>
                  </a:lnTo>
                  <a:lnTo>
                    <a:pt x="411172" y="654826"/>
                  </a:lnTo>
                  <a:lnTo>
                    <a:pt x="443146" y="598326"/>
                  </a:lnTo>
                  <a:lnTo>
                    <a:pt x="476225" y="542472"/>
                  </a:lnTo>
                  <a:lnTo>
                    <a:pt x="510403" y="487276"/>
                  </a:lnTo>
                  <a:lnTo>
                    <a:pt x="545658" y="432769"/>
                  </a:lnTo>
                  <a:lnTo>
                    <a:pt x="581985" y="378964"/>
                  </a:lnTo>
                  <a:lnTo>
                    <a:pt x="619362" y="325890"/>
                  </a:lnTo>
                  <a:lnTo>
                    <a:pt x="657782" y="273558"/>
                  </a:lnTo>
                  <a:lnTo>
                    <a:pt x="697223" y="221999"/>
                  </a:lnTo>
                  <a:lnTo>
                    <a:pt x="737676" y="171222"/>
                  </a:lnTo>
                  <a:lnTo>
                    <a:pt x="779118" y="121258"/>
                  </a:lnTo>
                  <a:lnTo>
                    <a:pt x="821542" y="72116"/>
                  </a:lnTo>
                  <a:lnTo>
                    <a:pt x="864921" y="23824"/>
                  </a:lnTo>
                  <a:lnTo>
                    <a:pt x="886968" y="0"/>
                  </a:lnTo>
                  <a:lnTo>
                    <a:pt x="3292465" y="2248104"/>
                  </a:lnTo>
                  <a:lnTo>
                    <a:pt x="419485" y="3856326"/>
                  </a:lnTo>
                  <a:close/>
                </a:path>
              </a:pathLst>
            </a:custGeom>
            <a:solidFill>
              <a:srgbClr val="0A4A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03856" y="2651636"/>
              <a:ext cx="2406015" cy="3292475"/>
            </a:xfrm>
            <a:custGeom>
              <a:avLst/>
              <a:gdLst/>
              <a:ahLst/>
              <a:cxnLst/>
              <a:rect l="l" t="t" r="r" b="b"/>
              <a:pathLst>
                <a:path w="2406015" h="3292475">
                  <a:moveTo>
                    <a:pt x="2405497" y="3292475"/>
                  </a:moveTo>
                  <a:lnTo>
                    <a:pt x="0" y="1044370"/>
                  </a:lnTo>
                  <a:lnTo>
                    <a:pt x="28970" y="1013765"/>
                  </a:lnTo>
                  <a:lnTo>
                    <a:pt x="58326" y="983539"/>
                  </a:lnTo>
                  <a:lnTo>
                    <a:pt x="88066" y="953691"/>
                  </a:lnTo>
                  <a:lnTo>
                    <a:pt x="118190" y="924221"/>
                  </a:lnTo>
                  <a:lnTo>
                    <a:pt x="148690" y="895139"/>
                  </a:lnTo>
                  <a:lnTo>
                    <a:pt x="179553" y="866455"/>
                  </a:lnTo>
                  <a:lnTo>
                    <a:pt x="210782" y="838168"/>
                  </a:lnTo>
                  <a:lnTo>
                    <a:pt x="242375" y="810278"/>
                  </a:lnTo>
                  <a:lnTo>
                    <a:pt x="274322" y="782795"/>
                  </a:lnTo>
                  <a:lnTo>
                    <a:pt x="306614" y="755728"/>
                  </a:lnTo>
                  <a:lnTo>
                    <a:pt x="339249" y="729076"/>
                  </a:lnTo>
                  <a:lnTo>
                    <a:pt x="372227" y="702839"/>
                  </a:lnTo>
                  <a:lnTo>
                    <a:pt x="405539" y="677027"/>
                  </a:lnTo>
                  <a:lnTo>
                    <a:pt x="439173" y="651648"/>
                  </a:lnTo>
                  <a:lnTo>
                    <a:pt x="473130" y="626701"/>
                  </a:lnTo>
                  <a:lnTo>
                    <a:pt x="507408" y="602186"/>
                  </a:lnTo>
                  <a:lnTo>
                    <a:pt x="541997" y="578112"/>
                  </a:lnTo>
                  <a:lnTo>
                    <a:pt x="576886" y="554487"/>
                  </a:lnTo>
                  <a:lnTo>
                    <a:pt x="612074" y="531310"/>
                  </a:lnTo>
                  <a:lnTo>
                    <a:pt x="647561" y="508582"/>
                  </a:lnTo>
                  <a:lnTo>
                    <a:pt x="683337" y="486309"/>
                  </a:lnTo>
                  <a:lnTo>
                    <a:pt x="719389" y="464501"/>
                  </a:lnTo>
                  <a:lnTo>
                    <a:pt x="755717" y="443155"/>
                  </a:lnTo>
                  <a:lnTo>
                    <a:pt x="792322" y="422273"/>
                  </a:lnTo>
                  <a:lnTo>
                    <a:pt x="829190" y="401860"/>
                  </a:lnTo>
                  <a:lnTo>
                    <a:pt x="866311" y="381924"/>
                  </a:lnTo>
                  <a:lnTo>
                    <a:pt x="903683" y="362466"/>
                  </a:lnTo>
                  <a:lnTo>
                    <a:pt x="941308" y="343484"/>
                  </a:lnTo>
                  <a:lnTo>
                    <a:pt x="979173" y="324985"/>
                  </a:lnTo>
                  <a:lnTo>
                    <a:pt x="1017265" y="306975"/>
                  </a:lnTo>
                  <a:lnTo>
                    <a:pt x="1055585" y="289454"/>
                  </a:lnTo>
                  <a:lnTo>
                    <a:pt x="1094132" y="272422"/>
                  </a:lnTo>
                  <a:lnTo>
                    <a:pt x="1132894" y="255885"/>
                  </a:lnTo>
                  <a:lnTo>
                    <a:pt x="1171857" y="239848"/>
                  </a:lnTo>
                  <a:lnTo>
                    <a:pt x="1211023" y="224311"/>
                  </a:lnTo>
                  <a:lnTo>
                    <a:pt x="1250392" y="209274"/>
                  </a:lnTo>
                  <a:lnTo>
                    <a:pt x="1289949" y="194742"/>
                  </a:lnTo>
                  <a:lnTo>
                    <a:pt x="1329682" y="180720"/>
                  </a:lnTo>
                  <a:lnTo>
                    <a:pt x="1369592" y="167207"/>
                  </a:lnTo>
                  <a:lnTo>
                    <a:pt x="1409678" y="154205"/>
                  </a:lnTo>
                  <a:lnTo>
                    <a:pt x="1449927" y="141716"/>
                  </a:lnTo>
                  <a:lnTo>
                    <a:pt x="1490326" y="129745"/>
                  </a:lnTo>
                  <a:lnTo>
                    <a:pt x="1530875" y="118293"/>
                  </a:lnTo>
                  <a:lnTo>
                    <a:pt x="1571573" y="107358"/>
                  </a:lnTo>
                  <a:lnTo>
                    <a:pt x="1612409" y="96946"/>
                  </a:lnTo>
                  <a:lnTo>
                    <a:pt x="1653367" y="87058"/>
                  </a:lnTo>
                  <a:lnTo>
                    <a:pt x="1694449" y="77696"/>
                  </a:lnTo>
                  <a:lnTo>
                    <a:pt x="1735654" y="68858"/>
                  </a:lnTo>
                  <a:lnTo>
                    <a:pt x="1776969" y="60549"/>
                  </a:lnTo>
                  <a:lnTo>
                    <a:pt x="1818380" y="52770"/>
                  </a:lnTo>
                  <a:lnTo>
                    <a:pt x="1859887" y="45522"/>
                  </a:lnTo>
                  <a:lnTo>
                    <a:pt x="1901490" y="38804"/>
                  </a:lnTo>
                  <a:lnTo>
                    <a:pt x="1943176" y="32620"/>
                  </a:lnTo>
                  <a:lnTo>
                    <a:pt x="1984931" y="26970"/>
                  </a:lnTo>
                  <a:lnTo>
                    <a:pt x="2026754" y="21856"/>
                  </a:lnTo>
                  <a:lnTo>
                    <a:pt x="2068647" y="17276"/>
                  </a:lnTo>
                  <a:lnTo>
                    <a:pt x="2110594" y="13233"/>
                  </a:lnTo>
                  <a:lnTo>
                    <a:pt x="2152583" y="9727"/>
                  </a:lnTo>
                  <a:lnTo>
                    <a:pt x="2194614" y="6760"/>
                  </a:lnTo>
                  <a:lnTo>
                    <a:pt x="2236686" y="4330"/>
                  </a:lnTo>
                  <a:lnTo>
                    <a:pt x="2278785" y="2438"/>
                  </a:lnTo>
                  <a:lnTo>
                    <a:pt x="2320899" y="1086"/>
                  </a:lnTo>
                  <a:lnTo>
                    <a:pt x="2363026" y="273"/>
                  </a:lnTo>
                  <a:lnTo>
                    <a:pt x="2405167" y="0"/>
                  </a:lnTo>
                  <a:lnTo>
                    <a:pt x="2405497" y="3292475"/>
                  </a:lnTo>
                  <a:close/>
                </a:path>
              </a:pathLst>
            </a:custGeom>
            <a:solidFill>
              <a:srgbClr val="383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554988" y="9145274"/>
            <a:ext cx="2559685" cy="8547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811530" marR="5080" indent="-799465">
              <a:lnSpc>
                <a:spcPts val="3190"/>
              </a:lnSpc>
              <a:spcBef>
                <a:spcPts val="325"/>
              </a:spcBef>
            </a:pPr>
            <a:r>
              <a:rPr sz="2750" spc="25" dirty="0">
                <a:latin typeface="Calibri"/>
                <a:cs typeface="Calibri"/>
              </a:rPr>
              <a:t>Платное </a:t>
            </a:r>
            <a:r>
              <a:rPr sz="2750" spc="-75" dirty="0">
                <a:latin typeface="Calibri"/>
                <a:cs typeface="Calibri"/>
              </a:rPr>
              <a:t>лечение </a:t>
            </a:r>
            <a:r>
              <a:rPr sz="2750" spc="-610" dirty="0">
                <a:latin typeface="Calibri"/>
                <a:cs typeface="Calibri"/>
              </a:rPr>
              <a:t> </a:t>
            </a:r>
            <a:r>
              <a:rPr sz="2750" spc="75" dirty="0">
                <a:latin typeface="Calibri"/>
                <a:cs typeface="Calibri"/>
              </a:rPr>
              <a:t>52100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59149" y="1712181"/>
            <a:ext cx="4604385" cy="89154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834514" marR="5080" indent="-1822450">
              <a:lnSpc>
                <a:spcPts val="3479"/>
              </a:lnSpc>
              <a:spcBef>
                <a:spcPts val="55"/>
              </a:spcBef>
            </a:pPr>
            <a:r>
              <a:rPr sz="2750" spc="10" dirty="0">
                <a:latin typeface="Calibri"/>
                <a:cs typeface="Calibri"/>
              </a:rPr>
              <a:t>Санаторно-</a:t>
            </a:r>
            <a:r>
              <a:rPr sz="2750" spc="20" dirty="0">
                <a:latin typeface="Calibri"/>
                <a:cs typeface="Calibri"/>
              </a:rPr>
              <a:t> </a:t>
            </a:r>
            <a:r>
              <a:rPr sz="2750" spc="-30" dirty="0">
                <a:latin typeface="Calibri"/>
                <a:cs typeface="Calibri"/>
              </a:rPr>
              <a:t>курортное</a:t>
            </a:r>
            <a:r>
              <a:rPr sz="2750" spc="20" dirty="0">
                <a:latin typeface="Calibri"/>
                <a:cs typeface="Calibri"/>
              </a:rPr>
              <a:t> </a:t>
            </a:r>
            <a:r>
              <a:rPr sz="2750" spc="-75" dirty="0">
                <a:latin typeface="Calibri"/>
                <a:cs typeface="Calibri"/>
              </a:rPr>
              <a:t>лечение </a:t>
            </a:r>
            <a:r>
              <a:rPr sz="2750" spc="-605" dirty="0">
                <a:latin typeface="Calibri"/>
                <a:cs typeface="Calibri"/>
              </a:rPr>
              <a:t> </a:t>
            </a:r>
            <a:r>
              <a:rPr sz="2750" spc="75" dirty="0">
                <a:latin typeface="Calibri"/>
                <a:cs typeface="Calibri"/>
              </a:rPr>
              <a:t>39000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6165" y="4823646"/>
            <a:ext cx="3106420" cy="89090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085215" marR="5080" indent="-1073150">
              <a:lnSpc>
                <a:spcPts val="3479"/>
              </a:lnSpc>
              <a:spcBef>
                <a:spcPts val="55"/>
              </a:spcBef>
            </a:pPr>
            <a:r>
              <a:rPr sz="2750" spc="40" dirty="0" err="1" smtClean="0">
                <a:latin typeface="Calibri"/>
                <a:cs typeface="Calibri"/>
              </a:rPr>
              <a:t>Стихи</a:t>
            </a:r>
            <a:r>
              <a:rPr lang="ru-RU" sz="2750" spc="40" dirty="0" smtClean="0">
                <a:latin typeface="Calibri"/>
                <a:cs typeface="Calibri"/>
              </a:rPr>
              <a:t>й</a:t>
            </a:r>
            <a:r>
              <a:rPr sz="2750" spc="40" dirty="0" err="1" smtClean="0">
                <a:latin typeface="Calibri"/>
                <a:cs typeface="Calibri"/>
              </a:rPr>
              <a:t>ные</a:t>
            </a:r>
            <a:r>
              <a:rPr sz="2750" spc="-40" dirty="0" smtClean="0">
                <a:latin typeface="Calibri"/>
                <a:cs typeface="Calibri"/>
              </a:rPr>
              <a:t> </a:t>
            </a:r>
            <a:r>
              <a:rPr sz="2750" spc="-50" dirty="0">
                <a:latin typeface="Calibri"/>
                <a:cs typeface="Calibri"/>
              </a:rPr>
              <a:t>бедствия </a:t>
            </a:r>
            <a:r>
              <a:rPr sz="2750" spc="-605" dirty="0">
                <a:latin typeface="Calibri"/>
                <a:cs typeface="Calibri"/>
              </a:rPr>
              <a:t> </a:t>
            </a:r>
            <a:r>
              <a:rPr sz="2750" spc="75" dirty="0">
                <a:latin typeface="Calibri"/>
                <a:cs typeface="Calibri"/>
              </a:rPr>
              <a:t>38510</a:t>
            </a:r>
            <a:endParaRPr sz="27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763120" y="6937842"/>
            <a:ext cx="3012440" cy="88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38225" marR="5080" indent="-1026160">
              <a:lnSpc>
                <a:spcPts val="3450"/>
              </a:lnSpc>
              <a:spcBef>
                <a:spcPts val="80"/>
              </a:spcBef>
            </a:pPr>
            <a:r>
              <a:rPr sz="2750" spc="-75" dirty="0">
                <a:latin typeface="Calibri"/>
                <a:cs typeface="Calibri"/>
              </a:rPr>
              <a:t>Оздоровление</a:t>
            </a:r>
            <a:r>
              <a:rPr sz="2750" spc="-20" dirty="0">
                <a:latin typeface="Calibri"/>
                <a:cs typeface="Calibri"/>
              </a:rPr>
              <a:t> </a:t>
            </a:r>
            <a:r>
              <a:rPr sz="2750" spc="-90" dirty="0">
                <a:latin typeface="Calibri"/>
                <a:cs typeface="Calibri"/>
              </a:rPr>
              <a:t>детей </a:t>
            </a:r>
            <a:r>
              <a:rPr sz="2750" spc="-605" dirty="0">
                <a:latin typeface="Calibri"/>
                <a:cs typeface="Calibri"/>
              </a:rPr>
              <a:t> </a:t>
            </a:r>
            <a:r>
              <a:rPr sz="2750" spc="75" dirty="0">
                <a:latin typeface="Calibri"/>
                <a:cs typeface="Calibri"/>
              </a:rPr>
              <a:t>37136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18818" y="1736316"/>
            <a:ext cx="3564890" cy="8667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14450" marR="5080" indent="-1302385">
              <a:lnSpc>
                <a:spcPts val="3290"/>
              </a:lnSpc>
              <a:spcBef>
                <a:spcPts val="240"/>
              </a:spcBef>
            </a:pPr>
            <a:r>
              <a:rPr sz="2750" spc="-50" dirty="0">
                <a:latin typeface="Calibri"/>
                <a:cs typeface="Calibri"/>
              </a:rPr>
              <a:t>Семьи</a:t>
            </a:r>
            <a:r>
              <a:rPr sz="2750" spc="-20" dirty="0">
                <a:latin typeface="Calibri"/>
                <a:cs typeface="Calibri"/>
              </a:rPr>
              <a:t> </a:t>
            </a:r>
            <a:r>
              <a:rPr sz="2750" spc="-35" dirty="0">
                <a:latin typeface="Calibri"/>
                <a:cs typeface="Calibri"/>
              </a:rPr>
              <a:t>мобилизованных </a:t>
            </a:r>
            <a:r>
              <a:rPr sz="2750" spc="-605" dirty="0">
                <a:latin typeface="Calibri"/>
                <a:cs typeface="Calibri"/>
              </a:rPr>
              <a:t> </a:t>
            </a:r>
            <a:r>
              <a:rPr sz="2750" spc="75" dirty="0">
                <a:latin typeface="Calibri"/>
                <a:cs typeface="Calibri"/>
              </a:rPr>
              <a:t>25000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581893" y="530886"/>
            <a:ext cx="678878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0" spc="-45" dirty="0">
                <a:latin typeface="Calibri"/>
                <a:cs typeface="Calibri"/>
              </a:rPr>
              <a:t>Материальная</a:t>
            </a:r>
            <a:r>
              <a:rPr sz="5500" b="0" spc="-50" dirty="0">
                <a:latin typeface="Calibri"/>
                <a:cs typeface="Calibri"/>
              </a:rPr>
              <a:t> </a:t>
            </a:r>
            <a:r>
              <a:rPr sz="5500" b="0" spc="-155" dirty="0">
                <a:latin typeface="Calibri"/>
                <a:cs typeface="Calibri"/>
              </a:rPr>
              <a:t>помощь</a:t>
            </a:r>
            <a:endParaRPr sz="55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294" y="632454"/>
            <a:ext cx="1762124" cy="16287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584928"/>
            <a:ext cx="7431589" cy="37020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7180" y="3884197"/>
              <a:ext cx="13110818" cy="640280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0164" y="270502"/>
            <a:ext cx="18027670" cy="3088641"/>
          </a:xfrm>
          <a:prstGeom prst="rect">
            <a:avLst/>
          </a:prstGeom>
        </p:spPr>
        <p:txBody>
          <a:bodyPr vert="horz" wrap="square" lIns="0" tIns="848716" rIns="0" bIns="0" rtlCol="0">
            <a:spAutoFit/>
          </a:bodyPr>
          <a:lstStyle/>
          <a:p>
            <a:pPr marL="3066415" marR="5080">
              <a:lnSpc>
                <a:spcPts val="5780"/>
              </a:lnSpc>
              <a:spcBef>
                <a:spcPts val="975"/>
              </a:spcBef>
            </a:pPr>
            <a:r>
              <a:rPr sz="5500" b="0" spc="55" dirty="0">
                <a:solidFill>
                  <a:srgbClr val="FFFFFF"/>
                </a:solidFill>
                <a:latin typeface="Calibri"/>
                <a:cs typeface="Calibri"/>
              </a:rPr>
              <a:t>Оказана</a:t>
            </a:r>
            <a:r>
              <a:rPr sz="5500" b="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-35" dirty="0">
                <a:solidFill>
                  <a:srgbClr val="FFFFFF"/>
                </a:solidFill>
                <a:latin typeface="Calibri"/>
                <a:cs typeface="Calibri"/>
              </a:rPr>
              <a:t>правовая</a:t>
            </a:r>
            <a:r>
              <a:rPr sz="5500" b="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-155" dirty="0">
                <a:solidFill>
                  <a:srgbClr val="FFFFFF"/>
                </a:solidFill>
                <a:latin typeface="Calibri"/>
                <a:cs typeface="Calibri"/>
              </a:rPr>
              <a:t>помощь</a:t>
            </a:r>
            <a:r>
              <a:rPr sz="5500" b="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-125" dirty="0" err="1">
                <a:solidFill>
                  <a:srgbClr val="FFFFFF"/>
                </a:solidFill>
                <a:latin typeface="Calibri"/>
                <a:cs typeface="Calibri"/>
              </a:rPr>
              <a:t>благодаря</a:t>
            </a:r>
            <a:r>
              <a:rPr sz="5500" b="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5500" b="0" spc="30" dirty="0" smtClean="0">
                <a:solidFill>
                  <a:srgbClr val="FFFFFF"/>
                </a:solidFill>
                <a:latin typeface="Calibri"/>
                <a:cs typeface="Calibri"/>
              </a:rPr>
              <a:t>главному </a:t>
            </a:r>
            <a:r>
              <a:rPr sz="5500" b="0" spc="-105" dirty="0" err="1" smtClean="0">
                <a:solidFill>
                  <a:srgbClr val="FFFFFF"/>
                </a:solidFill>
                <a:latin typeface="Calibri"/>
                <a:cs typeface="Calibri"/>
              </a:rPr>
              <a:t>правовому</a:t>
            </a:r>
            <a:r>
              <a:rPr sz="5500" b="0" spc="-10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-122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-20" dirty="0">
                <a:solidFill>
                  <a:srgbClr val="FFFFFF"/>
                </a:solidFill>
                <a:latin typeface="Calibri"/>
                <a:cs typeface="Calibri"/>
              </a:rPr>
              <a:t>инспектору</a:t>
            </a:r>
            <a:r>
              <a:rPr sz="5500" b="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-80" dirty="0">
                <a:solidFill>
                  <a:srgbClr val="FFFFFF"/>
                </a:solidFill>
                <a:latin typeface="Calibri"/>
                <a:cs typeface="Calibri"/>
              </a:rPr>
              <a:t>краевой</a:t>
            </a:r>
            <a:r>
              <a:rPr sz="5500" b="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-60" dirty="0">
                <a:solidFill>
                  <a:srgbClr val="FFFFFF"/>
                </a:solidFill>
                <a:latin typeface="Calibri"/>
                <a:cs typeface="Calibri"/>
              </a:rPr>
              <a:t>организации</a:t>
            </a:r>
            <a:r>
              <a:rPr sz="5500" b="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40" dirty="0" err="1">
                <a:solidFill>
                  <a:srgbClr val="FFFFFF"/>
                </a:solidFill>
                <a:latin typeface="Calibri"/>
                <a:cs typeface="Calibri"/>
              </a:rPr>
              <a:t>Профсоюза</a:t>
            </a:r>
            <a:r>
              <a:rPr sz="5500" b="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5500" b="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Гантимуровой</a:t>
            </a:r>
            <a:r>
              <a:rPr lang="ru-RU" sz="5500" b="0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3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b="0" spc="409" dirty="0">
                <a:solidFill>
                  <a:srgbClr val="FFFFFF"/>
                </a:solidFill>
                <a:latin typeface="Calibri"/>
                <a:cs typeface="Calibri"/>
              </a:rPr>
              <a:t>Н.С.</a:t>
            </a:r>
            <a:endParaRPr sz="55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590" y="788658"/>
            <a:ext cx="1762124" cy="16287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20762" y="3454400"/>
            <a:ext cx="16782415" cy="61595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2230" marR="6308725" indent="-1320165">
              <a:lnSpc>
                <a:spcPct val="116700"/>
              </a:lnSpc>
              <a:spcBef>
                <a:spcPts val="95"/>
              </a:spcBef>
              <a:tabLst>
                <a:tab pos="1332230" algn="l"/>
                <a:tab pos="10465435" algn="l"/>
              </a:tabLst>
            </a:pPr>
            <a:r>
              <a:rPr lang="ru-RU" sz="4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4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       </a:t>
            </a:r>
            <a:r>
              <a:rPr sz="4500" spc="-25" dirty="0" err="1" smtClean="0">
                <a:solidFill>
                  <a:srgbClr val="FFFFFF"/>
                </a:solidFill>
                <a:latin typeface="Calibri"/>
                <a:cs typeface="Calibri"/>
              </a:rPr>
              <a:t>вы</a:t>
            </a:r>
            <a:r>
              <a:rPr lang="ru-RU" sz="4500" spc="-25" dirty="0" smtClean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4500" spc="-25" dirty="0" err="1" smtClean="0">
                <a:solidFill>
                  <a:srgbClr val="FFFFFF"/>
                </a:solidFill>
                <a:latin typeface="Calibri"/>
                <a:cs typeface="Calibri"/>
              </a:rPr>
              <a:t>грано</a:t>
            </a:r>
            <a:r>
              <a:rPr sz="4500" spc="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100" dirty="0" smtClean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4500" spc="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40" dirty="0" err="1" smtClean="0">
                <a:solidFill>
                  <a:srgbClr val="FFFFFF"/>
                </a:solidFill>
                <a:latin typeface="Calibri"/>
                <a:cs typeface="Calibri"/>
              </a:rPr>
              <a:t>исковых</a:t>
            </a:r>
            <a:r>
              <a:rPr sz="4500" spc="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pc="-55" dirty="0" err="1" smtClean="0">
                <a:solidFill>
                  <a:srgbClr val="FFFFFF"/>
                </a:solidFill>
                <a:latin typeface="Calibri"/>
                <a:cs typeface="Calibri"/>
              </a:rPr>
              <a:t>заявлений</a:t>
            </a:r>
            <a:r>
              <a:rPr sz="4500" spc="-5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dirty="0" smtClean="0">
                <a:solidFill>
                  <a:srgbClr val="FFFFFF"/>
                </a:solidFill>
                <a:latin typeface="Calibri"/>
                <a:cs typeface="Calibri"/>
              </a:rPr>
              <a:t>	 </a:t>
            </a:r>
            <a:r>
              <a:rPr sz="4500" spc="-15" dirty="0" smtClean="0">
                <a:solidFill>
                  <a:srgbClr val="FFFFFF"/>
                </a:solidFill>
                <a:latin typeface="Calibri"/>
                <a:cs typeface="Calibri"/>
              </a:rPr>
              <a:t>        </a:t>
            </a:r>
            <a:r>
              <a:rPr sz="4500" spc="12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4500" spc="120" dirty="0" smtClean="0">
                <a:solidFill>
                  <a:srgbClr val="FFFFFF"/>
                </a:solidFill>
                <a:latin typeface="Calibri"/>
                <a:cs typeface="Calibri"/>
              </a:rPr>
              <a:t>                                                  </a:t>
            </a:r>
          </a:p>
          <a:p>
            <a:pPr marL="1332230" marR="6308725" indent="-1320165">
              <a:lnSpc>
                <a:spcPct val="116700"/>
              </a:lnSpc>
              <a:spcBef>
                <a:spcPts val="95"/>
              </a:spcBef>
              <a:tabLst>
                <a:tab pos="1332230" algn="l"/>
                <a:tab pos="10465435" algn="l"/>
              </a:tabLst>
            </a:pPr>
            <a:r>
              <a:rPr lang="ru-RU" sz="4500" strike="noStrike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4500" strike="noStrike" spc="120" dirty="0" smtClean="0">
                <a:solidFill>
                  <a:srgbClr val="FFFFFF"/>
                </a:solidFill>
                <a:latin typeface="Calibri"/>
                <a:cs typeface="Calibri"/>
              </a:rPr>
              <a:t>             </a:t>
            </a:r>
            <a:r>
              <a:rPr lang="ru-RU" sz="4500" strike="noStrike" spc="25" dirty="0" smtClean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4500" strike="noStrike" spc="-70" dirty="0" err="1" smtClean="0">
                <a:solidFill>
                  <a:srgbClr val="FFFFFF"/>
                </a:solidFill>
                <a:latin typeface="Calibri"/>
                <a:cs typeface="Calibri"/>
              </a:rPr>
              <a:t>общую</a:t>
            </a:r>
            <a:r>
              <a:rPr sz="4500" strike="noStrike" spc="3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trike="noStrike" spc="-90" dirty="0">
                <a:solidFill>
                  <a:srgbClr val="FFFFFF"/>
                </a:solidFill>
                <a:latin typeface="Calibri"/>
                <a:cs typeface="Calibri"/>
              </a:rPr>
              <a:t>сумму</a:t>
            </a:r>
            <a:r>
              <a:rPr sz="4500" strike="noStrike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trike="noStrike" spc="100" dirty="0">
                <a:solidFill>
                  <a:srgbClr val="FFFFFF"/>
                </a:solidFill>
                <a:latin typeface="Calibri"/>
                <a:cs typeface="Calibri"/>
              </a:rPr>
              <a:t>285000</a:t>
            </a:r>
            <a:r>
              <a:rPr sz="4500" strike="noStrike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strike="noStrike" spc="-120" dirty="0">
                <a:solidFill>
                  <a:srgbClr val="FFFFFF"/>
                </a:solidFill>
                <a:latin typeface="Calibri"/>
                <a:cs typeface="Calibri"/>
              </a:rPr>
              <a:t>рублей</a:t>
            </a:r>
            <a:endParaRPr sz="4500" dirty="0">
              <a:latin typeface="Calibri"/>
              <a:cs typeface="Calibri"/>
            </a:endParaRPr>
          </a:p>
          <a:p>
            <a:pPr marL="2176145" marR="5080" algn="just">
              <a:lnSpc>
                <a:spcPts val="5780"/>
              </a:lnSpc>
              <a:spcBef>
                <a:spcPts val="2090"/>
              </a:spcBef>
            </a:pPr>
            <a:r>
              <a:rPr sz="5500" spc="-135" dirty="0">
                <a:solidFill>
                  <a:srgbClr val="FFFFFF"/>
                </a:solidFill>
                <a:latin typeface="Calibri"/>
                <a:cs typeface="Calibri"/>
              </a:rPr>
              <a:t>Проведено </a:t>
            </a:r>
            <a:r>
              <a:rPr sz="5500" spc="-155" dirty="0">
                <a:solidFill>
                  <a:srgbClr val="FFFFFF"/>
                </a:solidFill>
                <a:latin typeface="Calibri"/>
                <a:cs typeface="Calibri"/>
              </a:rPr>
              <a:t>обучение </a:t>
            </a:r>
            <a:r>
              <a:rPr sz="5500" spc="-110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5500" spc="-70" dirty="0">
                <a:solidFill>
                  <a:srgbClr val="FFFFFF"/>
                </a:solidFill>
                <a:latin typeface="Calibri"/>
                <a:cs typeface="Calibri"/>
              </a:rPr>
              <a:t>охране </a:t>
            </a:r>
            <a:r>
              <a:rPr sz="5500" spc="-75" dirty="0">
                <a:solidFill>
                  <a:srgbClr val="FFFFFF"/>
                </a:solidFill>
                <a:latin typeface="Calibri"/>
                <a:cs typeface="Calibri"/>
              </a:rPr>
              <a:t>труда </a:t>
            </a:r>
            <a:r>
              <a:rPr sz="5500" spc="-5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5500" spc="-45" dirty="0">
                <a:solidFill>
                  <a:srgbClr val="FFFFFF"/>
                </a:solidFill>
                <a:latin typeface="Calibri"/>
                <a:cs typeface="Calibri"/>
              </a:rPr>
              <a:t>пожарной </a:t>
            </a:r>
            <a:r>
              <a:rPr sz="5500" spc="-12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spc="-105" dirty="0">
                <a:solidFill>
                  <a:srgbClr val="FFFFFF"/>
                </a:solidFill>
                <a:latin typeface="Calibri"/>
                <a:cs typeface="Calibri"/>
              </a:rPr>
              <a:t>безопасности </a:t>
            </a:r>
            <a:r>
              <a:rPr sz="5500" spc="-40" dirty="0">
                <a:solidFill>
                  <a:srgbClr val="FFFFFF"/>
                </a:solidFill>
                <a:latin typeface="Calibri"/>
                <a:cs typeface="Calibri"/>
              </a:rPr>
              <a:t>главным </a:t>
            </a:r>
            <a:r>
              <a:rPr sz="5500" spc="-20" dirty="0">
                <a:solidFill>
                  <a:srgbClr val="FFFFFF"/>
                </a:solidFill>
                <a:latin typeface="Calibri"/>
                <a:cs typeface="Calibri"/>
              </a:rPr>
              <a:t>техническим </a:t>
            </a:r>
            <a:r>
              <a:rPr sz="5500" spc="-80" dirty="0">
                <a:solidFill>
                  <a:srgbClr val="FFFFFF"/>
                </a:solidFill>
                <a:latin typeface="Calibri"/>
                <a:cs typeface="Calibri"/>
              </a:rPr>
              <a:t>инспектором </a:t>
            </a:r>
            <a:r>
              <a:rPr sz="5500" spc="-12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spc="350" dirty="0">
                <a:solidFill>
                  <a:srgbClr val="FFFFFF"/>
                </a:solidFill>
                <a:latin typeface="Calibri"/>
                <a:cs typeface="Calibri"/>
              </a:rPr>
              <a:t>Г.А.</a:t>
            </a:r>
            <a:r>
              <a:rPr sz="5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0" spc="140" dirty="0" err="1" smtClean="0">
                <a:solidFill>
                  <a:srgbClr val="FFFFFF"/>
                </a:solidFill>
                <a:latin typeface="Calibri"/>
                <a:cs typeface="Calibri"/>
              </a:rPr>
              <a:t>Присяжнюк</a:t>
            </a:r>
            <a:endParaRPr lang="ru-RU" sz="5500" dirty="0">
              <a:latin typeface="Calibri"/>
              <a:cs typeface="Calibri"/>
            </a:endParaRPr>
          </a:p>
          <a:p>
            <a:pPr marL="2176145" marR="5080" algn="just">
              <a:lnSpc>
                <a:spcPts val="5780"/>
              </a:lnSpc>
              <a:spcBef>
                <a:spcPts val="2090"/>
              </a:spcBef>
            </a:pPr>
            <a:r>
              <a:rPr sz="4000" spc="275" dirty="0" smtClean="0">
                <a:solidFill>
                  <a:srgbClr val="FFFFFF"/>
                </a:solidFill>
                <a:latin typeface="+mj-lt"/>
                <a:cs typeface="Calibri"/>
              </a:rPr>
              <a:t>25</a:t>
            </a:r>
            <a:r>
              <a:rPr sz="4000" spc="20" dirty="0" smtClean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4000" dirty="0">
                <a:solidFill>
                  <a:srgbClr val="FFFFFF"/>
                </a:solidFill>
                <a:latin typeface="+mj-lt"/>
                <a:cs typeface="Calibri"/>
              </a:rPr>
              <a:t>членов</a:t>
            </a:r>
            <a:r>
              <a:rPr sz="4000" spc="25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4000" spc="65" dirty="0">
                <a:solidFill>
                  <a:srgbClr val="FFFFFF"/>
                </a:solidFill>
                <a:latin typeface="+mj-lt"/>
                <a:cs typeface="Calibri"/>
              </a:rPr>
              <a:t>профсоюза</a:t>
            </a:r>
            <a:r>
              <a:rPr sz="4000" spc="25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4000" spc="35" dirty="0">
                <a:solidFill>
                  <a:srgbClr val="FFFFFF"/>
                </a:solidFill>
                <a:latin typeface="+mj-lt"/>
                <a:cs typeface="Calibri"/>
              </a:rPr>
              <a:t>прошли</a:t>
            </a:r>
            <a:r>
              <a:rPr sz="4000" spc="25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4000" spc="-45" dirty="0">
                <a:solidFill>
                  <a:srgbClr val="FFFFFF"/>
                </a:solidFill>
                <a:latin typeface="+mj-lt"/>
                <a:cs typeface="Calibri"/>
              </a:rPr>
              <a:t>обучение</a:t>
            </a:r>
            <a:r>
              <a:rPr sz="4000" spc="25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4000" spc="-40" dirty="0" err="1">
                <a:solidFill>
                  <a:srgbClr val="FFFFFF"/>
                </a:solidFill>
                <a:latin typeface="+mj-lt"/>
                <a:cs typeface="Calibri"/>
              </a:rPr>
              <a:t>по</a:t>
            </a:r>
            <a:r>
              <a:rPr sz="4000" spc="25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4000" spc="660" dirty="0" smtClean="0">
                <a:solidFill>
                  <a:srgbClr val="FFFFFF"/>
                </a:solidFill>
                <a:latin typeface="+mj-lt"/>
                <a:cs typeface="Calibri"/>
              </a:rPr>
              <a:t>ПБ</a:t>
            </a:r>
            <a:endParaRPr lang="ru-RU" sz="4000" dirty="0">
              <a:latin typeface="+mj-lt"/>
              <a:cs typeface="Calibri"/>
            </a:endParaRPr>
          </a:p>
          <a:p>
            <a:pPr marL="2176145" marR="5080" algn="just">
              <a:lnSpc>
                <a:spcPts val="5780"/>
              </a:lnSpc>
              <a:spcBef>
                <a:spcPts val="2090"/>
              </a:spcBef>
            </a:pPr>
            <a:r>
              <a:rPr sz="4000" u="sng" spc="275" dirty="0" smtClean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36</a:t>
            </a:r>
            <a:r>
              <a:rPr sz="4000" u="sng" spc="20" dirty="0" smtClean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 </a:t>
            </a:r>
            <a:r>
              <a:rPr sz="4000" u="sng" dirty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членов</a:t>
            </a:r>
            <a:r>
              <a:rPr sz="4000" u="sng" spc="25" dirty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 </a:t>
            </a:r>
            <a:r>
              <a:rPr sz="4000" u="sng" spc="65" dirty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профсоюза</a:t>
            </a:r>
            <a:r>
              <a:rPr sz="4000" u="sng" spc="25" dirty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 </a:t>
            </a:r>
            <a:r>
              <a:rPr sz="4000" u="sng" spc="35" dirty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прошли</a:t>
            </a:r>
            <a:r>
              <a:rPr sz="4000" u="sng" spc="25" dirty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 </a:t>
            </a:r>
            <a:r>
              <a:rPr sz="4000" u="sng" spc="-45" dirty="0">
                <a:solidFill>
                  <a:srgbClr val="FFFFFF"/>
                </a:solidFill>
                <a:uFill>
                  <a:solidFill>
                    <a:srgbClr val="75B4F5"/>
                  </a:solidFill>
                </a:uFill>
                <a:latin typeface="+mj-lt"/>
                <a:cs typeface="Calibri"/>
              </a:rPr>
              <a:t>обуче</a:t>
            </a:r>
            <a:r>
              <a:rPr sz="4000" spc="-45" dirty="0">
                <a:solidFill>
                  <a:srgbClr val="FFFFFF"/>
                </a:solidFill>
                <a:latin typeface="+mj-lt"/>
                <a:cs typeface="Calibri"/>
              </a:rPr>
              <a:t>ние</a:t>
            </a:r>
            <a:r>
              <a:rPr sz="4000" spc="25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4000" spc="-40" dirty="0">
                <a:solidFill>
                  <a:srgbClr val="FFFFFF"/>
                </a:solidFill>
                <a:latin typeface="+mj-lt"/>
                <a:cs typeface="Calibri"/>
              </a:rPr>
              <a:t>по</a:t>
            </a:r>
            <a:r>
              <a:rPr sz="4000" spc="25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4000" spc="540" dirty="0">
                <a:solidFill>
                  <a:srgbClr val="FFFFFF"/>
                </a:solidFill>
                <a:latin typeface="+mj-lt"/>
                <a:cs typeface="Calibri"/>
              </a:rPr>
              <a:t>ОТ</a:t>
            </a:r>
            <a:endParaRPr sz="4000" dirty="0">
              <a:latin typeface="+mj-lt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8347" y="1662074"/>
            <a:ext cx="11179175" cy="7962265"/>
            <a:chOff x="5628347" y="1662074"/>
            <a:chExt cx="11179175" cy="7962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8347" y="1662074"/>
              <a:ext cx="4943474" cy="34861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63517" y="2608371"/>
              <a:ext cx="6743699" cy="38290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5828" y="5756595"/>
              <a:ext cx="8058149" cy="38671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09600" y="3771900"/>
            <a:ext cx="3322320" cy="2357056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акциях профсоюза</a:t>
            </a:r>
            <a:endParaRPr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20276" y="596900"/>
            <a:ext cx="86868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865" dirty="0">
                <a:solidFill>
                  <a:srgbClr val="043189"/>
                </a:solidFill>
                <a:latin typeface="Georgia"/>
                <a:cs typeface="Georgia"/>
              </a:rPr>
              <a:t>#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Пр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20" dirty="0">
                <a:solidFill>
                  <a:srgbClr val="043189"/>
                </a:solidFill>
                <a:latin typeface="Georgia"/>
                <a:cs typeface="Georgia"/>
              </a:rPr>
              <a:t>ф</a:t>
            </a:r>
            <a:r>
              <a:rPr sz="4500" b="1" spc="-325" dirty="0">
                <a:solidFill>
                  <a:srgbClr val="043189"/>
                </a:solidFill>
                <a:latin typeface="Georgia"/>
                <a:cs typeface="Georgia"/>
              </a:rPr>
              <a:t>с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815" dirty="0">
                <a:solidFill>
                  <a:srgbClr val="043189"/>
                </a:solidFill>
                <a:latin typeface="Georgia"/>
                <a:cs typeface="Georgia"/>
              </a:rPr>
              <a:t>ю</a:t>
            </a:r>
            <a:r>
              <a:rPr sz="4500" b="1" spc="-565" dirty="0">
                <a:solidFill>
                  <a:srgbClr val="043189"/>
                </a:solidFill>
                <a:latin typeface="Georgia"/>
                <a:cs typeface="Georgia"/>
              </a:rPr>
              <a:t>з</a:t>
            </a:r>
            <a:r>
              <a:rPr sz="4500" b="1" spc="-315" dirty="0">
                <a:solidFill>
                  <a:srgbClr val="043189"/>
                </a:solidFill>
                <a:latin typeface="Georgia"/>
                <a:cs typeface="Georgia"/>
              </a:rPr>
              <a:t>т</a:t>
            </a:r>
            <a:r>
              <a:rPr sz="4500" b="1" spc="-459" dirty="0">
                <a:solidFill>
                  <a:srgbClr val="043189"/>
                </a:solidFill>
                <a:latin typeface="Georgia"/>
                <a:cs typeface="Georgia"/>
              </a:rPr>
              <a:t>е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рр</a:t>
            </a:r>
            <a:r>
              <a:rPr sz="4500" b="1" spc="-725" dirty="0">
                <a:solidFill>
                  <a:srgbClr val="043189"/>
                </a:solidFill>
                <a:latin typeface="Georgia"/>
                <a:cs typeface="Georgia"/>
              </a:rPr>
              <a:t>и</a:t>
            </a:r>
            <a:r>
              <a:rPr sz="4500" b="1" spc="-315" dirty="0">
                <a:solidFill>
                  <a:srgbClr val="043189"/>
                </a:solidFill>
                <a:latin typeface="Georgia"/>
                <a:cs typeface="Georgia"/>
              </a:rPr>
              <a:t>т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р</a:t>
            </a:r>
            <a:r>
              <a:rPr sz="4500" b="1" spc="-725" dirty="0">
                <a:solidFill>
                  <a:srgbClr val="043189"/>
                </a:solidFill>
                <a:latin typeface="Georgia"/>
                <a:cs typeface="Georgia"/>
              </a:rPr>
              <a:t>и</a:t>
            </a:r>
            <a:r>
              <a:rPr sz="4500" b="1" spc="-400" dirty="0">
                <a:solidFill>
                  <a:srgbClr val="043189"/>
                </a:solidFill>
                <a:latin typeface="Georgia"/>
                <a:cs typeface="Georgia"/>
              </a:rPr>
              <a:t>я</a:t>
            </a:r>
            <a:r>
              <a:rPr sz="4500" b="1" spc="-95" dirty="0">
                <a:solidFill>
                  <a:srgbClr val="043189"/>
                </a:solidFill>
                <a:latin typeface="Georgia"/>
                <a:cs typeface="Georgia"/>
              </a:rPr>
              <a:t> </a:t>
            </a:r>
            <a:r>
              <a:rPr sz="4500" b="1" spc="-565" dirty="0">
                <a:solidFill>
                  <a:srgbClr val="043189"/>
                </a:solidFill>
                <a:latin typeface="Georgia"/>
                <a:cs typeface="Georgia"/>
              </a:rPr>
              <a:t>з</a:t>
            </a:r>
            <a:r>
              <a:rPr sz="4500" b="1" spc="-490" dirty="0">
                <a:solidFill>
                  <a:srgbClr val="043189"/>
                </a:solidFill>
                <a:latin typeface="Georgia"/>
                <a:cs typeface="Georgia"/>
              </a:rPr>
              <a:t>д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р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55" dirty="0">
                <a:solidFill>
                  <a:srgbClr val="043189"/>
                </a:solidFill>
                <a:latin typeface="Georgia"/>
                <a:cs typeface="Georgia"/>
              </a:rPr>
              <a:t>в</a:t>
            </a:r>
            <a:r>
              <a:rPr sz="4500" b="1" spc="-484" dirty="0">
                <a:solidFill>
                  <a:srgbClr val="043189"/>
                </a:solidFill>
                <a:latin typeface="Georgia"/>
                <a:cs typeface="Georgia"/>
              </a:rPr>
              <a:t>ь</a:t>
            </a:r>
            <a:r>
              <a:rPr sz="4500" b="1" spc="-400" dirty="0">
                <a:solidFill>
                  <a:srgbClr val="043189"/>
                </a:solidFill>
                <a:latin typeface="Georgia"/>
                <a:cs typeface="Georgia"/>
              </a:rPr>
              <a:t>я</a:t>
            </a:r>
            <a:endParaRPr sz="4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66442" y="1188500"/>
            <a:ext cx="10890885" cy="8651240"/>
            <a:chOff x="6366442" y="1188500"/>
            <a:chExt cx="10890885" cy="8651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9025" y="5143499"/>
              <a:ext cx="4791074" cy="46958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6442" y="1441553"/>
              <a:ext cx="4562474" cy="4495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84429" y="1188500"/>
              <a:ext cx="4676774" cy="4571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99593" y="5438803"/>
              <a:ext cx="4457699" cy="439102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09600" y="4076700"/>
            <a:ext cx="3322320" cy="2357056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акциях профсоюза</a:t>
            </a:r>
            <a:endParaRPr lang="ru-RU"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15647" y="596900"/>
            <a:ext cx="31438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865" dirty="0">
                <a:solidFill>
                  <a:srgbClr val="043189"/>
                </a:solidFill>
                <a:latin typeface="Georgia"/>
                <a:cs typeface="Georgia"/>
              </a:rPr>
              <a:t>#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П</a:t>
            </a:r>
            <a:r>
              <a:rPr sz="4500" b="1" spc="-459" dirty="0">
                <a:solidFill>
                  <a:srgbClr val="043189"/>
                </a:solidFill>
                <a:latin typeface="Georgia"/>
                <a:cs typeface="Georgia"/>
              </a:rPr>
              <a:t>е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р</a:t>
            </a:r>
            <a:r>
              <a:rPr sz="4500" b="1" spc="-455" dirty="0">
                <a:solidFill>
                  <a:srgbClr val="043189"/>
                </a:solidFill>
                <a:latin typeface="Georgia"/>
                <a:cs typeface="Georgia"/>
              </a:rPr>
              <a:t>в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720" dirty="0">
                <a:solidFill>
                  <a:srgbClr val="043189"/>
                </a:solidFill>
                <a:latin typeface="Georgia"/>
                <a:cs typeface="Georgia"/>
              </a:rPr>
              <a:t>м</a:t>
            </a:r>
            <a:r>
              <a:rPr sz="4500" b="1" spc="-320" dirty="0">
                <a:solidFill>
                  <a:srgbClr val="043189"/>
                </a:solidFill>
                <a:latin typeface="Georgia"/>
                <a:cs typeface="Georgia"/>
              </a:rPr>
              <a:t>а</a:t>
            </a:r>
            <a:r>
              <a:rPr sz="4500" b="1" spc="-720" dirty="0">
                <a:solidFill>
                  <a:srgbClr val="043189"/>
                </a:solidFill>
                <a:latin typeface="Georgia"/>
                <a:cs typeface="Georgia"/>
              </a:rPr>
              <a:t>й</a:t>
            </a:r>
            <a:endParaRPr sz="4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07"/>
            <a:ext cx="4489450" cy="10266680"/>
            <a:chOff x="0" y="20807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7"/>
              <a:ext cx="4488880" cy="10266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61"/>
              <a:ext cx="1762124" cy="16287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5729" y="1494280"/>
            <a:ext cx="7829549" cy="78771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24474" y="3975374"/>
            <a:ext cx="3322320" cy="2357056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акциях профсоюза</a:t>
            </a:r>
            <a:endParaRPr lang="ru-RU"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75714" y="596900"/>
            <a:ext cx="65366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405" dirty="0">
                <a:solidFill>
                  <a:srgbClr val="043189"/>
                </a:solidFill>
                <a:latin typeface="Georgia"/>
                <a:cs typeface="Georgia"/>
              </a:rPr>
              <a:t>#Профсоюзохранатруда</a:t>
            </a:r>
            <a:endParaRPr sz="4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807"/>
            <a:ext cx="4489450" cy="10266680"/>
            <a:chOff x="0" y="20807"/>
            <a:chExt cx="4489450" cy="1026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807"/>
              <a:ext cx="4488880" cy="10266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90" y="788661"/>
              <a:ext cx="1762124" cy="16287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592239" y="1604004"/>
            <a:ext cx="12866370" cy="7966075"/>
            <a:chOff x="4592239" y="1604004"/>
            <a:chExt cx="12866370" cy="796607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2239" y="1604004"/>
              <a:ext cx="5438774" cy="45815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7098" y="2419350"/>
              <a:ext cx="3667124" cy="6296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00791" y="3893147"/>
              <a:ext cx="6257253" cy="56768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44485" y="3828472"/>
            <a:ext cx="3322320" cy="2357056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80"/>
              </a:spcBef>
            </a:pPr>
            <a:r>
              <a:rPr lang="ru-RU" sz="5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акциях профсоюза</a:t>
            </a:r>
            <a:endParaRPr lang="ru-RU" sz="5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5647" y="596900"/>
            <a:ext cx="87287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865" dirty="0">
                <a:solidFill>
                  <a:srgbClr val="043189"/>
                </a:solidFill>
                <a:latin typeface="Georgia"/>
                <a:cs typeface="Georgia"/>
              </a:rPr>
              <a:t>#</a:t>
            </a:r>
            <a:r>
              <a:rPr sz="4500" b="1" spc="-480" dirty="0">
                <a:solidFill>
                  <a:srgbClr val="043189"/>
                </a:solidFill>
                <a:latin typeface="Georgia"/>
                <a:cs typeface="Georgia"/>
              </a:rPr>
              <a:t>Пр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20" dirty="0">
                <a:solidFill>
                  <a:srgbClr val="043189"/>
                </a:solidFill>
                <a:latin typeface="Georgia"/>
                <a:cs typeface="Georgia"/>
              </a:rPr>
              <a:t>ф</a:t>
            </a:r>
            <a:r>
              <a:rPr sz="4500" b="1" spc="-325" dirty="0">
                <a:solidFill>
                  <a:srgbClr val="043189"/>
                </a:solidFill>
                <a:latin typeface="Georgia"/>
                <a:cs typeface="Georgia"/>
              </a:rPr>
              <a:t>с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815" dirty="0">
                <a:solidFill>
                  <a:srgbClr val="043189"/>
                </a:solidFill>
                <a:latin typeface="Georgia"/>
                <a:cs typeface="Georgia"/>
              </a:rPr>
              <a:t>ю</a:t>
            </a:r>
            <a:r>
              <a:rPr sz="4500" b="1" spc="-565" dirty="0">
                <a:solidFill>
                  <a:srgbClr val="043189"/>
                </a:solidFill>
                <a:latin typeface="Georgia"/>
                <a:cs typeface="Georgia"/>
              </a:rPr>
              <a:t>з</a:t>
            </a:r>
            <a:r>
              <a:rPr sz="4500" b="1" spc="-475" dirty="0">
                <a:solidFill>
                  <a:srgbClr val="043189"/>
                </a:solidFill>
                <a:latin typeface="Georgia"/>
                <a:cs typeface="Georgia"/>
              </a:rPr>
              <a:t>Д</a:t>
            </a:r>
            <a:r>
              <a:rPr sz="4500" b="1" spc="-459" dirty="0">
                <a:solidFill>
                  <a:srgbClr val="043189"/>
                </a:solidFill>
                <a:latin typeface="Georgia"/>
                <a:cs typeface="Georgia"/>
              </a:rPr>
              <a:t>е</a:t>
            </a:r>
            <a:r>
              <a:rPr sz="4500" b="1" spc="-690" dirty="0">
                <a:solidFill>
                  <a:srgbClr val="043189"/>
                </a:solidFill>
                <a:latin typeface="Georgia"/>
                <a:cs typeface="Georgia"/>
              </a:rPr>
              <a:t>н</a:t>
            </a:r>
            <a:r>
              <a:rPr sz="4500" b="1" spc="-484" dirty="0">
                <a:solidFill>
                  <a:srgbClr val="043189"/>
                </a:solidFill>
                <a:latin typeface="Georgia"/>
                <a:cs typeface="Georgia"/>
              </a:rPr>
              <a:t>ь</a:t>
            </a:r>
            <a:r>
              <a:rPr sz="4500" b="1" spc="-720" dirty="0">
                <a:solidFill>
                  <a:srgbClr val="043189"/>
                </a:solidFill>
                <a:latin typeface="Georgia"/>
                <a:cs typeface="Georgia"/>
              </a:rPr>
              <a:t>м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555" dirty="0">
                <a:solidFill>
                  <a:srgbClr val="043189"/>
                </a:solidFill>
                <a:latin typeface="Georgia"/>
                <a:cs typeface="Georgia"/>
              </a:rPr>
              <a:t>л</a:t>
            </a:r>
            <a:r>
              <a:rPr sz="4500" b="1" spc="-620" dirty="0">
                <a:solidFill>
                  <a:srgbClr val="043189"/>
                </a:solidFill>
                <a:latin typeface="Georgia"/>
                <a:cs typeface="Georgia"/>
              </a:rPr>
              <a:t>о</a:t>
            </a:r>
            <a:r>
              <a:rPr sz="4500" b="1" spc="-490" dirty="0">
                <a:solidFill>
                  <a:srgbClr val="043189"/>
                </a:solidFill>
                <a:latin typeface="Georgia"/>
                <a:cs typeface="Georgia"/>
              </a:rPr>
              <a:t>д</a:t>
            </a:r>
            <a:r>
              <a:rPr sz="4500" b="1" spc="-459" dirty="0">
                <a:solidFill>
                  <a:srgbClr val="043189"/>
                </a:solidFill>
                <a:latin typeface="Georgia"/>
                <a:cs typeface="Georgia"/>
              </a:rPr>
              <a:t>е</a:t>
            </a:r>
            <a:r>
              <a:rPr sz="4500" b="1" spc="-330" dirty="0">
                <a:solidFill>
                  <a:srgbClr val="043189"/>
                </a:solidFill>
                <a:latin typeface="Georgia"/>
                <a:cs typeface="Georgia"/>
              </a:rPr>
              <a:t>ж</a:t>
            </a:r>
            <a:r>
              <a:rPr sz="4500" b="1" spc="-725" dirty="0">
                <a:solidFill>
                  <a:srgbClr val="043189"/>
                </a:solidFill>
                <a:latin typeface="Georgia"/>
                <a:cs typeface="Georgia"/>
              </a:rPr>
              <a:t>и</a:t>
            </a:r>
            <a:r>
              <a:rPr sz="4500" b="1" spc="350" dirty="0">
                <a:solidFill>
                  <a:srgbClr val="043189"/>
                </a:solidFill>
                <a:latin typeface="Georgia"/>
                <a:cs typeface="Georgia"/>
              </a:rPr>
              <a:t>1</a:t>
            </a:r>
            <a:r>
              <a:rPr sz="4500" b="1" spc="-600" dirty="0">
                <a:solidFill>
                  <a:srgbClr val="043189"/>
                </a:solidFill>
                <a:latin typeface="Georgia"/>
                <a:cs typeface="Georgia"/>
              </a:rPr>
              <a:t>0000</a:t>
            </a:r>
            <a:endParaRPr sz="4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272</Words>
  <Application>Microsoft Office PowerPoint</Application>
  <PresentationFormat>Произвольный</PresentationFormat>
  <Paragraphs>66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SimSun</vt:lpstr>
      <vt:lpstr>Calibri</vt:lpstr>
      <vt:lpstr>Georgia</vt:lpstr>
      <vt:lpstr>Times New Roman</vt:lpstr>
      <vt:lpstr>Office Theme</vt:lpstr>
      <vt:lpstr>Презентация PowerPoint</vt:lpstr>
      <vt:lpstr>Общее количество  членов профсоюза</vt:lpstr>
      <vt:lpstr>Оказана материальная  помощь на общую сумму  197746 рублей</vt:lpstr>
      <vt:lpstr>Материальная помощь</vt:lpstr>
      <vt:lpstr>Оказана правовая помощь благодаря главному правовому  инспектору краевой организации Профсоюза  Гантимуровой  Н.С.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#ВкаждомживетУчитель</vt:lpstr>
      <vt:lpstr>Наставник года</vt:lpstr>
      <vt:lpstr>Презентация PowerPoint</vt:lpstr>
      <vt:lpstr>Слагаемые успеха</vt:lpstr>
      <vt:lpstr>“Лучшая организация совместной работы  администрации и профкома в образовательных  организациях по созданию комфортных и  безопасных условий труда и отдыха работников”</vt:lpstr>
      <vt:lpstr>Презентация PowerPoint</vt:lpstr>
      <vt:lpstr>Презентация PowerPoint</vt:lpstr>
      <vt:lpstr>Защита проекта Совета молодых педагогов  в рамках форума “PROдвижение”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Шилкинская территориальная организация профессионального союза работников народного образования и науки РФ</dc:title>
  <dc:creator>Мария</dc:creator>
  <cp:keywords>DAF-LXDc_BI,BACViG5MVDY</cp:keywords>
  <cp:lastModifiedBy>Светлана</cp:lastModifiedBy>
  <cp:revision>4</cp:revision>
  <dcterms:created xsi:type="dcterms:W3CDTF">2024-03-01T03:48:26Z</dcterms:created>
  <dcterms:modified xsi:type="dcterms:W3CDTF">2024-03-11T05:49:15Z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2024-03-01T00:00:00Z</vt:filetime>
  </property>
  <property fmtid="{D5CDD505-2E9C-101B-9397-08002B2CF9AE}" pid="3" name="Creator">
    <vt:lpwstr>Canva</vt:lpwstr>
  </property>
  <property fmtid="{D5CDD505-2E9C-101B-9397-08002B2CF9AE}" pid="4" name="LastSaved">
    <vt:filetime>2024-03-01T00:00:00Z</vt:filetime>
  </property>
</Properties>
</file>