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7" r:id="rId1"/>
  </p:sldMasterIdLst>
  <p:notesMasterIdLst>
    <p:notesMasterId r:id="rId26"/>
  </p:notesMasterIdLst>
  <p:sldIdLst>
    <p:sldId id="256" r:id="rId2"/>
    <p:sldId id="272" r:id="rId3"/>
    <p:sldId id="273" r:id="rId4"/>
    <p:sldId id="288" r:id="rId5"/>
    <p:sldId id="276" r:id="rId6"/>
    <p:sldId id="289" r:id="rId7"/>
    <p:sldId id="264" r:id="rId8"/>
    <p:sldId id="286" r:id="rId9"/>
    <p:sldId id="275" r:id="rId10"/>
    <p:sldId id="304" r:id="rId11"/>
    <p:sldId id="303" r:id="rId12"/>
    <p:sldId id="277" r:id="rId13"/>
    <p:sldId id="290" r:id="rId14"/>
    <p:sldId id="291" r:id="rId15"/>
    <p:sldId id="293" r:id="rId16"/>
    <p:sldId id="294" r:id="rId17"/>
    <p:sldId id="295" r:id="rId18"/>
    <p:sldId id="296" r:id="rId19"/>
    <p:sldId id="298" r:id="rId20"/>
    <p:sldId id="299" r:id="rId21"/>
    <p:sldId id="301" r:id="rId22"/>
    <p:sldId id="302" r:id="rId23"/>
    <p:sldId id="287" r:id="rId24"/>
    <p:sldId id="27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0" autoAdjust="0"/>
    <p:restoredTop sz="98746" autoAdjust="0"/>
  </p:normalViewPr>
  <p:slideViewPr>
    <p:cSldViewPr snapToGrid="0">
      <p:cViewPr varScale="1">
        <p:scale>
          <a:sx n="116" d="100"/>
          <a:sy n="116" d="100"/>
        </p:scale>
        <p:origin x="-24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Состав Чернышевской районной организации Профсоюза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26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37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63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25</a:t>
                    </a:r>
                    <a:endParaRPr lang="en-US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Школы</c:v>
                </c:pt>
                <c:pt idx="1">
                  <c:v>Детские сады</c:v>
                </c:pt>
                <c:pt idx="2">
                  <c:v>Доп.образов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437</c:v>
                </c:pt>
                <c:pt idx="1">
                  <c:v>341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8F-4831-86D3-2EB245103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Школы</c:v>
                </c:pt>
                <c:pt idx="1">
                  <c:v>Детские сады</c:v>
                </c:pt>
                <c:pt idx="2">
                  <c:v>Доп.образов</c:v>
                </c:pt>
                <c:pt idx="3">
                  <c:v>Другие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437</c:v>
                </c:pt>
                <c:pt idx="1">
                  <c:v>341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8F-4831-86D3-2EB245103BED}"/>
            </c:ext>
          </c:extLst>
        </c:ser>
      </c:pie3DChart>
    </c:plotArea>
    <c:legend>
      <c:legendPos val="r"/>
      <c:layout>
        <c:manualLayout>
          <c:xMode val="edge"/>
          <c:yMode val="edge"/>
          <c:x val="0.75308067460425665"/>
          <c:y val="0.4616584499637843"/>
          <c:w val="0.23307849494591723"/>
          <c:h val="0.2861786490338690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66137-5279-4141-BD8E-A5A012CA383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2FEB-69A8-41D8-B208-84D56FE2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FEB-69A8-41D8-B208-84D56FE206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FEB-69A8-41D8-B208-84D56FE2063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22FEB-69A8-41D8-B208-84D56FE2063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6779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552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373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892590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1999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332710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1824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7257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2825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9137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1974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2624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1863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868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6239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7918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16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1FC98D-9EF7-4B9C-B42C-50F5BA3C557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378D64-C849-4A74-B911-DE9DAF7BA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97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  <p:sldLayoutId id="2147484631" r:id="rId14"/>
    <p:sldLayoutId id="2147484632" r:id="rId15"/>
    <p:sldLayoutId id="2147484633" r:id="rId16"/>
    <p:sldLayoutId id="2147484634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zabprofobr.ru/wp-content/uploads/2023/05/izobrazhenie_viber_2023-05-04_08-36-11-9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zabprofobr.ru/wp-content/uploads/2023/05/izobrazhenie_viber_2023-05-04_08-57-00-880-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384013"/>
            <a:ext cx="1333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H="1">
            <a:off x="-353685" y="5555410"/>
            <a:ext cx="12327147" cy="6358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2023год</a:t>
            </a:r>
            <a:endParaRPr lang="ru-RU" sz="3600" b="1" dirty="0"/>
          </a:p>
        </p:txBody>
      </p:sp>
      <p:sp>
        <p:nvSpPr>
          <p:cNvPr id="12" name="Подзаголовок 4"/>
          <p:cNvSpPr>
            <a:spLocks noGrp="1"/>
          </p:cNvSpPr>
          <p:nvPr>
            <p:ph type="ctrTitle"/>
          </p:nvPr>
        </p:nvSpPr>
        <p:spPr>
          <a:xfrm>
            <a:off x="517586" y="2872597"/>
            <a:ext cx="10886535" cy="1992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чЕРНЫшЕВСКАЯ</a:t>
            </a:r>
            <a:r>
              <a:rPr lang="ru-RU" sz="2800" b="1" dirty="0"/>
              <a:t> ТЕРРИТОРИАЛЬНАЯ ОРГАНИЗАЦИЯ </a:t>
            </a:r>
            <a:r>
              <a:rPr lang="ru-RU" sz="2800" b="1" dirty="0" err="1" smtClean="0"/>
              <a:t>ПРОФессионального</a:t>
            </a:r>
            <a:r>
              <a:rPr lang="ru-RU" sz="2800" b="1" dirty="0" smtClean="0"/>
              <a:t> союза  работников</a:t>
            </a:r>
            <a:br>
              <a:rPr lang="ru-RU" sz="2800" b="1" dirty="0" smtClean="0"/>
            </a:br>
            <a:r>
              <a:rPr lang="ru-RU" sz="2800" b="1" dirty="0" smtClean="0"/>
              <a:t>народного образования и науки Российской Федерации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3639" y="1949569"/>
            <a:ext cx="5980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ПУБЛИЧНЫЙ ОТЧЕТ  </a:t>
            </a:r>
          </a:p>
        </p:txBody>
      </p:sp>
      <p:pic>
        <p:nvPicPr>
          <p:cNvPr id="7" name="Рисунок 6" descr="\\server\Общая\Сеть\ВСЕ эмблемы\лого 2023\Заб.краевая организация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66809" y="533400"/>
            <a:ext cx="2611731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3631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0026"/>
            <a:ext cx="7412038" cy="44767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2023 Год педагога и наставника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1076325"/>
            <a:ext cx="3611563" cy="5362575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Территориальная организация и первичные профсоюзные организации приняли  активное участие в открытие Года на краевом и районном уровнях, в районных конкурсах «Воспитатель года», «Педагог-психолог »,  активное участие приняли  в проведении всемирного дня действий «За достойный труд», в проведении и праздновании юбилеев детских садов и школ, поздравлении юбиляров. </a:t>
            </a:r>
          </a:p>
          <a:p>
            <a:pPr>
              <a:buNone/>
            </a:pPr>
            <a:r>
              <a:rPr lang="ru-RU" sz="2300" dirty="0" smtClean="0"/>
              <a:t>     </a:t>
            </a:r>
          </a:p>
          <a:p>
            <a:endParaRPr lang="ru-RU" dirty="0"/>
          </a:p>
        </p:txBody>
      </p:sp>
      <p:pic>
        <p:nvPicPr>
          <p:cNvPr id="4" name="Рисунок 3" descr="IMG_20230331_123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8813" y="780466"/>
            <a:ext cx="3818982" cy="2455039"/>
          </a:xfrm>
          <a:prstGeom prst="rect">
            <a:avLst/>
          </a:prstGeom>
        </p:spPr>
      </p:pic>
      <p:pic>
        <p:nvPicPr>
          <p:cNvPr id="6" name="Рисунок 5" descr="IMG_20230323_120218.jpg"/>
          <p:cNvPicPr>
            <a:picLocks noChangeAspect="1"/>
          </p:cNvPicPr>
          <p:nvPr/>
        </p:nvPicPr>
        <p:blipFill>
          <a:blip r:embed="rId3" cstate="print"/>
          <a:srcRect l="13419" r="9149" b="4803"/>
          <a:stretch>
            <a:fillRect/>
          </a:stretch>
        </p:blipFill>
        <p:spPr>
          <a:xfrm>
            <a:off x="8699862" y="795953"/>
            <a:ext cx="2899954" cy="2443635"/>
          </a:xfrm>
          <a:prstGeom prst="rect">
            <a:avLst/>
          </a:prstGeom>
        </p:spPr>
      </p:pic>
      <p:pic>
        <p:nvPicPr>
          <p:cNvPr id="9" name="Рисунок 8" descr="IMG-20231125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744" y="3324982"/>
            <a:ext cx="3574325" cy="2369608"/>
          </a:xfrm>
          <a:prstGeom prst="rect">
            <a:avLst/>
          </a:prstGeom>
        </p:spPr>
      </p:pic>
      <p:pic>
        <p:nvPicPr>
          <p:cNvPr id="10" name="Рисунок 9" descr="флэшмоб СОШ №2 к 1м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5548" y="3330211"/>
            <a:ext cx="3219450" cy="2362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3850"/>
            <a:ext cx="6630988" cy="129539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2023 Год педагога и наставника</a:t>
            </a:r>
            <a:endParaRPr lang="ru-RU" sz="2800" dirty="0"/>
          </a:p>
        </p:txBody>
      </p:sp>
      <p:pic>
        <p:nvPicPr>
          <p:cNvPr id="4" name="Содержимое 3" descr="https://zabprofobr.ru/wp-content/uploads/2023/05/izobrazhenie_viber_2023-05-04_08-36-11-951-300x2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926306"/>
            <a:ext cx="3333750" cy="23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zabprofobr.ru/wp-content/uploads/2023/05/izobrazhenie_viber_2023-05-04_08-57-00-880-1-225x3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828800"/>
            <a:ext cx="230759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oMJ79a6qiw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1821" y="3371851"/>
            <a:ext cx="3370154" cy="2552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125" y="-219075"/>
            <a:ext cx="49625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Лучший уполномоченный по охране труда в образовательных организациях Забайкальского края</a:t>
            </a:r>
          </a:p>
          <a:p>
            <a:r>
              <a:rPr lang="ru-RU" dirty="0" smtClean="0"/>
              <a:t>Победителем краевого этапа Общероссийского смотра-конкурса «Лучший уполномоченный по охране труда Профсоюза» в образовательных организациях Забайкальского края стала уполномоченный по охране труда первичной профсоюзной организации средней общеобразовательной школы </a:t>
            </a:r>
            <a:r>
              <a:rPr lang="ru-RU" dirty="0" err="1" smtClean="0"/>
              <a:t>с.Алеур</a:t>
            </a:r>
            <a:r>
              <a:rPr lang="ru-RU" dirty="0" smtClean="0"/>
              <a:t> Чернышевского района Инна Юрьевна Акулова (директор Зверева И.С., председатель ППО Сахарова С.Г.)  По итогам смотра-конкурса  награждены Дипломом и денежной премией крайкома и </a:t>
            </a:r>
            <a:r>
              <a:rPr lang="ru-RU" dirty="0" err="1" smtClean="0"/>
              <a:t>теркома</a:t>
            </a:r>
            <a:r>
              <a:rPr lang="ru-RU" dirty="0" smtClean="0"/>
              <a:t> профсоюза.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9461" y="819150"/>
            <a:ext cx="4821239" cy="55149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Дипломантом краевого конкурса проектов советов молодых педагогов на гранд по теме: выездная районная летняя школа для молодых педагогов «Точка отсчета</a:t>
            </a:r>
            <a:r>
              <a:rPr lang="ru-RU" sz="1600" dirty="0" smtClean="0"/>
              <a:t>» стала Честных О.И., председатель Совета молодых педагогов района.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 Первичная профсоюзная организация МДОУ №63 «Кораблик» стала дипломантом отраслевого этапа </a:t>
            </a:r>
            <a:r>
              <a:rPr lang="ru-RU" sz="1600" b="1" dirty="0" smtClean="0"/>
              <a:t>краевого конкурса Федерации Забайкалья «Лучшее социальное партнерство», </a:t>
            </a:r>
            <a:r>
              <a:rPr lang="ru-RU" sz="1600" dirty="0" smtClean="0"/>
              <a:t>(</a:t>
            </a:r>
            <a:r>
              <a:rPr lang="ru-RU" sz="1600" dirty="0" err="1" smtClean="0"/>
              <a:t>зав.д</a:t>
            </a:r>
            <a:r>
              <a:rPr lang="ru-RU" sz="1600" dirty="0" smtClean="0"/>
              <a:t>/садом </a:t>
            </a:r>
            <a:r>
              <a:rPr lang="ru-RU" sz="1600" dirty="0" err="1" smtClean="0"/>
              <a:t>Шемелина</a:t>
            </a:r>
            <a:r>
              <a:rPr lang="ru-RU" sz="1600" dirty="0" smtClean="0"/>
              <a:t> Н.В., председатель Михайлова С.В.)</a:t>
            </a: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5" y="428625"/>
            <a:ext cx="574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2023 Год педагога и наставника</a:t>
            </a:r>
            <a:endParaRPr lang="ru-RU" sz="2400" b="1" dirty="0"/>
          </a:p>
        </p:txBody>
      </p:sp>
      <p:pic>
        <p:nvPicPr>
          <p:cNvPr id="8" name="Рисунок 7" descr="IMG-1370644a20bf2e3515f807d44fb1a10e-V (1).jpg"/>
          <p:cNvPicPr>
            <a:picLocks noChangeAspect="1"/>
          </p:cNvPicPr>
          <p:nvPr/>
        </p:nvPicPr>
        <p:blipFill>
          <a:blip r:embed="rId2" cstate="print"/>
          <a:srcRect r="8562" b="13545"/>
          <a:stretch>
            <a:fillRect/>
          </a:stretch>
        </p:blipFill>
        <p:spPr>
          <a:xfrm>
            <a:off x="8965202" y="3052899"/>
            <a:ext cx="2517049" cy="3112770"/>
          </a:xfrm>
          <a:prstGeom prst="rect">
            <a:avLst/>
          </a:prstGeom>
        </p:spPr>
      </p:pic>
      <p:pic>
        <p:nvPicPr>
          <p:cNvPr id="9" name="Рисунок 8" descr="o63aH_g1E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937" y="333375"/>
            <a:ext cx="3622313" cy="3333750"/>
          </a:xfrm>
          <a:prstGeom prst="rect">
            <a:avLst/>
          </a:prstGeom>
        </p:spPr>
      </p:pic>
      <p:pic>
        <p:nvPicPr>
          <p:cNvPr id="7" name="Содержимое 6" descr="Диплом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691" t="3065" r="4295" b="2182"/>
          <a:stretch>
            <a:fillRect/>
          </a:stretch>
        </p:blipFill>
        <p:spPr>
          <a:xfrm rot="5400000">
            <a:off x="6285712" y="3568637"/>
            <a:ext cx="2137354" cy="3030583"/>
          </a:xfrm>
        </p:spPr>
      </p:pic>
      <p:pic>
        <p:nvPicPr>
          <p:cNvPr id="10" name="Рисунок 9" descr="IMG-20240215-WA0015.jpg"/>
          <p:cNvPicPr>
            <a:picLocks noChangeAspect="1"/>
          </p:cNvPicPr>
          <p:nvPr/>
        </p:nvPicPr>
        <p:blipFill>
          <a:blip r:embed="rId5" cstate="print"/>
          <a:srcRect l="3398" t="6202" r="4110" b="5491"/>
          <a:stretch>
            <a:fillRect/>
          </a:stretch>
        </p:blipFill>
        <p:spPr>
          <a:xfrm>
            <a:off x="8804365" y="496389"/>
            <a:ext cx="2651760" cy="17242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285749"/>
            <a:ext cx="7027862" cy="93345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2023 Год педагога и наставника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1" y="1019174"/>
            <a:ext cx="4937655" cy="53293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итогам краевого конкурса «На лучшую организацию совместной работы </a:t>
            </a:r>
          </a:p>
          <a:p>
            <a:r>
              <a:rPr lang="ru-RU" dirty="0" smtClean="0"/>
              <a:t>администрации и профкома в образовательных организациях по созданию комфортных и безопасных условий труда, и отдыха работников»</a:t>
            </a:r>
          </a:p>
          <a:p>
            <a:r>
              <a:rPr lang="ru-RU" dirty="0" smtClean="0"/>
              <a:t>в Забайкальской краевой организации Профсоюза в номинации: «Образовательные организации общего образования»  МОУ СОШ №2 п.Чернышевск заняла </a:t>
            </a:r>
            <a:r>
              <a:rPr lang="en-US" dirty="0" smtClean="0"/>
              <a:t>I</a:t>
            </a:r>
            <a:r>
              <a:rPr lang="ru-RU" dirty="0" smtClean="0"/>
              <a:t> место (председатель ППО </a:t>
            </a:r>
            <a:r>
              <a:rPr lang="ru-RU" dirty="0" err="1" smtClean="0"/>
              <a:t>Запова</a:t>
            </a:r>
            <a:r>
              <a:rPr lang="ru-RU" dirty="0" smtClean="0"/>
              <a:t> И.В., директор школы </a:t>
            </a:r>
            <a:r>
              <a:rPr lang="ru-RU" dirty="0" err="1" smtClean="0"/>
              <a:t>Домошонкина</a:t>
            </a:r>
            <a:r>
              <a:rPr lang="ru-RU" dirty="0" smtClean="0"/>
              <a:t> В.А.), на торжественном мероприятии, посвященном закрытию Года педагога и наставника в драмтеатре г.Читы им торжественно вручен сертификат на 30 тыс.рублей, памятная статуэтка и диплом. Территориальный комитет профсоюза дополнительно наградил участников конкурсов денежными премиями и благодарственными письмами.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-20231211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4604" y="4219302"/>
            <a:ext cx="3505200" cy="2481399"/>
          </a:xfrm>
          <a:prstGeom prst="rect">
            <a:avLst/>
          </a:prstGeom>
        </p:spPr>
      </p:pic>
      <p:pic>
        <p:nvPicPr>
          <p:cNvPr id="7" name="Рисунок 6" descr="IMG-20231211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226" y="2834640"/>
            <a:ext cx="3524250" cy="2394585"/>
          </a:xfrm>
          <a:prstGeom prst="rect">
            <a:avLst/>
          </a:prstGeom>
        </p:spPr>
      </p:pic>
      <p:pic>
        <p:nvPicPr>
          <p:cNvPr id="5" name="Содержимое 4" descr="IMG-20231211-WA0012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6677" t="7226" r="12418" b="10126"/>
          <a:stretch>
            <a:fillRect/>
          </a:stretch>
        </p:blipFill>
        <p:spPr>
          <a:xfrm>
            <a:off x="6544491" y="744583"/>
            <a:ext cx="3069772" cy="239050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9239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2023 Год педагога и наставника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0358" y="1514476"/>
            <a:ext cx="4934479" cy="36152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краевом конкурсе эссе «Лучший наставник в образовании</a:t>
            </a:r>
          </a:p>
          <a:p>
            <a:r>
              <a:rPr lang="ru-RU" dirty="0" smtClean="0"/>
              <a:t>Забайкальского края» приняли участие 4 наших педагога: </a:t>
            </a:r>
            <a:r>
              <a:rPr lang="ru-RU" dirty="0" err="1" smtClean="0"/>
              <a:t>Запова</a:t>
            </a:r>
            <a:r>
              <a:rPr lang="ru-RU" dirty="0" smtClean="0"/>
              <a:t> И.В. СОШ №2 п.Чернышевск и педагоги из </a:t>
            </a:r>
            <a:r>
              <a:rPr lang="ru-RU" dirty="0" err="1" smtClean="0"/>
              <a:t>Мильгидунской</a:t>
            </a:r>
            <a:r>
              <a:rPr lang="ru-RU" dirty="0" smtClean="0"/>
              <a:t> ООШ -</a:t>
            </a:r>
            <a:r>
              <a:rPr lang="ru-RU" dirty="0" err="1" smtClean="0"/>
              <a:t>Епифанцева</a:t>
            </a:r>
            <a:r>
              <a:rPr lang="ru-RU" dirty="0" smtClean="0"/>
              <a:t> </a:t>
            </a:r>
            <a:r>
              <a:rPr lang="ru-RU" dirty="0" err="1" smtClean="0"/>
              <a:t>И.Л.,Даниленко</a:t>
            </a:r>
            <a:r>
              <a:rPr lang="ru-RU" dirty="0" smtClean="0"/>
              <a:t> </a:t>
            </a:r>
            <a:r>
              <a:rPr lang="ru-RU" dirty="0" err="1" smtClean="0"/>
              <a:t>Л.Г.,Хвостовская</a:t>
            </a:r>
            <a:r>
              <a:rPr lang="ru-RU" dirty="0" smtClean="0"/>
              <a:t> Е.И.</a:t>
            </a:r>
          </a:p>
          <a:p>
            <a:r>
              <a:rPr lang="ru-RU" dirty="0" smtClean="0"/>
              <a:t>Работа </a:t>
            </a:r>
            <a:r>
              <a:rPr lang="ru-RU" dirty="0" err="1" smtClean="0"/>
              <a:t>Заповой</a:t>
            </a:r>
            <a:r>
              <a:rPr lang="ru-RU" dirty="0" smtClean="0"/>
              <a:t> Ирины Витальевны - председателя первичной профсоюзной организации средней школы №2 п.Чернышевска отправлена в Москву на конкурс, как единственная работа о наставничестве в профсоюзе.</a:t>
            </a:r>
            <a:endParaRPr lang="ru-RU" dirty="0"/>
          </a:p>
        </p:txBody>
      </p:sp>
      <p:pic>
        <p:nvPicPr>
          <p:cNvPr id="5" name="Рисунок 4" descr="IMG_20240213_142100 (1).jpg"/>
          <p:cNvPicPr>
            <a:picLocks noChangeAspect="1"/>
          </p:cNvPicPr>
          <p:nvPr/>
        </p:nvPicPr>
        <p:blipFill>
          <a:blip r:embed="rId2" cstate="print"/>
          <a:srcRect l="10653" t="2086" r="19479"/>
          <a:stretch>
            <a:fillRect/>
          </a:stretch>
        </p:blipFill>
        <p:spPr>
          <a:xfrm>
            <a:off x="8553450" y="209006"/>
            <a:ext cx="3085556" cy="2210344"/>
          </a:xfrm>
          <a:prstGeom prst="rect">
            <a:avLst/>
          </a:prstGeom>
        </p:spPr>
      </p:pic>
      <p:pic>
        <p:nvPicPr>
          <p:cNvPr id="6" name="Рисунок 5" descr="IMG_20240213_162208.jpg"/>
          <p:cNvPicPr>
            <a:picLocks noChangeAspect="1"/>
          </p:cNvPicPr>
          <p:nvPr/>
        </p:nvPicPr>
        <p:blipFill>
          <a:blip r:embed="rId3" cstate="print"/>
          <a:srcRect l="11515" r="12440" b="-378"/>
          <a:stretch>
            <a:fillRect/>
          </a:stretch>
        </p:blipFill>
        <p:spPr>
          <a:xfrm rot="10800000">
            <a:off x="9065623" y="2573383"/>
            <a:ext cx="2888252" cy="2093866"/>
          </a:xfrm>
          <a:prstGeom prst="rect">
            <a:avLst/>
          </a:prstGeom>
        </p:spPr>
      </p:pic>
      <p:pic>
        <p:nvPicPr>
          <p:cNvPr id="11" name="Рисунок 10" descr="IMG_20240213_163828 (1).jpg"/>
          <p:cNvPicPr>
            <a:picLocks noChangeAspect="1"/>
          </p:cNvPicPr>
          <p:nvPr/>
        </p:nvPicPr>
        <p:blipFill>
          <a:blip r:embed="rId4" cstate="print"/>
          <a:srcRect l="15084" t="4332" r="19738" b="3318"/>
          <a:stretch>
            <a:fillRect/>
          </a:stretch>
        </p:blipFill>
        <p:spPr>
          <a:xfrm>
            <a:off x="5705475" y="940526"/>
            <a:ext cx="3177268" cy="2181497"/>
          </a:xfrm>
          <a:prstGeom prst="rect">
            <a:avLst/>
          </a:prstGeom>
        </p:spPr>
      </p:pic>
      <p:pic>
        <p:nvPicPr>
          <p:cNvPr id="12" name="Рисунок 11" descr="IMG_20240213_165510.jpg"/>
          <p:cNvPicPr>
            <a:picLocks noChangeAspect="1"/>
          </p:cNvPicPr>
          <p:nvPr/>
        </p:nvPicPr>
        <p:blipFill>
          <a:blip r:embed="rId5" cstate="print"/>
          <a:srcRect t="11723" b="16674"/>
          <a:stretch>
            <a:fillRect/>
          </a:stretch>
        </p:blipFill>
        <p:spPr>
          <a:xfrm rot="5400000">
            <a:off x="6603276" y="3018885"/>
            <a:ext cx="2285997" cy="32395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09575"/>
            <a:ext cx="8534400" cy="571500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педагога и наставника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1" y="1219200"/>
            <a:ext cx="4937655" cy="45910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Педагогическая молодежь очень востребована в наших образовательных учреждениях. Нужно им помогать, развивать наставничество, ну а самое главное, чтобы были разработаны действенные меры социальной защиты, а Профсоюз всегда защитит их трудовые права.</a:t>
            </a:r>
          </a:p>
          <a:p>
            <a:r>
              <a:rPr lang="ru-RU" dirty="0" smtClean="0"/>
              <a:t> В марте прошла школа молодого педагога на базе СОШ №63 п.Чернышевск, где были проведены открытые уроки учителями </a:t>
            </a:r>
            <a:r>
              <a:rPr lang="ru-RU" dirty="0" err="1" smtClean="0"/>
              <a:t>стажистами</a:t>
            </a:r>
            <a:r>
              <a:rPr lang="ru-RU" dirty="0" smtClean="0"/>
              <a:t>,  психологический тренинг и  мастер-класс по нанесению рисунка на холщовую сумку–</a:t>
            </a:r>
            <a:r>
              <a:rPr lang="ru-RU" dirty="0" err="1" smtClean="0"/>
              <a:t>шоппер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5TKPw5KfZ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68468" y="180975"/>
            <a:ext cx="2033290" cy="3614738"/>
          </a:xfrm>
        </p:spPr>
      </p:pic>
      <p:pic>
        <p:nvPicPr>
          <p:cNvPr id="6" name="Рисунок 5" descr="A2XpqeXNK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399" y="3829050"/>
            <a:ext cx="4848225" cy="2657475"/>
          </a:xfrm>
          <a:prstGeom prst="rect">
            <a:avLst/>
          </a:prstGeom>
        </p:spPr>
      </p:pic>
      <p:pic>
        <p:nvPicPr>
          <p:cNvPr id="7" name="Рисунок 6" descr="NeiJuRTNW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3038" y="152399"/>
            <a:ext cx="2262187" cy="35623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0976"/>
            <a:ext cx="8534400" cy="685799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педагога и наставника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1" y="2486025"/>
            <a:ext cx="4937655" cy="1815042"/>
          </a:xfrm>
        </p:spPr>
        <p:txBody>
          <a:bodyPr>
            <a:normAutofit/>
          </a:bodyPr>
          <a:lstStyle/>
          <a:p>
            <a:r>
              <a:rPr lang="ru-RU" dirty="0" smtClean="0"/>
              <a:t>В мае был проведен образовательный </a:t>
            </a:r>
            <a:r>
              <a:rPr lang="ru-RU" dirty="0" err="1" smtClean="0"/>
              <a:t>интенсив</a:t>
            </a:r>
            <a:r>
              <a:rPr lang="ru-RU" dirty="0" smtClean="0"/>
              <a:t> для молодых воспитателей района "Занятие это интересно» на базе </a:t>
            </a:r>
            <a:r>
              <a:rPr lang="ru-RU" dirty="0" err="1" smtClean="0"/>
              <a:t>д</a:t>
            </a:r>
            <a:r>
              <a:rPr lang="ru-RU" dirty="0" smtClean="0"/>
              <a:t>/сада «Кораблик» п.Чернышевск.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_20230522_091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29626" y="3990975"/>
            <a:ext cx="3476624" cy="2076450"/>
          </a:xfrm>
        </p:spPr>
      </p:pic>
      <p:pic>
        <p:nvPicPr>
          <p:cNvPr id="6" name="Рисунок 5" descr="IMG_20230522_092657.jpg"/>
          <p:cNvPicPr>
            <a:picLocks noChangeAspect="1"/>
          </p:cNvPicPr>
          <p:nvPr/>
        </p:nvPicPr>
        <p:blipFill>
          <a:blip r:embed="rId3" cstate="print"/>
          <a:srcRect b="22930"/>
          <a:stretch>
            <a:fillRect/>
          </a:stretch>
        </p:blipFill>
        <p:spPr>
          <a:xfrm>
            <a:off x="6019800" y="1714500"/>
            <a:ext cx="2114550" cy="3457575"/>
          </a:xfrm>
          <a:prstGeom prst="rect">
            <a:avLst/>
          </a:prstGeom>
        </p:spPr>
      </p:pic>
      <p:pic>
        <p:nvPicPr>
          <p:cNvPr id="7" name="Рисунок 6" descr="IMG_20230522_112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26" y="1228725"/>
            <a:ext cx="3429000" cy="2428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7650"/>
            <a:ext cx="8534400" cy="504825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педагога и наставника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1" y="1762125"/>
            <a:ext cx="4937655" cy="3533774"/>
          </a:xfrm>
        </p:spPr>
        <p:txBody>
          <a:bodyPr/>
          <a:lstStyle/>
          <a:p>
            <a:r>
              <a:rPr lang="ru-RU" dirty="0" smtClean="0"/>
              <a:t>Трое молодых педагогов приняли участие в Межрайонном образовательном форуме молодых педагогов на базе МОУ СОШ </a:t>
            </a:r>
            <a:r>
              <a:rPr lang="ru-RU" dirty="0" err="1" smtClean="0"/>
              <a:t>им.Богомягкова</a:t>
            </a:r>
            <a:r>
              <a:rPr lang="ru-RU" dirty="0" smtClean="0"/>
              <a:t> Г.П., два человека побывали  в летней школе молодого педагога на </a:t>
            </a:r>
            <a:r>
              <a:rPr lang="ru-RU" dirty="0" err="1" smtClean="0"/>
              <a:t>оз.Арахлей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Богомягково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84314" y="376238"/>
            <a:ext cx="4040716" cy="3030537"/>
          </a:xfrm>
        </p:spPr>
      </p:pic>
      <p:pic>
        <p:nvPicPr>
          <p:cNvPr id="8" name="Рисунок 7" descr="Богомягков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142" y="3121478"/>
            <a:ext cx="4931229" cy="3488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4800"/>
            <a:ext cx="8534400" cy="733425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педагога и наставника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1" y="1270528"/>
            <a:ext cx="4937655" cy="4634971"/>
          </a:xfrm>
        </p:spPr>
        <p:txBody>
          <a:bodyPr>
            <a:normAutofit/>
          </a:bodyPr>
          <a:lstStyle/>
          <a:p>
            <a:r>
              <a:rPr lang="ru-RU" dirty="0" smtClean="0"/>
              <a:t>Член совета молодых педагогов района </a:t>
            </a:r>
            <a:r>
              <a:rPr lang="ru-RU" dirty="0" err="1" smtClean="0"/>
              <a:t>Засимов</a:t>
            </a:r>
            <a:r>
              <a:rPr lang="ru-RU" dirty="0" smtClean="0"/>
              <a:t> Дмитрий Андреевич, учитель </a:t>
            </a:r>
            <a:r>
              <a:rPr lang="ru-RU" dirty="0" err="1" smtClean="0"/>
              <a:t>нач.классов</a:t>
            </a:r>
            <a:r>
              <a:rPr lang="ru-RU" dirty="0" smtClean="0"/>
              <a:t> Комсомольской средней школы в региональном конкурсе профессионального мастерства молодых педагогов «К вершинам профессионального успеха», в номинации «Лучший молодой педагог Забайкалья», в г.Москве  стал лауреатом Всероссийского конкурса молодых профессионалов в номинации «Молодой учитель»!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https://zabprofobr.ru/wp-content/uploads/2023/04/3SpHm-zTQbc-658x1024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015" y="476250"/>
            <a:ext cx="3989135" cy="580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4212" y="257175"/>
            <a:ext cx="8534400" cy="942975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педагога и наставника</a:t>
            </a:r>
            <a:endParaRPr lang="ru-RU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9483" y="1276349"/>
            <a:ext cx="4937655" cy="3933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Завершающим событием Года педагога и наставника в краевой организации Профсоюза стала презентация литературного альманаха " Зажечь звезду!", в котором опубликованы   стихи и проза педагогических работников из 15 районов края. От нашего района  были представлены стихи </a:t>
            </a:r>
            <a:r>
              <a:rPr lang="ru-RU" dirty="0" err="1" smtClean="0"/>
              <a:t>Алаторцевой</a:t>
            </a:r>
            <a:r>
              <a:rPr lang="ru-RU" dirty="0" smtClean="0"/>
              <a:t> П.М.- СОШ </a:t>
            </a:r>
            <a:r>
              <a:rPr lang="ru-RU" dirty="0" err="1" smtClean="0"/>
              <a:t>с.Алеур</a:t>
            </a:r>
            <a:r>
              <a:rPr lang="ru-RU" dirty="0" smtClean="0"/>
              <a:t>, </a:t>
            </a:r>
            <a:r>
              <a:rPr lang="ru-RU" dirty="0" err="1" smtClean="0"/>
              <a:t>Засимова</a:t>
            </a:r>
            <a:r>
              <a:rPr lang="ru-RU" dirty="0" smtClean="0"/>
              <a:t> Д.А.- СОШ с.Комсомольское, Честных </a:t>
            </a:r>
            <a:r>
              <a:rPr lang="ru-RU" dirty="0" err="1" smtClean="0"/>
              <a:t>О.И.-комитет</a:t>
            </a:r>
            <a:r>
              <a:rPr lang="ru-RU" dirty="0" smtClean="0"/>
              <a:t> образования.</a:t>
            </a:r>
          </a:p>
          <a:p>
            <a:endParaRPr lang="ru-RU" dirty="0"/>
          </a:p>
        </p:txBody>
      </p:sp>
      <p:pic>
        <p:nvPicPr>
          <p:cNvPr id="5" name="Содержимое 4" descr="Презентация книг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19924" y="619124"/>
            <a:ext cx="4791075" cy="515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720" y="685801"/>
            <a:ext cx="8982572" cy="8411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Численность районной организации на 1 января </a:t>
            </a:r>
            <a:r>
              <a:rPr lang="ru-RU" sz="1600" b="1" dirty="0" smtClean="0">
                <a:solidFill>
                  <a:schemeClr val="tx1"/>
                </a:solidFill>
              </a:rPr>
              <a:t>2024 </a:t>
            </a:r>
            <a:r>
              <a:rPr lang="ru-RU" sz="1600" b="1" dirty="0">
                <a:solidFill>
                  <a:schemeClr val="tx1"/>
                </a:solidFill>
              </a:rPr>
              <a:t>года составляет </a:t>
            </a:r>
            <a:r>
              <a:rPr lang="ru-RU" sz="1600" b="1" dirty="0" smtClean="0">
                <a:solidFill>
                  <a:schemeClr val="tx1"/>
                </a:solidFill>
              </a:rPr>
              <a:t>866 </a:t>
            </a:r>
            <a:r>
              <a:rPr lang="ru-RU" sz="1600" b="1" dirty="0">
                <a:solidFill>
                  <a:schemeClr val="tx1"/>
                </a:solidFill>
              </a:rPr>
              <a:t>человек, из них </a:t>
            </a:r>
            <a:r>
              <a:rPr lang="ru-RU" sz="1600" b="1" dirty="0" smtClean="0">
                <a:solidFill>
                  <a:schemeClr val="tx1"/>
                </a:solidFill>
              </a:rPr>
              <a:t>851 </a:t>
            </a:r>
            <a:r>
              <a:rPr lang="ru-RU" sz="1600" b="1" dirty="0">
                <a:solidFill>
                  <a:schemeClr val="tx1"/>
                </a:solidFill>
              </a:rPr>
              <a:t>работающих, что составляет </a:t>
            </a:r>
            <a:r>
              <a:rPr lang="ru-RU" sz="1600" b="1" dirty="0" smtClean="0">
                <a:solidFill>
                  <a:schemeClr val="tx1"/>
                </a:solidFill>
              </a:rPr>
              <a:t>78,1 </a:t>
            </a:r>
            <a:r>
              <a:rPr lang="ru-RU" sz="1600" b="1" dirty="0">
                <a:solidFill>
                  <a:schemeClr val="tx1"/>
                </a:solidFill>
              </a:rPr>
              <a:t>% от всех работников образовательных учреждений, объединенных в 37 первичных организаций</a:t>
            </a: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="" xmlns:a16="http://schemas.microsoft.com/office/drawing/2014/main" id="{A1312A9E-256D-0712-670B-0D06DC217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5108716"/>
              </p:ext>
            </p:extLst>
          </p:nvPr>
        </p:nvGraphicFramePr>
        <p:xfrm>
          <a:off x="1349035" y="178276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171451"/>
            <a:ext cx="8267700" cy="8001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2023 Год ПЕДАГОГА и НАСТАВНИКА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" y="952499"/>
            <a:ext cx="4886326" cy="5572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1-2 июля комитетом профсоюза</a:t>
            </a:r>
          </a:p>
          <a:p>
            <a:pPr>
              <a:buNone/>
            </a:pPr>
            <a:r>
              <a:rPr lang="ru-RU" sz="1600" b="1" dirty="0" smtClean="0"/>
              <a:t>проведена 2-х дневная </a:t>
            </a:r>
            <a:r>
              <a:rPr lang="en-US" sz="1600" b="1" dirty="0" smtClean="0"/>
              <a:t>XXIII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традиционная спартакиада</a:t>
            </a:r>
            <a:endParaRPr lang="en-US" sz="1600" b="1" dirty="0" smtClean="0"/>
          </a:p>
          <a:p>
            <a:pPr>
              <a:buNone/>
            </a:pPr>
            <a:r>
              <a:rPr lang="ru-RU" sz="1600" b="1" dirty="0" smtClean="0"/>
              <a:t>работников образования, посвященная </a:t>
            </a:r>
          </a:p>
          <a:p>
            <a:pPr>
              <a:buNone/>
            </a:pPr>
            <a:r>
              <a:rPr lang="ru-RU" sz="1600" b="1" dirty="0" smtClean="0"/>
              <a:t>Году педагога и наставника.</a:t>
            </a:r>
          </a:p>
          <a:p>
            <a:pPr>
              <a:buNone/>
            </a:pPr>
            <a:r>
              <a:rPr lang="ru-RU" sz="1600" b="1" dirty="0" smtClean="0"/>
              <a:t>Приняли участие 7команд (ФОК «Олимп»,</a:t>
            </a:r>
          </a:p>
          <a:p>
            <a:pPr>
              <a:buNone/>
            </a:pPr>
            <a:r>
              <a:rPr lang="ru-RU" sz="1600" b="1" dirty="0" smtClean="0"/>
              <a:t>СОШ№2 п.Чернышевск,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/сад «Елочка»</a:t>
            </a:r>
          </a:p>
          <a:p>
            <a:pPr>
              <a:buNone/>
            </a:pPr>
            <a:r>
              <a:rPr lang="ru-RU" sz="1600" b="1" dirty="0" smtClean="0"/>
              <a:t>П.Чернышевск,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/сад «Полянка» </a:t>
            </a:r>
            <a:r>
              <a:rPr lang="ru-RU" sz="1600" b="1" dirty="0" err="1" smtClean="0"/>
              <a:t>п.Жирекен</a:t>
            </a:r>
            <a:r>
              <a:rPr lang="ru-RU" sz="1600" b="1" dirty="0" smtClean="0"/>
              <a:t>,</a:t>
            </a:r>
          </a:p>
          <a:p>
            <a:pPr>
              <a:buNone/>
            </a:pPr>
            <a:r>
              <a:rPr lang="ru-RU" sz="1600" b="1" dirty="0" smtClean="0"/>
              <a:t>СОШ №63 п.Чернышевск, СОШ </a:t>
            </a:r>
            <a:r>
              <a:rPr lang="ru-RU" sz="1600" b="1" dirty="0" err="1" smtClean="0"/>
              <a:t>п.Жирекен</a:t>
            </a:r>
            <a:r>
              <a:rPr lang="ru-RU" sz="1600" b="1" dirty="0" smtClean="0"/>
              <a:t>,</a:t>
            </a:r>
          </a:p>
          <a:p>
            <a:pPr>
              <a:buNone/>
            </a:pPr>
            <a:r>
              <a:rPr lang="ru-RU" sz="1600" b="1" dirty="0" smtClean="0"/>
              <a:t> комитет) </a:t>
            </a:r>
          </a:p>
          <a:p>
            <a:pPr>
              <a:buNone/>
            </a:pPr>
            <a:r>
              <a:rPr lang="ru-RU" sz="1600" b="1" dirty="0" smtClean="0"/>
              <a:t>Спартакиада включала в себя несколько видов: шашки, </a:t>
            </a:r>
            <a:r>
              <a:rPr lang="ru-RU" sz="1600" b="1" dirty="0" err="1" smtClean="0"/>
              <a:t>дартс</a:t>
            </a:r>
            <a:r>
              <a:rPr lang="ru-RU" sz="1600" b="1" dirty="0" smtClean="0"/>
              <a:t>, прыжки через скакалку, волейбол, </a:t>
            </a:r>
            <a:r>
              <a:rPr lang="ru-RU" sz="1600" b="1" dirty="0" err="1" smtClean="0"/>
              <a:t>фитбол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армспорт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корнхол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перетягивание</a:t>
            </a:r>
            <a:r>
              <a:rPr lang="ru-RU" sz="1600" b="1" dirty="0" smtClean="0"/>
              <a:t> каната.</a:t>
            </a:r>
          </a:p>
          <a:p>
            <a:pPr>
              <a:buNone/>
            </a:pPr>
            <a:endParaRPr lang="en-US" sz="1600" b="1" dirty="0" smtClean="0"/>
          </a:p>
        </p:txBody>
      </p:sp>
      <p:pic>
        <p:nvPicPr>
          <p:cNvPr id="7" name="Рисунок 6" descr="IMG_20230701_122959.jpg"/>
          <p:cNvPicPr>
            <a:picLocks noChangeAspect="1"/>
          </p:cNvPicPr>
          <p:nvPr/>
        </p:nvPicPr>
        <p:blipFill>
          <a:blip r:embed="rId2" cstate="print"/>
          <a:srcRect b="6651"/>
          <a:stretch>
            <a:fillRect/>
          </a:stretch>
        </p:blipFill>
        <p:spPr>
          <a:xfrm>
            <a:off x="5930537" y="0"/>
            <a:ext cx="2099582" cy="3174274"/>
          </a:xfrm>
          <a:prstGeom prst="rect">
            <a:avLst/>
          </a:prstGeom>
        </p:spPr>
      </p:pic>
      <p:pic>
        <p:nvPicPr>
          <p:cNvPr id="10" name="Рисунок 9" descr="IMG_20230702_110823.jpg"/>
          <p:cNvPicPr>
            <a:picLocks noChangeAspect="1"/>
          </p:cNvPicPr>
          <p:nvPr/>
        </p:nvPicPr>
        <p:blipFill>
          <a:blip r:embed="rId3" cstate="print"/>
          <a:srcRect b="26642"/>
          <a:stretch>
            <a:fillRect/>
          </a:stretch>
        </p:blipFill>
        <p:spPr>
          <a:xfrm>
            <a:off x="5762625" y="3028950"/>
            <a:ext cx="2543175" cy="3829050"/>
          </a:xfrm>
          <a:prstGeom prst="rect">
            <a:avLst/>
          </a:prstGeom>
        </p:spPr>
      </p:pic>
      <p:pic>
        <p:nvPicPr>
          <p:cNvPr id="12" name="Рисунок 11" descr="IMG_20230701_124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856" y="0"/>
            <a:ext cx="2219325" cy="3181350"/>
          </a:xfrm>
          <a:prstGeom prst="rect">
            <a:avLst/>
          </a:prstGeom>
        </p:spPr>
      </p:pic>
      <p:pic>
        <p:nvPicPr>
          <p:cNvPr id="9" name="Рисунок 8" descr="IMG_20230701_193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5068" y="2873557"/>
            <a:ext cx="2009776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4076" y="190500"/>
            <a:ext cx="644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2023 ГОД ПЕДАГОГА И НАСТАВНИКА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650" y="904875"/>
            <a:ext cx="4124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Победителями стали Фок «Олимп», СОШ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п.Жирекен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, СОШ№63 п.Чернышевск</a:t>
            </a:r>
            <a:endParaRPr lang="ru-RU" dirty="0" smtClean="0"/>
          </a:p>
          <a:p>
            <a:pPr marL="0" lvl="3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 счет средств территориального комитета профсоюза  все победители награждены в личном и командном первенстве кубками, медалями, грамотами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lvl="3" algn="ctr">
              <a:buFont typeface="Wingdings" pitchFamily="2" charset="2"/>
              <a:buChar char="Ø"/>
            </a:pPr>
            <a:endParaRPr lang="ru-RU" b="1" dirty="0" smtClean="0"/>
          </a:p>
        </p:txBody>
      </p:sp>
      <p:pic>
        <p:nvPicPr>
          <p:cNvPr id="24" name="Содержимое 23" descr="IMG_20230702_1253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00575" y="830262"/>
            <a:ext cx="4181476" cy="2468563"/>
          </a:xfrm>
        </p:spPr>
      </p:pic>
      <p:pic>
        <p:nvPicPr>
          <p:cNvPr id="25" name="Содержимое 24" descr="IMG_20230702_1048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26746"/>
          <a:stretch>
            <a:fillRect/>
          </a:stretch>
        </p:blipFill>
        <p:spPr>
          <a:xfrm>
            <a:off x="9162653" y="333374"/>
            <a:ext cx="2153047" cy="2981325"/>
          </a:xfrm>
        </p:spPr>
      </p:pic>
      <p:pic>
        <p:nvPicPr>
          <p:cNvPr id="9" name="Рисунок 8" descr="IMG-20230701-WA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9150" y="3533775"/>
            <a:ext cx="4200526" cy="3036842"/>
          </a:xfrm>
          <a:prstGeom prst="rect">
            <a:avLst/>
          </a:prstGeom>
        </p:spPr>
      </p:pic>
      <p:pic>
        <p:nvPicPr>
          <p:cNvPr id="10" name="Рисунок 9" descr="IMG-20230701-WA0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" y="3562350"/>
            <a:ext cx="3543299" cy="2695574"/>
          </a:xfrm>
          <a:prstGeom prst="rect">
            <a:avLst/>
          </a:prstGeom>
        </p:spPr>
      </p:pic>
      <p:pic>
        <p:nvPicPr>
          <p:cNvPr id="11" name="Рисунок 10" descr="IMG_20230701_1244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60873" y="3518263"/>
            <a:ext cx="2219325" cy="2886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1926"/>
            <a:ext cx="3011488" cy="6762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2023 Год ПЕДАГОГА </a:t>
            </a:r>
            <a:br>
              <a:rPr lang="ru-RU" sz="2400" b="1" dirty="0" smtClean="0"/>
            </a:br>
            <a:r>
              <a:rPr lang="ru-RU" sz="2400" b="1" dirty="0" smtClean="0"/>
              <a:t>и НАСТАВНИКА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263" y="1133475"/>
            <a:ext cx="3144838" cy="6381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Вечерняя программа</a:t>
            </a:r>
          </a:p>
          <a:p>
            <a:r>
              <a:rPr lang="ru-RU" b="1" dirty="0" smtClean="0"/>
              <a:t>«Шоу талантов»</a:t>
            </a:r>
            <a:endParaRPr lang="ru-RU" b="1" dirty="0"/>
          </a:p>
        </p:txBody>
      </p:sp>
      <p:pic>
        <p:nvPicPr>
          <p:cNvPr id="8" name="Рисунок 7" descr="IMG_20230701_203911.jpg"/>
          <p:cNvPicPr>
            <a:picLocks noChangeAspect="1"/>
          </p:cNvPicPr>
          <p:nvPr/>
        </p:nvPicPr>
        <p:blipFill>
          <a:blip r:embed="rId2" cstate="print"/>
          <a:srcRect b="22785"/>
          <a:stretch>
            <a:fillRect/>
          </a:stretch>
        </p:blipFill>
        <p:spPr>
          <a:xfrm>
            <a:off x="1104900" y="2143125"/>
            <a:ext cx="2600325" cy="3904978"/>
          </a:xfrm>
          <a:prstGeom prst="rect">
            <a:avLst/>
          </a:prstGeom>
        </p:spPr>
      </p:pic>
      <p:pic>
        <p:nvPicPr>
          <p:cNvPr id="9" name="Рисунок 8" descr="IMG_20230701_202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742" y="3888649"/>
            <a:ext cx="3409950" cy="2286000"/>
          </a:xfrm>
          <a:prstGeom prst="rect">
            <a:avLst/>
          </a:prstGeom>
        </p:spPr>
      </p:pic>
      <p:pic>
        <p:nvPicPr>
          <p:cNvPr id="10" name="Рисунок 9" descr="IMG_20230701_203517.jpg"/>
          <p:cNvPicPr>
            <a:picLocks noChangeAspect="1"/>
          </p:cNvPicPr>
          <p:nvPr/>
        </p:nvPicPr>
        <p:blipFill>
          <a:blip r:embed="rId4" cstate="print"/>
          <a:srcRect t="23013" b="33655"/>
          <a:stretch>
            <a:fillRect/>
          </a:stretch>
        </p:blipFill>
        <p:spPr>
          <a:xfrm>
            <a:off x="8120199" y="3753939"/>
            <a:ext cx="2952750" cy="2514600"/>
          </a:xfrm>
          <a:prstGeom prst="rect">
            <a:avLst/>
          </a:prstGeom>
        </p:spPr>
      </p:pic>
      <p:pic>
        <p:nvPicPr>
          <p:cNvPr id="12" name="Рисунок 11" descr="IMG_20230701_202255.jpg"/>
          <p:cNvPicPr>
            <a:picLocks noChangeAspect="1"/>
          </p:cNvPicPr>
          <p:nvPr/>
        </p:nvPicPr>
        <p:blipFill>
          <a:blip r:embed="rId5" cstate="print"/>
          <a:srcRect b="9722"/>
          <a:stretch>
            <a:fillRect/>
          </a:stretch>
        </p:blipFill>
        <p:spPr>
          <a:xfrm>
            <a:off x="10143037" y="432436"/>
            <a:ext cx="1676400" cy="2990850"/>
          </a:xfrm>
          <a:prstGeom prst="rect">
            <a:avLst/>
          </a:prstGeom>
        </p:spPr>
      </p:pic>
      <p:pic>
        <p:nvPicPr>
          <p:cNvPr id="15" name="Рисунок 14" descr="IMG_20230701_221704.jpg"/>
          <p:cNvPicPr>
            <a:picLocks noChangeAspect="1"/>
          </p:cNvPicPr>
          <p:nvPr/>
        </p:nvPicPr>
        <p:blipFill>
          <a:blip r:embed="rId6" cstate="print"/>
          <a:srcRect b="27419"/>
          <a:stretch>
            <a:fillRect/>
          </a:stretch>
        </p:blipFill>
        <p:spPr>
          <a:xfrm>
            <a:off x="7315200" y="261258"/>
            <a:ext cx="2400300" cy="3253468"/>
          </a:xfrm>
          <a:prstGeom prst="rect">
            <a:avLst/>
          </a:prstGeom>
        </p:spPr>
      </p:pic>
      <p:pic>
        <p:nvPicPr>
          <p:cNvPr id="18" name="Рисунок 17" descr="IMG_20230701_201844.jpg"/>
          <p:cNvPicPr>
            <a:picLocks noChangeAspect="1"/>
          </p:cNvPicPr>
          <p:nvPr/>
        </p:nvPicPr>
        <p:blipFill>
          <a:blip r:embed="rId7" cstate="print"/>
          <a:srcRect t="13966" b="27378"/>
          <a:stretch>
            <a:fillRect/>
          </a:stretch>
        </p:blipFill>
        <p:spPr>
          <a:xfrm>
            <a:off x="4438650" y="248194"/>
            <a:ext cx="2428875" cy="33522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5" y="304800"/>
            <a:ext cx="9075737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Мы - сообщество, которое может помочь каждому в трудную минуту.</a:t>
            </a:r>
            <a:br>
              <a:rPr lang="ru-RU" b="1" dirty="0" smtClean="0"/>
            </a:br>
            <a:r>
              <a:rPr lang="ru-RU" b="1" dirty="0" smtClean="0"/>
              <a:t> Наш девиз – помочь каждому!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0062" y="2019300"/>
            <a:ext cx="9288463" cy="40131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600" b="1" dirty="0" smtClean="0"/>
              <a:t>Всего территориальным комитетом Профсоюза в 2023 году оказана материальная помощь членам Профсоюза на сумму </a:t>
            </a:r>
          </a:p>
          <a:p>
            <a:pPr algn="ctr">
              <a:buNone/>
            </a:pPr>
            <a:r>
              <a:rPr lang="ru-RU" sz="2600" b="1" dirty="0" smtClean="0"/>
              <a:t>160 500руб,из них: крайком Профсоюза-113300, </a:t>
            </a:r>
            <a:r>
              <a:rPr lang="ru-RU" sz="2600" b="1" dirty="0" err="1" smtClean="0"/>
              <a:t>терком</a:t>
            </a:r>
            <a:r>
              <a:rPr lang="ru-RU" sz="2600" b="1" dirty="0" smtClean="0"/>
              <a:t> 47200</a:t>
            </a:r>
          </a:p>
          <a:p>
            <a:r>
              <a:rPr lang="ru-RU" sz="2600" b="1" dirty="0" smtClean="0"/>
              <a:t> семьям мобилизованных граждан -25 000руб</a:t>
            </a:r>
          </a:p>
          <a:p>
            <a:r>
              <a:rPr lang="ru-RU" sz="2600" b="1" dirty="0" smtClean="0"/>
              <a:t>на санаторно-курортное лечение 32400руб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Другая материальная помощь-103100</a:t>
            </a:r>
          </a:p>
          <a:p>
            <a:pPr>
              <a:buNone/>
            </a:pPr>
            <a:r>
              <a:rPr lang="ru-RU" sz="2600" b="1" dirty="0" smtClean="0"/>
              <a:t>    </a:t>
            </a:r>
          </a:p>
          <a:p>
            <a:r>
              <a:rPr lang="ru-RU" sz="2600" b="1" dirty="0" smtClean="0"/>
              <a:t>на благотворительность 10 000руб.</a:t>
            </a:r>
          </a:p>
          <a:p>
            <a:r>
              <a:rPr lang="ru-RU" sz="2600" b="1" dirty="0" smtClean="0"/>
              <a:t> на награждение актива Профсоюза  110700руб</a:t>
            </a:r>
          </a:p>
          <a:p>
            <a:r>
              <a:rPr lang="ru-RU" sz="2600" b="1" dirty="0" smtClean="0"/>
              <a:t>На информационную работу 96200</a:t>
            </a:r>
          </a:p>
          <a:p>
            <a:r>
              <a:rPr lang="ru-RU" sz="2600" b="1" dirty="0" smtClean="0"/>
              <a:t>Работа с молодежью 44800</a:t>
            </a:r>
          </a:p>
          <a:p>
            <a:r>
              <a:rPr lang="ru-RU" sz="2600" b="1" dirty="0" err="1" smtClean="0"/>
              <a:t>Брендовая</a:t>
            </a:r>
            <a:r>
              <a:rPr lang="ru-RU" sz="2600" b="1" dirty="0" smtClean="0"/>
              <a:t> продукция 29369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869" y="704850"/>
            <a:ext cx="8844539" cy="5257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Мы работаем для </a:t>
            </a:r>
            <a:r>
              <a:rPr lang="ru-RU" sz="2000" dirty="0"/>
              <a:t>того,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1" dirty="0"/>
              <a:t>чтобы каждый нашел себе место в Профсоюзе!</a:t>
            </a:r>
            <a:br>
              <a:rPr lang="ru-RU" sz="2000" b="1" dirty="0"/>
            </a:br>
            <a:r>
              <a:rPr lang="ru-RU" sz="2000" dirty="0"/>
              <a:t> создаем условия для </a:t>
            </a:r>
            <a:r>
              <a:rPr lang="ru-RU" sz="2000" dirty="0" smtClean="0"/>
              <a:t>самореализации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в профессии, в общественной работе</a:t>
            </a:r>
            <a:br>
              <a:rPr lang="ru-RU" sz="2000" dirty="0"/>
            </a:br>
            <a:r>
              <a:rPr lang="ru-RU" sz="2000" dirty="0"/>
              <a:t> и в личностном развитии! </a:t>
            </a:r>
            <a:br>
              <a:rPr lang="ru-RU" sz="2000" dirty="0"/>
            </a:br>
            <a:r>
              <a:rPr lang="ru-RU" sz="2000" dirty="0"/>
              <a:t>Уверены, что с Профсоюзом-нам все по плечу!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4212" y="685799"/>
            <a:ext cx="10993982" cy="589788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83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A04B92-524F-1F67-53D1-61CBFC4A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05945"/>
            <a:ext cx="11649075" cy="2221471"/>
          </a:xfrm>
        </p:spPr>
        <p:txBody>
          <a:bodyPr/>
          <a:lstStyle/>
          <a:p>
            <a:r>
              <a:rPr lang="ru-RU" sz="2800" b="1" dirty="0" smtClean="0"/>
              <a:t>         СОЦИАЛЬНОЕ ПАРТНЕРСТВО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1688404"/>
            <a:ext cx="74552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Районное трехстороннее Соглашение по обеспечению социально-экономических, правовых и профессиональных гарантий работников образовательных учреждений Чернышевского района подписано 15 февраля 2023 года  на 2023-2025гг.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Председатель районной организации является членом районной трехсторонней комиссии по регулированию социально-трудовых отношений и входит в состав рабочей группы по проблемам оплаты труда.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Во всех образовательных учреждениях заключены и действуют коллективные договоры и продолжается работа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их обновлению, используя новые макеты, которые подготовлены крайкомом профсоюза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 descr="IMG-20230220-WA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150" y="123826"/>
            <a:ext cx="4067175" cy="337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трехсторонняя комисс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6675" y="3838575"/>
            <a:ext cx="4295775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536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47650" y="4657725"/>
            <a:ext cx="11944350" cy="142875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3736" y="1447800"/>
            <a:ext cx="4937655" cy="44577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cs typeface="Segoe UI" pitchFamily="34" charset="0"/>
              </a:rPr>
              <a:t>Большое внимание территориальная организация уделяет внутрисоюзной работе. Заседания выборных коллегиальных органов проводятся регулярно, в соответствии с Уставом профсоюза.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cs typeface="Segoe UI" pitchFamily="34" charset="0"/>
              </a:rPr>
              <a:t>На пленуме ТОП был рассмотрен вопрос </a:t>
            </a:r>
            <a:r>
              <a:rPr lang="ru-RU" dirty="0" smtClean="0"/>
              <a:t> о проведении Года педагога и наставника, , проведено 4 заседания президиума.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cs typeface="Segoe UI" pitchFamily="34" charset="0"/>
              </a:rPr>
              <a:t>Семинары для председателей первичных организаций по всем актуальным вопросам. Явка на все проводимые мероприятия высокая.</a:t>
            </a:r>
          </a:p>
          <a:p>
            <a:pPr hangingPunct="0">
              <a:spcAft>
                <a:spcPts val="1200"/>
              </a:spcAft>
              <a:buNone/>
            </a:pPr>
            <a:endParaRPr lang="ru-RU" dirty="0" smtClean="0">
              <a:cs typeface="Segoe U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-20230329-WA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58650" y="257175"/>
            <a:ext cx="2719526" cy="3614738"/>
          </a:xfrm>
        </p:spPr>
      </p:pic>
      <p:sp>
        <p:nvSpPr>
          <p:cNvPr id="7" name="Прямоугольник 6"/>
          <p:cNvSpPr/>
          <p:nvPr/>
        </p:nvSpPr>
        <p:spPr>
          <a:xfrm rot="10800000" flipV="1">
            <a:off x="742950" y="466725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ОРГАНИЗАЦИОННАЯ РАБОТА</a:t>
            </a:r>
            <a:endParaRPr lang="ru-RU" b="1" dirty="0"/>
          </a:p>
        </p:txBody>
      </p:sp>
      <p:pic>
        <p:nvPicPr>
          <p:cNvPr id="8" name="Рисунок 7" descr="IMG-20230329-WA0005 (1).jpg"/>
          <p:cNvPicPr>
            <a:picLocks noChangeAspect="1"/>
          </p:cNvPicPr>
          <p:nvPr/>
        </p:nvPicPr>
        <p:blipFill>
          <a:blip r:embed="rId3" cstate="print"/>
          <a:srcRect b="30682"/>
          <a:stretch>
            <a:fillRect/>
          </a:stretch>
        </p:blipFill>
        <p:spPr>
          <a:xfrm>
            <a:off x="8534400" y="3238500"/>
            <a:ext cx="3079458" cy="31100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CB1FEA-7A26-BD34-1E9B-F25A119E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876300"/>
            <a:ext cx="4937655" cy="50768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endParaRPr lang="ru-RU" dirty="0" smtClean="0">
              <a:cs typeface="Segoe UI" pitchFamily="34" charset="0"/>
            </a:endParaRPr>
          </a:p>
          <a:p>
            <a:pPr hangingPunct="0">
              <a:spcAft>
                <a:spcPts val="1200"/>
              </a:spcAft>
            </a:pPr>
            <a:r>
              <a:rPr lang="ru-RU" dirty="0" smtClean="0">
                <a:cs typeface="Segoe UI" pitchFamily="34" charset="0"/>
              </a:rPr>
              <a:t> </a:t>
            </a:r>
            <a:r>
              <a:rPr lang="ru-RU" b="1" dirty="0" smtClean="0"/>
              <a:t>1 декабря 2023 года </a:t>
            </a:r>
            <a:r>
              <a:rPr lang="ru-RU" dirty="0" smtClean="0"/>
              <a:t>в районе проведен семинар для руководителей, председателей ППО, уполномоченных по охране труда техническим инспектором труда Присяжнюк Г.А. На семинаре присутствовало 53 человека.</a:t>
            </a:r>
            <a:endParaRPr lang="ru-RU" dirty="0" smtClean="0">
              <a:cs typeface="Segoe UI" pitchFamily="34" charset="0"/>
            </a:endParaRPr>
          </a:p>
          <a:p>
            <a:pPr hangingPunct="0">
              <a:spcAft>
                <a:spcPts val="1200"/>
              </a:spcAft>
            </a:pP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2638" y="329514"/>
            <a:ext cx="86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ОРГАНИЗАЦИОННАЯ РАБОТА</a:t>
            </a:r>
            <a:endParaRPr lang="ru-RU" b="1" dirty="0"/>
          </a:p>
        </p:txBody>
      </p:sp>
      <p:pic>
        <p:nvPicPr>
          <p:cNvPr id="4" name="Picture 2" descr="C:\Users\Профсоюз\Desktop\Год педагога и наставника\20231212_16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2" y="4067175"/>
            <a:ext cx="4706937" cy="2476499"/>
          </a:xfrm>
          <a:prstGeom prst="rect">
            <a:avLst/>
          </a:prstGeom>
          <a:noFill/>
        </p:spPr>
      </p:pic>
      <p:pic>
        <p:nvPicPr>
          <p:cNvPr id="6" name="Рисунок 5" descr="20231212_140425 (1).jpg"/>
          <p:cNvPicPr>
            <a:picLocks noChangeAspect="1"/>
          </p:cNvPicPr>
          <p:nvPr/>
        </p:nvPicPr>
        <p:blipFill>
          <a:blip r:embed="rId3" cstate="print"/>
          <a:srcRect t="12420" b="16450"/>
          <a:stretch>
            <a:fillRect/>
          </a:stretch>
        </p:blipFill>
        <p:spPr>
          <a:xfrm>
            <a:off x="7639050" y="161926"/>
            <a:ext cx="2952750" cy="3829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710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ОХРАНА ТРУДА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84186" y="1343025"/>
            <a:ext cx="4937655" cy="5514975"/>
          </a:xfrm>
        </p:spPr>
        <p:txBody>
          <a:bodyPr>
            <a:noAutofit/>
          </a:bodyPr>
          <a:lstStyle/>
          <a:p>
            <a:r>
              <a:rPr lang="ru-RU" dirty="0" smtClean="0"/>
              <a:t>В 2023 году по охране труда первичными профсоюзными организациями проведено    51обследование в образовательных учреждениях района, выявлено 48 нарушений, выдано 22 представления.</a:t>
            </a:r>
          </a:p>
          <a:p>
            <a:pPr>
              <a:buNone/>
            </a:pPr>
            <a:r>
              <a:rPr lang="ru-RU" dirty="0" smtClean="0"/>
              <a:t>    Во все образовательные учреждения  разосланы </a:t>
            </a:r>
            <a:r>
              <a:rPr lang="ru-RU" dirty="0" err="1" smtClean="0"/>
              <a:t>разосланы</a:t>
            </a:r>
            <a:r>
              <a:rPr lang="ru-RU" dirty="0" smtClean="0"/>
              <a:t> материалы «Новое в законодательстве по охране труда».</a:t>
            </a:r>
            <a:endParaRPr lang="ru-RU" dirty="0"/>
          </a:p>
        </p:txBody>
      </p:sp>
      <p:pic>
        <p:nvPicPr>
          <p:cNvPr id="7" name="Содержимое 6" descr="IMG-20240226-WA000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79741" y="972064"/>
            <a:ext cx="3138616" cy="4316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995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57780" y="161925"/>
            <a:ext cx="4649787" cy="1209675"/>
          </a:xfrm>
        </p:spPr>
        <p:txBody>
          <a:bodyPr/>
          <a:lstStyle/>
          <a:p>
            <a:r>
              <a:rPr lang="ru-RU" b="1" dirty="0" smtClean="0"/>
              <a:t>Правозащитная работа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0100" y="1447800"/>
            <a:ext cx="9935633" cy="52863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r>
              <a:rPr lang="ru-RU" sz="1400" dirty="0" smtClean="0"/>
              <a:t>Со 2 октября по 10 ноября 2023 в районе проведена  </a:t>
            </a:r>
            <a:r>
              <a:rPr lang="ru-RU" sz="1400" dirty="0" err="1" smtClean="0"/>
              <a:t>общепрофсоюзная</a:t>
            </a:r>
            <a:r>
              <a:rPr lang="ru-RU" sz="1400" dirty="0" smtClean="0"/>
              <a:t> тематическая проверки  по теме «Соблюдение законодательства Российской Федерации при определении и изменении учебной нагрузки педагогических работников ОО, оговариваемой в трудовом договоре, а также, при подготовке педагогическими работниками отчётной документации при реализации основных общеобразовательных, основных профессиональных образовательных и дополнительных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программ».</a:t>
            </a:r>
          </a:p>
          <a:p>
            <a:r>
              <a:rPr lang="ru-RU" sz="1400" dirty="0" smtClean="0"/>
              <a:t> Было проверено 10 образовательных учреждений внештатным правовым инспектором </a:t>
            </a:r>
            <a:r>
              <a:rPr lang="ru-RU" sz="1400" dirty="0" err="1" smtClean="0"/>
              <a:t>Кобылкиной</a:t>
            </a:r>
            <a:r>
              <a:rPr lang="ru-RU" sz="1400" dirty="0" smtClean="0"/>
              <a:t> С.М., председателями ППО.</a:t>
            </a:r>
          </a:p>
          <a:p>
            <a:r>
              <a:rPr lang="ru-RU" sz="1400" dirty="0" smtClean="0"/>
              <a:t>  Учителями данных школ заполнено 57 анкет. </a:t>
            </a:r>
          </a:p>
          <a:p>
            <a:r>
              <a:rPr lang="ru-RU" sz="1400" dirty="0" smtClean="0"/>
              <a:t> По итогам проверки о нарушениях были проинформированы главный бухгалтер Коноплева В.С. и и.о. председателя комитета образования Куценко М.А. В ходе проверки все нарушения были устранены.</a:t>
            </a:r>
          </a:p>
          <a:p>
            <a:r>
              <a:rPr lang="ru-RU" sz="1400" dirty="0" smtClean="0"/>
              <a:t>Итоги данной проверки были рассмотрены в крайкоме профсоюза, в министерстве образования Забайкальского края.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В апреле при проведении собрания работников </a:t>
            </a:r>
            <a:r>
              <a:rPr lang="ru-RU" sz="1400" dirty="0" err="1" smtClean="0"/>
              <a:t>Жирекенской</a:t>
            </a:r>
            <a:r>
              <a:rPr lang="ru-RU" sz="1400" dirty="0" smtClean="0"/>
              <a:t> школы они обратились к нам о неправильной выплате за книгоиздательскую продукцию, в мая 2023 года был сделан перерасчет, доплата была введена в должностной оклад и все педагогические работники получили деньги с 1 сентября 2022 года.</a:t>
            </a: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81425" y="447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33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5525" y="314324"/>
            <a:ext cx="1095375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2789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7805" y="390525"/>
            <a:ext cx="4649787" cy="933450"/>
          </a:xfrm>
        </p:spPr>
        <p:txBody>
          <a:bodyPr/>
          <a:lstStyle/>
          <a:p>
            <a:pPr algn="ctr"/>
            <a:r>
              <a:rPr lang="ru-RU" b="1" dirty="0" smtClean="0"/>
              <a:t>Информационная работа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60" y="1400175"/>
            <a:ext cx="6259515" cy="44386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Информация об основных событиях жизни организации размещается на сайте крайкома(страничка ТО), в  </a:t>
            </a:r>
            <a:r>
              <a:rPr lang="ru-RU" dirty="0" err="1" smtClean="0"/>
              <a:t>мессенджерах</a:t>
            </a:r>
            <a:r>
              <a:rPr lang="ru-RU" dirty="0" smtClean="0"/>
              <a:t> </a:t>
            </a:r>
            <a:r>
              <a:rPr lang="en-US" dirty="0" smtClean="0"/>
              <a:t>VK</a:t>
            </a:r>
            <a:r>
              <a:rPr lang="ru-RU" dirty="0" smtClean="0"/>
              <a:t>, группах </a:t>
            </a:r>
            <a:r>
              <a:rPr lang="en-US" dirty="0" err="1" smtClean="0"/>
              <a:t>Viber</a:t>
            </a:r>
            <a:r>
              <a:rPr lang="ru-RU" dirty="0" smtClean="0"/>
              <a:t>, </a:t>
            </a:r>
            <a:r>
              <a:rPr lang="en-US" dirty="0" err="1" smtClean="0"/>
              <a:t>WhatsApp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Актуальная информация, поступающая от вышестоящих организаций , доводится через электронную почту, группы председателей и </a:t>
            </a:r>
          </a:p>
          <a:p>
            <a:r>
              <a:rPr lang="ru-RU" dirty="0" smtClean="0"/>
              <a:t>Ежегодно проводится подписка на газету «Мой Профсоюз» - 13 экземпляров, газету «Солидарность» для комитета профсоюза.</a:t>
            </a:r>
          </a:p>
          <a:p>
            <a:r>
              <a:rPr lang="ru-RU" dirty="0" err="1" smtClean="0"/>
              <a:t>Брендовой</a:t>
            </a:r>
            <a:r>
              <a:rPr lang="ru-RU" dirty="0" smtClean="0"/>
              <a:t> продукции приобретено на сумму 29369руб.</a:t>
            </a:r>
          </a:p>
          <a:p>
            <a:r>
              <a:rPr lang="ru-RU" dirty="0" smtClean="0"/>
              <a:t>В районной газете «Наше время» вышли статьи «Открытый урок» для молодых учителей, « Году педагога и наставника дан старт»,  « С нетерпением ждем новой спартакиады», « Пригласила педагогическая конференция» и.д.</a:t>
            </a:r>
          </a:p>
          <a:p>
            <a:endParaRPr lang="ru-RU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7641" y="571500"/>
            <a:ext cx="4665134" cy="5762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Профсоюз\Desktop\Год педагога и наставника\IMG_20240208_1521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17986">
            <a:off x="10025914" y="498072"/>
            <a:ext cx="1591324" cy="2678972"/>
          </a:xfrm>
          <a:prstGeom prst="rect">
            <a:avLst/>
          </a:prstGeom>
          <a:noFill/>
        </p:spPr>
      </p:pic>
      <p:pic>
        <p:nvPicPr>
          <p:cNvPr id="7" name="Рисунок 6" descr="IMG_20240213_115033.jpg"/>
          <p:cNvPicPr>
            <a:picLocks noChangeAspect="1"/>
          </p:cNvPicPr>
          <p:nvPr/>
        </p:nvPicPr>
        <p:blipFill>
          <a:blip r:embed="rId3" cstate="print"/>
          <a:srcRect t="8831" b="14558"/>
          <a:stretch>
            <a:fillRect/>
          </a:stretch>
        </p:blipFill>
        <p:spPr>
          <a:xfrm rot="883173">
            <a:off x="8391525" y="3667126"/>
            <a:ext cx="1828800" cy="2543175"/>
          </a:xfrm>
          <a:prstGeom prst="rect">
            <a:avLst/>
          </a:prstGeom>
        </p:spPr>
      </p:pic>
      <p:pic>
        <p:nvPicPr>
          <p:cNvPr id="8" name="Рисунок 7" descr="IMG_20240213_114112 (3).jpg"/>
          <p:cNvPicPr>
            <a:picLocks noChangeAspect="1"/>
          </p:cNvPicPr>
          <p:nvPr/>
        </p:nvPicPr>
        <p:blipFill>
          <a:blip r:embed="rId4" cstate="print"/>
          <a:srcRect t="26885" r="21875" b="7538"/>
          <a:stretch>
            <a:fillRect/>
          </a:stretch>
        </p:blipFill>
        <p:spPr>
          <a:xfrm rot="839388">
            <a:off x="10067925" y="3676650"/>
            <a:ext cx="1666875" cy="2486025"/>
          </a:xfrm>
          <a:prstGeom prst="rect">
            <a:avLst/>
          </a:prstGeom>
        </p:spPr>
      </p:pic>
      <p:pic>
        <p:nvPicPr>
          <p:cNvPr id="10" name="Рисунок 9" descr="IMG_20240213_114128 (3).jpg"/>
          <p:cNvPicPr>
            <a:picLocks noChangeAspect="1"/>
          </p:cNvPicPr>
          <p:nvPr/>
        </p:nvPicPr>
        <p:blipFill>
          <a:blip r:embed="rId5" cstate="print"/>
          <a:srcRect t="12444" r="20495" b="16445"/>
          <a:stretch>
            <a:fillRect/>
          </a:stretch>
        </p:blipFill>
        <p:spPr>
          <a:xfrm rot="1025915">
            <a:off x="6715455" y="3512286"/>
            <a:ext cx="1725129" cy="2536189"/>
          </a:xfrm>
          <a:prstGeom prst="rect">
            <a:avLst/>
          </a:prstGeom>
        </p:spPr>
      </p:pic>
      <p:pic>
        <p:nvPicPr>
          <p:cNvPr id="9" name="Рисунок 8" descr="IMG_20240213_135444.jpg"/>
          <p:cNvPicPr>
            <a:picLocks noChangeAspect="1"/>
          </p:cNvPicPr>
          <p:nvPr/>
        </p:nvPicPr>
        <p:blipFill>
          <a:blip r:embed="rId6" cstate="print"/>
          <a:srcRect l="19512" t="14826" r="6830" b="9779"/>
          <a:stretch>
            <a:fillRect/>
          </a:stretch>
        </p:blipFill>
        <p:spPr>
          <a:xfrm rot="6057908">
            <a:off x="8035105" y="935323"/>
            <a:ext cx="2648490" cy="1581357"/>
          </a:xfrm>
          <a:prstGeom prst="rect">
            <a:avLst/>
          </a:prstGeom>
        </p:spPr>
      </p:pic>
      <p:pic>
        <p:nvPicPr>
          <p:cNvPr id="11" name="Рисунок 10" descr="IMG_20240213_135429.jpg"/>
          <p:cNvPicPr>
            <a:picLocks noChangeAspect="1"/>
          </p:cNvPicPr>
          <p:nvPr/>
        </p:nvPicPr>
        <p:blipFill>
          <a:blip r:embed="rId7" cstate="print"/>
          <a:srcRect t="29371" r="30451" b="16299"/>
          <a:stretch>
            <a:fillRect/>
          </a:stretch>
        </p:blipFill>
        <p:spPr>
          <a:xfrm rot="716346">
            <a:off x="7072737" y="266149"/>
            <a:ext cx="1558746" cy="28548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3A9062-EBD4-AE46-F86E-C0C6F40E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096000"/>
            <a:ext cx="8534400" cy="61912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75F730-FE42-186C-36EF-E6F9C2E3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1209675"/>
            <a:ext cx="4937655" cy="4419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922638" y="1949113"/>
            <a:ext cx="1868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Открытие  Года педагога и наставника  </a:t>
            </a:r>
          </a:p>
          <a:p>
            <a:pPr algn="ctr"/>
            <a:r>
              <a:rPr lang="ru-RU" sz="2000" b="1" smtClean="0"/>
              <a:t>в крае </a:t>
            </a:r>
            <a:r>
              <a:rPr lang="ru-RU" sz="2000" b="1" dirty="0" smtClean="0"/>
              <a:t>и районе</a:t>
            </a:r>
            <a:endParaRPr lang="ru-RU" sz="2000" b="1" dirty="0"/>
          </a:p>
        </p:txBody>
      </p:sp>
      <p:pic>
        <p:nvPicPr>
          <p:cNvPr id="1029" name="Picture 5" descr="C:\Users\Профсоюз\Desktop\Год педагога и наставника\IMG-293251338eb736bda85627c81145cce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1" y="952501"/>
            <a:ext cx="3429000" cy="4781550"/>
          </a:xfrm>
          <a:prstGeom prst="rect">
            <a:avLst/>
          </a:prstGeom>
          <a:noFill/>
        </p:spPr>
      </p:pic>
      <p:pic>
        <p:nvPicPr>
          <p:cNvPr id="13" name="Рисунок 12" descr="открытие года педагога и настав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4" y="3705225"/>
            <a:ext cx="4248151" cy="2257426"/>
          </a:xfrm>
          <a:prstGeom prst="rect">
            <a:avLst/>
          </a:prstGeom>
        </p:spPr>
      </p:pic>
      <p:pic>
        <p:nvPicPr>
          <p:cNvPr id="15" name="Содержимое 14" descr="IMG-20230402-WA0022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41638" y="857250"/>
            <a:ext cx="4268787" cy="2771822"/>
          </a:xfrm>
        </p:spPr>
      </p:pic>
    </p:spTree>
    <p:extLst>
      <p:ext uri="{BB962C8B-B14F-4D97-AF65-F5344CB8AC3E}">
        <p14:creationId xmlns="" xmlns:p14="http://schemas.microsoft.com/office/powerpoint/2010/main" val="143633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2187</TotalTime>
  <Words>1325</Words>
  <Application>Microsoft Office PowerPoint</Application>
  <PresentationFormat>Произвольный</PresentationFormat>
  <Paragraphs>125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чЕРНЫшЕВСКАЯ ТЕРРИТОРИАЛЬНАЯ ОРГАНИЗАЦИЯ ПРОФессионального союза  работников народного образования и науки Российской Федерации </vt:lpstr>
      <vt:lpstr>Слайд 2</vt:lpstr>
      <vt:lpstr>         СОЦИАЛЬНОЕ ПАРТНЕРСТВО</vt:lpstr>
      <vt:lpstr> </vt:lpstr>
      <vt:lpstr>Слайд 5</vt:lpstr>
      <vt:lpstr>Слайд 6</vt:lpstr>
      <vt:lpstr>Слайд 7</vt:lpstr>
      <vt:lpstr>Слайд 8</vt:lpstr>
      <vt:lpstr> </vt:lpstr>
      <vt:lpstr>2023 Год педагога и наставника</vt:lpstr>
      <vt:lpstr>2023 Год педагога и наставника</vt:lpstr>
      <vt:lpstr>Слайд 12</vt:lpstr>
      <vt:lpstr>2023 Год педагога и наставника </vt:lpstr>
      <vt:lpstr> </vt:lpstr>
      <vt:lpstr>2023 Год педагога и наставника</vt:lpstr>
      <vt:lpstr>2023 Год педагога и наставника</vt:lpstr>
      <vt:lpstr>2023 Год педагога и наставника</vt:lpstr>
      <vt:lpstr>2023 Год педагога и наставника</vt:lpstr>
      <vt:lpstr>2023 Год педагога и наставника</vt:lpstr>
      <vt:lpstr>2023 Год ПЕДАГОГА и НАСТАВНИКА</vt:lpstr>
      <vt:lpstr>Слайд 21</vt:lpstr>
      <vt:lpstr>2023 Год ПЕДАГОГА  и НАСТАВНИКА</vt:lpstr>
      <vt:lpstr>Мы - сообщество, которое может помочь каждому в трудную минуту.  Наш девиз – помочь каждому! </vt:lpstr>
      <vt:lpstr>Мы работаем для того,  чтобы каждый нашел себе место в Профсоюзе!  создаем условия для самореализации    в профессии, в общественной работе  и в личностном развитии!  Уверены, что с Профсоюзом-нам все по плечу!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свое место в Профсоюзе</dc:title>
  <dc:creator>Пользователь Windows</dc:creator>
  <cp:lastModifiedBy>Профсоюз</cp:lastModifiedBy>
  <cp:revision>356</cp:revision>
  <cp:lastPrinted>2021-05-20T07:18:26Z</cp:lastPrinted>
  <dcterms:created xsi:type="dcterms:W3CDTF">2021-05-14T03:51:18Z</dcterms:created>
  <dcterms:modified xsi:type="dcterms:W3CDTF">2024-02-26T01:24:06Z</dcterms:modified>
</cp:coreProperties>
</file>