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4"/>
  </p:notesMasterIdLst>
  <p:sldIdLst>
    <p:sldId id="256" r:id="rId2"/>
    <p:sldId id="257" r:id="rId3"/>
    <p:sldId id="268" r:id="rId4"/>
    <p:sldId id="258" r:id="rId5"/>
    <p:sldId id="267" r:id="rId6"/>
    <p:sldId id="279" r:id="rId7"/>
    <p:sldId id="260" r:id="rId8"/>
    <p:sldId id="269" r:id="rId9"/>
    <p:sldId id="275" r:id="rId10"/>
    <p:sldId id="261" r:id="rId11"/>
    <p:sldId id="262" r:id="rId12"/>
    <p:sldId id="278" r:id="rId13"/>
    <p:sldId id="265" r:id="rId14"/>
    <p:sldId id="272" r:id="rId15"/>
    <p:sldId id="263" r:id="rId16"/>
    <p:sldId id="270" r:id="rId17"/>
    <p:sldId id="271" r:id="rId18"/>
    <p:sldId id="273" r:id="rId19"/>
    <p:sldId id="277" r:id="rId20"/>
    <p:sldId id="274" r:id="rId21"/>
    <p:sldId id="276" r:id="rId22"/>
    <p:sldId id="280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F022F0-308F-4DA0-8549-9B7EC196EDC1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CCB491-5856-444A-9B26-5CC08EB50A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1714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CB491-5856-444A-9B26-5CC08EB50ADA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8288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AFD17-A54F-4B85-B2B9-6A2D0FC746FA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202D-4B0D-44F3-8124-5950E47BC90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AFD17-A54F-4B85-B2B9-6A2D0FC746FA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202D-4B0D-44F3-8124-5950E47BC90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AFD17-A54F-4B85-B2B9-6A2D0FC746FA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202D-4B0D-44F3-8124-5950E47BC902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AFD17-A54F-4B85-B2B9-6A2D0FC746FA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202D-4B0D-44F3-8124-5950E47BC902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AFD17-A54F-4B85-B2B9-6A2D0FC746FA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202D-4B0D-44F3-8124-5950E47BC90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AFD17-A54F-4B85-B2B9-6A2D0FC746FA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202D-4B0D-44F3-8124-5950E47BC902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AFD17-A54F-4B85-B2B9-6A2D0FC746FA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202D-4B0D-44F3-8124-5950E47BC90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AFD17-A54F-4B85-B2B9-6A2D0FC746FA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202D-4B0D-44F3-8124-5950E47BC90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AFD17-A54F-4B85-B2B9-6A2D0FC746FA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202D-4B0D-44F3-8124-5950E47BC90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AFD17-A54F-4B85-B2B9-6A2D0FC746FA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202D-4B0D-44F3-8124-5950E47BC902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AFD17-A54F-4B85-B2B9-6A2D0FC746FA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6202D-4B0D-44F3-8124-5950E47BC902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E20AFD17-A54F-4B85-B2B9-6A2D0FC746FA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516202D-4B0D-44F3-8124-5950E47BC902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04664"/>
            <a:ext cx="7772400" cy="1656184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ПУБЛИЧНЫЙ ОТЧЕТ  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1412776"/>
            <a:ext cx="7416824" cy="4320480"/>
          </a:xfrm>
        </p:spPr>
        <p:txBody>
          <a:bodyPr>
            <a:noAutofit/>
          </a:bodyPr>
          <a:lstStyle/>
          <a:p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Борзинская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территориальная организация Профессионального 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союза  работников</a:t>
            </a:r>
            <a:b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народного образования и науки Российской Федерации </a:t>
            </a:r>
            <a:endParaRPr lang="ru-RU" sz="24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Подготовила председатель</a:t>
            </a:r>
          </a:p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Зимина Марина Николаевна.</a:t>
            </a:r>
            <a:endParaRPr lang="ru-RU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марина\Downloads\IMG-20230327-WA000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4" r="25325" b="10832"/>
          <a:stretch/>
        </p:blipFill>
        <p:spPr bwMode="auto">
          <a:xfrm>
            <a:off x="251520" y="3356992"/>
            <a:ext cx="2448272" cy="3209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:\марина\Downloads\IMG_20230330_21082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12"/>
          <a:stretch/>
        </p:blipFill>
        <p:spPr bwMode="auto">
          <a:xfrm>
            <a:off x="3203847" y="3803759"/>
            <a:ext cx="5300225" cy="286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0162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1340768"/>
            <a:ext cx="8712968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 рамках года 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корпоративной 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культуры проведен 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день Профсоюза для председателей ППО Зиминой М.Н . (присутствовали 23 председателя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ru-RU" sz="2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 МОУСОШ № 43 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Зимина М.Н. (43 члена коллектива)</a:t>
            </a:r>
            <a:endParaRPr lang="ru-RU" sz="2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Провели день Профсоюза председатели 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 ППО школ 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42 Шерловая Гора, 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41 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г. Борзя, с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Цаган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Олуй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Передняя </a:t>
            </a:r>
            <a:r>
              <a:rPr 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Бырка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Соловьевск, детские сады «Сказка», «Колобок», 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«Полянка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ДДТ Шерловая 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Гора.</a:t>
            </a:r>
            <a:endParaRPr lang="ru-RU" sz="2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/>
              <a:t> </a:t>
            </a:r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858424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</a:rPr>
              <a:t>Год корпоративной культуры</a:t>
            </a:r>
            <a:endParaRPr lang="ru-RU" sz="3200" b="1" dirty="0">
              <a:solidFill>
                <a:srgbClr val="7030A0"/>
              </a:solidFill>
            </a:endParaRPr>
          </a:p>
        </p:txBody>
      </p:sp>
      <p:pic>
        <p:nvPicPr>
          <p:cNvPr id="7170" name="Picture 2" descr="C:\Users\МАРИНА\Downloads\i (10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14"/>
          <a:stretch/>
        </p:blipFill>
        <p:spPr bwMode="auto">
          <a:xfrm>
            <a:off x="251520" y="3645024"/>
            <a:ext cx="2793709" cy="1560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марина\Downloads\20230330_18204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24"/>
          <a:stretch/>
        </p:blipFill>
        <p:spPr bwMode="auto">
          <a:xfrm>
            <a:off x="5890355" y="3016467"/>
            <a:ext cx="2664296" cy="16961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1" name="Picture 3" descr="D:\марина\Downloads\IMG_20230330_1819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614" y="4780371"/>
            <a:ext cx="2610037" cy="195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марина\Downloads\IMG_20230330_18201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77" b="18230"/>
          <a:stretch/>
        </p:blipFill>
        <p:spPr bwMode="auto">
          <a:xfrm>
            <a:off x="190099" y="5301208"/>
            <a:ext cx="2855130" cy="1436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D:\марина\Downloads\20230330_13221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79" b="17562"/>
          <a:stretch/>
        </p:blipFill>
        <p:spPr bwMode="auto">
          <a:xfrm>
            <a:off x="3203848" y="4090123"/>
            <a:ext cx="2621334" cy="200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6295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908720"/>
            <a:ext cx="8496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 </a:t>
            </a:r>
            <a:endParaRPr lang="ru-RU" dirty="0"/>
          </a:p>
        </p:txBody>
      </p:sp>
      <p:pic>
        <p:nvPicPr>
          <p:cNvPr id="3074" name="Picture 2" descr="D:\марина\Downloads\20230330_18363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33"/>
          <a:stretch/>
        </p:blipFill>
        <p:spPr bwMode="auto">
          <a:xfrm>
            <a:off x="107504" y="2924944"/>
            <a:ext cx="2824811" cy="349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марина\Downloads\20230330_18371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35" b="9682"/>
          <a:stretch/>
        </p:blipFill>
        <p:spPr bwMode="auto">
          <a:xfrm>
            <a:off x="6156175" y="2708920"/>
            <a:ext cx="2865061" cy="2661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D:\марина\Downloads\20220927_145905 (1)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60"/>
          <a:stretch/>
        </p:blipFill>
        <p:spPr bwMode="auto">
          <a:xfrm>
            <a:off x="3223895" y="3609030"/>
            <a:ext cx="2766528" cy="2125419"/>
          </a:xfrm>
          <a:prstGeom prst="rect">
            <a:avLst/>
          </a:prstGeom>
          <a:noFill/>
          <a:extLst/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Онлайн-семинар </a:t>
            </a:r>
            <a:r>
              <a:rPr lang="ru-RU" sz="2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ЦС «Год корпоративной культуры» приняли участие 6 членов профсоюза.</a:t>
            </a:r>
            <a:r>
              <a:rPr lang="ru-RU" sz="2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Профсоюзный диктант»: </a:t>
            </a:r>
            <a:r>
              <a:rPr lang="ru-RU" sz="2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школы № 43 – 4 , № 41 – 1, № 15 -1, </a:t>
            </a:r>
            <a:r>
              <a:rPr lang="ru-RU" sz="2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Усть</a:t>
            </a:r>
            <a:r>
              <a:rPr lang="ru-RU" sz="2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Озерная -1 , № 42 -2, № 47 -1, </a:t>
            </a:r>
            <a:r>
              <a:rPr lang="ru-RU" sz="2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Цаган</a:t>
            </a:r>
            <a:r>
              <a:rPr lang="ru-RU" sz="2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_ </a:t>
            </a:r>
            <a:r>
              <a:rPr lang="ru-RU" sz="2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Олуй</a:t>
            </a:r>
            <a:r>
              <a:rPr lang="ru-RU" sz="2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– 3, Передняя </a:t>
            </a:r>
            <a:r>
              <a:rPr lang="ru-RU" sz="2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Бырка</a:t>
            </a:r>
            <a:r>
              <a:rPr lang="ru-RU" sz="2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– 1, Соловьевск – 1, ДДТ Шерловая Гора – 3, ДЮСШ Шерловая Гора -1, детские сады «Жемчужина» - 1, «Колобок»- 1</a:t>
            </a:r>
            <a:r>
              <a:rPr lang="ru-RU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Полянка» - </a:t>
            </a:r>
            <a:r>
              <a:rPr lang="ru-RU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«Сказка</a:t>
            </a:r>
            <a:r>
              <a:rPr lang="ru-RU" sz="2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» - 1</a:t>
            </a:r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8465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395536" y="260648"/>
            <a:ext cx="8496944" cy="1512167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День охраны. </a:t>
            </a:r>
            <a:r>
              <a:rPr lang="ru-RU" b="1" dirty="0" smtClean="0">
                <a:solidFill>
                  <a:srgbClr val="7030A0"/>
                </a:solidFill>
              </a:rPr>
              <a:t>Прошли </a:t>
            </a:r>
            <a:r>
              <a:rPr lang="ru-RU" b="1" dirty="0">
                <a:solidFill>
                  <a:srgbClr val="7030A0"/>
                </a:solidFill>
              </a:rPr>
              <a:t>собрания, заседание круглого стола, семинары, викторины по темам "Помни, работник, везде и везде главное - это охрана труда", " Нормативные документы</a:t>
            </a:r>
            <a:r>
              <a:rPr lang="ru-RU" b="1" dirty="0" smtClean="0">
                <a:solidFill>
                  <a:srgbClr val="7030A0"/>
                </a:solidFill>
              </a:rPr>
              <a:t>".</a:t>
            </a:r>
          </a:p>
        </p:txBody>
      </p:sp>
      <p:pic>
        <p:nvPicPr>
          <p:cNvPr id="6" name="Picture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35" b="28177"/>
          <a:stretch/>
        </p:blipFill>
        <p:spPr bwMode="auto">
          <a:xfrm>
            <a:off x="291073" y="1196752"/>
            <a:ext cx="2480727" cy="2744906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МАРИНА\AppData\Local\Microsoft\Windows\Temporary Internet Files\Content.Word\Screenshot_20230331_201336_Gallery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90" b="30316"/>
          <a:stretch/>
        </p:blipFill>
        <p:spPr bwMode="auto">
          <a:xfrm>
            <a:off x="3275856" y="1197631"/>
            <a:ext cx="2592288" cy="27440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C:\Users\МАРИНА\AppData\Local\Microsoft\Windows\Temporary Internet Files\Content.Word\Screenshot_20230331_201342_Gallery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39" b="27658"/>
          <a:stretch/>
        </p:blipFill>
        <p:spPr bwMode="auto">
          <a:xfrm>
            <a:off x="6156176" y="1197631"/>
            <a:ext cx="2520280" cy="27440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C:\Users\МАРИНА\AppData\Local\Microsoft\Windows\Temporary Internet Files\Content.Word\Screenshot_20230331_201355_Gallery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23" r="16494" b="33804"/>
          <a:stretch/>
        </p:blipFill>
        <p:spPr bwMode="auto">
          <a:xfrm>
            <a:off x="262742" y="4077072"/>
            <a:ext cx="3200807" cy="26642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C:\Users\МАРИНА\AppData\Local\Microsoft\Windows\Temporary Internet Files\Content.Word\Screenshot_20230331_201348_Gallery.jp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82" b="27575"/>
          <a:stretch/>
        </p:blipFill>
        <p:spPr bwMode="auto">
          <a:xfrm>
            <a:off x="3584426" y="4125402"/>
            <a:ext cx="5143500" cy="25622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3180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04664"/>
            <a:ext cx="7772400" cy="43204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Работа с ветеранами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764704"/>
            <a:ext cx="8024936" cy="4464496"/>
          </a:xfrm>
        </p:spPr>
        <p:txBody>
          <a:bodyPr/>
          <a:lstStyle/>
          <a:p>
            <a:pPr algn="l"/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Литературный вечер, посвящённый Дню матери. Организаторами стали совет ветеранов образования, территориальная организация Профсоюза и работники центра «Топаз».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Акция «3000 шагов к Жизни». </a:t>
            </a: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прель 2022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102" name="Picture 6" descr="https://i.mycdn.me/i?r=AyH4iRPQ2q0otWIFepML2LxRhSHNyk7_hjveaGBRf7xDwg&amp;fn=w_61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00"/>
          <a:stretch/>
        </p:blipFill>
        <p:spPr bwMode="auto">
          <a:xfrm>
            <a:off x="337927" y="1772816"/>
            <a:ext cx="4680327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i.mycdn.me/i?r=AyH4iRPQ2q0otWIFepML2LxRYbivMk6UPP4B0jOl_B9yRg&amp;fn=w_6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0" y="1802662"/>
            <a:ext cx="3472805" cy="2604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марина\Downloads\IMG_20230330_21184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6" t="27943" r="6959" b="18930"/>
          <a:stretch/>
        </p:blipFill>
        <p:spPr bwMode="auto">
          <a:xfrm>
            <a:off x="337927" y="5098201"/>
            <a:ext cx="3646715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марина\Downloads\IMG_20230330_211848 (1)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5" t="26285" r="26786"/>
          <a:stretch/>
        </p:blipFill>
        <p:spPr bwMode="auto">
          <a:xfrm>
            <a:off x="6718763" y="4705706"/>
            <a:ext cx="2283659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марина\Downloads\IMG_20220409_11184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7"/>
          <a:stretch/>
        </p:blipFill>
        <p:spPr bwMode="auto">
          <a:xfrm>
            <a:off x="4109389" y="5019797"/>
            <a:ext cx="2437726" cy="1691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867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:\марина\Downloads\20221001_16285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429" y="3466822"/>
            <a:ext cx="3997560" cy="2918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5" name="Picture 3" descr="D:\марина\Downloads\20221001_153658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32656"/>
            <a:ext cx="3888432" cy="291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D:\марина\Downloads\20221001_1435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80728"/>
            <a:ext cx="3078342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599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.mycdn.me/i?r=AyH4iRPQ2q0otWIFepML2LxRp4T4_C45w43sCmRL1Zd8EA&amp;fn=w_61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6" t="16830" r="17848"/>
          <a:stretch/>
        </p:blipFill>
        <p:spPr bwMode="auto">
          <a:xfrm>
            <a:off x="323528" y="1052735"/>
            <a:ext cx="2710883" cy="2293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5800" y="116632"/>
            <a:ext cx="7772400" cy="72008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</a:rPr>
              <a:t>Акция «Мы вместе»</a:t>
            </a:r>
            <a:endParaRPr lang="ru-RU" sz="2800" b="1" dirty="0">
              <a:solidFill>
                <a:srgbClr val="7030A0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07504" y="5517232"/>
            <a:ext cx="8856984" cy="1152128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В рамках акции " Мы вместе. Своих не бросаем" Профсоюзом образования </a:t>
            </a:r>
            <a:r>
              <a:rPr lang="ru-RU" b="1" dirty="0" err="1">
                <a:solidFill>
                  <a:srgbClr val="7030A0"/>
                </a:solidFill>
              </a:rPr>
              <a:t>Борзинского</a:t>
            </a:r>
            <a:r>
              <a:rPr lang="ru-RU" b="1" dirty="0">
                <a:solidFill>
                  <a:srgbClr val="7030A0"/>
                </a:solidFill>
              </a:rPr>
              <a:t> района было собрано </a:t>
            </a:r>
            <a:r>
              <a:rPr lang="ru-RU" b="1" dirty="0" smtClean="0">
                <a:solidFill>
                  <a:srgbClr val="7030A0"/>
                </a:solidFill>
              </a:rPr>
              <a:t>126 770 </a:t>
            </a:r>
            <a:r>
              <a:rPr lang="ru-RU" b="1" dirty="0">
                <a:solidFill>
                  <a:srgbClr val="7030A0"/>
                </a:solidFill>
              </a:rPr>
              <a:t>рублей. Передана гуманитарная помощь ребятам, участвующим в СВО. </a:t>
            </a:r>
          </a:p>
        </p:txBody>
      </p:sp>
      <p:pic>
        <p:nvPicPr>
          <p:cNvPr id="1026" name="Picture 2" descr="https://i.mycdn.me/i?r=AyH4iRPQ2q0otWIFepML2LxR66aKKjKJesbbV-jp5SreqQ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5" r="16222"/>
          <a:stretch/>
        </p:blipFill>
        <p:spPr bwMode="auto">
          <a:xfrm>
            <a:off x="3131840" y="1052736"/>
            <a:ext cx="2473034" cy="2293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.mycdn.me/i?r=AyH4iRPQ2q0otWIFepML2LxR0aPdTvreKumwHXSrT4qFsg&amp;fn=w_61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90"/>
          <a:stretch/>
        </p:blipFill>
        <p:spPr bwMode="auto">
          <a:xfrm>
            <a:off x="262022" y="3501008"/>
            <a:ext cx="3031565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.mycdn.me/i?r=AyH4iRPQ2q0otWIFepML2LxRLwVIWydvyC2ZvO9bXR-VNQ&amp;fn=w_54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" t="16390" r="-962" b="-676"/>
          <a:stretch/>
        </p:blipFill>
        <p:spPr bwMode="auto">
          <a:xfrm>
            <a:off x="5813647" y="908720"/>
            <a:ext cx="2958769" cy="3326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i.mycdn.me/i?r=AyH4iRPQ2q0otWIFepML2LxRtssrA1WmKAFS-FJGGmVolQ&amp;fn=w_548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37"/>
          <a:stretch/>
        </p:blipFill>
        <p:spPr bwMode="auto">
          <a:xfrm>
            <a:off x="3559696" y="3449784"/>
            <a:ext cx="1750223" cy="2046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208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498384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7030A0"/>
                </a:solidFill>
              </a:rPr>
              <a:t>Работа с молодыми</a:t>
            </a:r>
            <a:endParaRPr lang="ru-RU" sz="3200" b="1" dirty="0">
              <a:solidFill>
                <a:srgbClr val="7030A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9532" y="788077"/>
            <a:ext cx="84249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	Интеллектуально- </a:t>
            </a: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развлекательная игра " </a:t>
            </a:r>
            <a:r>
              <a:rPr lang="ru-RU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Квиз</a:t>
            </a: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плиз" для молодых специалистов организаций образования. За победу боролись 3 сборных команды в составе 30 молодых педагогов. Игра прошла интересно, познавательно, весело, в дружеской атмосфере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После </a:t>
            </a: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игры четверо молодых педагогов вступили в Профсоюз. </a:t>
            </a:r>
          </a:p>
        </p:txBody>
      </p:sp>
      <p:pic>
        <p:nvPicPr>
          <p:cNvPr id="5" name="Picture 4" descr="https://i.mycdn.me/i?r=AyH4iRPQ2q0otWIFepML2LxRR-oM2vGYa_TBMWDRwa1eSQ&amp;fn=w_61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50" r="7402"/>
          <a:stretch/>
        </p:blipFill>
        <p:spPr bwMode="auto">
          <a:xfrm>
            <a:off x="4368050" y="2348880"/>
            <a:ext cx="4308406" cy="275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i.mycdn.me/i?r=AyH4iRPQ2q0otWIFepML2LxRtqmVmCBmsHZT_tz9VgT19g&amp;fn=w_6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44171"/>
            <a:ext cx="3742017" cy="272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марина\Downloads\IMG-3e92c1ac2f764a13fbff7feae752907f-V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1" t="7536" b="5195"/>
          <a:stretch/>
        </p:blipFill>
        <p:spPr bwMode="auto">
          <a:xfrm>
            <a:off x="323528" y="4879032"/>
            <a:ext cx="4464496" cy="1905068"/>
          </a:xfrm>
          <a:prstGeom prst="rect">
            <a:avLst/>
          </a:prstGeom>
          <a:noFill/>
          <a:extLst/>
        </p:spPr>
      </p:pic>
      <p:pic>
        <p:nvPicPr>
          <p:cNvPr id="2051" name="Picture 3" descr="D:\марина\Downloads\20221021_16020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" t="41780" r="9045" b="17778"/>
          <a:stretch/>
        </p:blipFill>
        <p:spPr bwMode="auto">
          <a:xfrm>
            <a:off x="5148064" y="4725415"/>
            <a:ext cx="3456384" cy="2058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290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367365" y="404665"/>
            <a:ext cx="6417734" cy="936103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Спартакиада молодых педагогов . Июнь 2022</a:t>
            </a: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D:\марина\Downloads\IMG_20230330_2112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3513235" cy="262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марина\Downloads\IMG_20220616_12255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" t="28780" r="10250" b="13478"/>
          <a:stretch/>
        </p:blipFill>
        <p:spPr bwMode="auto">
          <a:xfrm>
            <a:off x="258889" y="4293096"/>
            <a:ext cx="4770311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марина\Downloads\IMG_20220616_10065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2" t="19692" b="17719"/>
          <a:stretch/>
        </p:blipFill>
        <p:spPr bwMode="auto">
          <a:xfrm>
            <a:off x="3995936" y="1484784"/>
            <a:ext cx="4681197" cy="271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:\марина\Downloads\IMG_20220616_111331 (1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12" r="18447" b="11599"/>
          <a:stretch/>
        </p:blipFill>
        <p:spPr bwMode="auto">
          <a:xfrm>
            <a:off x="5132784" y="4600872"/>
            <a:ext cx="3923928" cy="198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949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611560" y="260649"/>
            <a:ext cx="7848872" cy="136815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Конкурс «Мисс Молодой педагог»</a:t>
            </a:r>
            <a:endParaRPr lang="ru-RU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D:\марина\Downloads\IMG_20230330_2117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31343"/>
            <a:ext cx="5040560" cy="323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марина\Downloads\IMG_20230330_2118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16" y="839281"/>
            <a:ext cx="3711759" cy="247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марина\Downloads\IMG_20230330_21182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55"/>
          <a:stretch/>
        </p:blipFill>
        <p:spPr bwMode="auto">
          <a:xfrm>
            <a:off x="4283968" y="776585"/>
            <a:ext cx="4464496" cy="253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0F74~1\AppData\Local\Temp\Rar$DIa3776.3724\IMG_20220409_1749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455951"/>
            <a:ext cx="2392638" cy="3190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8798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332656"/>
            <a:ext cx="8423111" cy="1767519"/>
          </a:xfrm>
        </p:spPr>
        <p:txBody>
          <a:bodyPr>
            <a:normAutofit lnSpcReduction="10000"/>
          </a:bodyPr>
          <a:lstStyle/>
          <a:p>
            <a:pPr algn="l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Межмуниципальная школа молодого педагога «Учитель в начале пути» ( 3 участника).</a:t>
            </a:r>
          </a:p>
          <a:p>
            <a:pPr algn="l"/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олодёжный </a:t>
            </a: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образовательном форуме «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RO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движение</a:t>
            </a: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» на </a:t>
            </a:r>
            <a:r>
              <a:rPr lang="ru-RU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Арахлее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(3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участника).</a:t>
            </a:r>
          </a:p>
          <a:p>
            <a:pPr algn="l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Молодёжный профсоюзный форум «</a:t>
            </a:r>
            <a:r>
              <a:rPr lang="ru-RU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Pro</a:t>
            </a:r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движение» (5 участников)</a:t>
            </a:r>
          </a:p>
          <a:p>
            <a:pPr algn="l"/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>
              <a:buFontTx/>
              <a:buChar char="-"/>
            </a:pP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>
              <a:buFontTx/>
              <a:buChar char="-"/>
            </a:pPr>
            <a:endParaRPr lang="ru-RU" sz="24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sz="2400" b="1" dirty="0">
              <a:solidFill>
                <a:srgbClr val="7030A0"/>
              </a:solidFill>
            </a:endParaRPr>
          </a:p>
        </p:txBody>
      </p:sp>
      <p:pic>
        <p:nvPicPr>
          <p:cNvPr id="5" name="Рисунок 4" descr="https://i.mycdn.me/i?r=AyH4iRPQ2q0otWIFepML2LxRHDR0kTiDGIH0FRFuEEwrew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15"/>
          <a:stretch/>
        </p:blipFill>
        <p:spPr bwMode="auto">
          <a:xfrm>
            <a:off x="4788024" y="2158651"/>
            <a:ext cx="4102631" cy="1774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D:\марина\Downloads\20230330_18214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1" t="24033" r="4005" b="4681"/>
          <a:stretch/>
        </p:blipFill>
        <p:spPr bwMode="auto">
          <a:xfrm>
            <a:off x="490804" y="4326431"/>
            <a:ext cx="4464496" cy="2448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МАРИНА\AppData\Local\Microsoft\Windows\Temporary Internet Files\Content.Word\Screenshot_20230331_200537_Gallery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3" t="42940" r="11560" b="38829"/>
          <a:stretch/>
        </p:blipFill>
        <p:spPr bwMode="auto">
          <a:xfrm>
            <a:off x="522582" y="2100175"/>
            <a:ext cx="4234543" cy="20908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2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75" b="21105"/>
          <a:stretch/>
        </p:blipFill>
        <p:spPr bwMode="auto">
          <a:xfrm>
            <a:off x="5867088" y="3933056"/>
            <a:ext cx="2436996" cy="2817818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1859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107504" y="333375"/>
            <a:ext cx="9036496" cy="6119961"/>
          </a:xfrm>
        </p:spPr>
        <p:txBody>
          <a:bodyPr>
            <a:normAutofit lnSpcReduction="10000"/>
          </a:bodyPr>
          <a:lstStyle/>
          <a:p>
            <a:pPr marL="0" indent="0" algn="l">
              <a:buNone/>
            </a:pP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 учете в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Борзинской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территориальной организации  30 первичных профсоюзных организаций:</a:t>
            </a:r>
          </a:p>
          <a:p>
            <a:pPr marL="0" indent="0" algn="l">
              <a:buNone/>
            </a:pP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- 19 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 общеобразовательных организациях;</a:t>
            </a:r>
          </a:p>
          <a:p>
            <a:pPr marL="0" indent="0" algn="l">
              <a:buNone/>
            </a:pP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- 8 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 дошкольных 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организациях;</a:t>
            </a:r>
          </a:p>
          <a:p>
            <a:pPr marL="0" indent="0" algn="l">
              <a:buNone/>
            </a:pP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 организациях дополнительного образования;</a:t>
            </a:r>
          </a:p>
          <a:p>
            <a:pPr marL="0" indent="0" algn="l">
              <a:buNone/>
            </a:pP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- 1 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 комитете образования. </a:t>
            </a:r>
          </a:p>
          <a:p>
            <a:pPr marL="0" indent="0" algn="l">
              <a:buNone/>
            </a:pP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 2022 году вступило в Профсоюз – 118 человек.</a:t>
            </a:r>
          </a:p>
          <a:p>
            <a:pPr marL="45720" indent="0">
              <a:buNone/>
            </a:pP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Членов профсоюза  –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574.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Работающих-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544.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Неработающие пенсионеры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– 30.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Молодежи до 35 лет – 68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Все члены профсоюза зарегистрированы в единой системе АИС. </a:t>
            </a:r>
          </a:p>
          <a:p>
            <a:pPr marL="45720" indent="0">
              <a:buNone/>
            </a:pP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Вновь вступившие получили электронные профсоюзные билеты. </a:t>
            </a:r>
          </a:p>
          <a:p>
            <a:pPr marL="0" indent="0" algn="l">
              <a:buNone/>
            </a:pPr>
            <a:endParaRPr lang="ru-RU" sz="24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14433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76673"/>
            <a:ext cx="6400800" cy="864096"/>
          </a:xfrm>
        </p:spPr>
        <p:txBody>
          <a:bodyPr>
            <a:normAutofit fontScale="85000" lnSpcReduction="20000"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Муниципальный конкурс</a:t>
            </a:r>
          </a:p>
          <a:p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« Классный </a:t>
            </a:r>
            <a:r>
              <a:rPr lang="ru-RU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классный</a:t>
            </a:r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endParaRPr lang="ru-RU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D:\марина\Downloads\IMG_20230330_21023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9" t="12725" r="23576" b="20910"/>
          <a:stretch/>
        </p:blipFill>
        <p:spPr bwMode="auto">
          <a:xfrm>
            <a:off x="323528" y="1509733"/>
            <a:ext cx="3096344" cy="441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марина\Downloads\IMG_20230330_21022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0"/>
          <a:stretch/>
        </p:blipFill>
        <p:spPr bwMode="auto">
          <a:xfrm>
            <a:off x="3635896" y="2251704"/>
            <a:ext cx="5364088" cy="293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496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188641"/>
            <a:ext cx="8496944" cy="1368151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</a:rPr>
              <a:t>День дошкольного работника. </a:t>
            </a:r>
          </a:p>
          <a:p>
            <a:r>
              <a:rPr lang="ru-RU" sz="2800" b="1" dirty="0" smtClean="0">
                <a:solidFill>
                  <a:srgbClr val="7030A0"/>
                </a:solidFill>
              </a:rPr>
              <a:t>Спартакиада «Готов к труду и обороне»</a:t>
            </a:r>
            <a:endParaRPr lang="ru-RU" sz="2800" b="1" dirty="0">
              <a:solidFill>
                <a:srgbClr val="7030A0"/>
              </a:solidFill>
            </a:endParaRPr>
          </a:p>
        </p:txBody>
      </p:sp>
      <p:pic>
        <p:nvPicPr>
          <p:cNvPr id="3074" name="Picture 2" descr="D:\марина\Downloads\IMG_20230330_21043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63" b="12898"/>
          <a:stretch/>
        </p:blipFill>
        <p:spPr bwMode="auto">
          <a:xfrm>
            <a:off x="152670" y="1700808"/>
            <a:ext cx="6264696" cy="2275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0F74~1\AppData\Local\Temp\Rar$DIa7316.1934\20221001_11100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" t="26485" r="7306" b="7124"/>
          <a:stretch/>
        </p:blipFill>
        <p:spPr bwMode="auto">
          <a:xfrm>
            <a:off x="6568284" y="1700808"/>
            <a:ext cx="2482485" cy="237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марина\Downloads\20221001_11125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3" t="27875" r="15933" b="23068"/>
          <a:stretch/>
        </p:blipFill>
        <p:spPr bwMode="auto">
          <a:xfrm>
            <a:off x="6729470" y="4171528"/>
            <a:ext cx="2160112" cy="2533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марина\Downloads\20221001_122141 (1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5" t="22340" b="4470"/>
          <a:stretch/>
        </p:blipFill>
        <p:spPr bwMode="auto">
          <a:xfrm>
            <a:off x="136104" y="4502298"/>
            <a:ext cx="3108675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0F74~1\AppData\Local\Temp\Rar$DIa7316.8800\20221001_11105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1" r="14011" b="35712"/>
          <a:stretch/>
        </p:blipFill>
        <p:spPr bwMode="auto">
          <a:xfrm>
            <a:off x="3320951" y="4172205"/>
            <a:ext cx="3252269" cy="2268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324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</a:rPr>
              <a:t>Спасибо за внимание !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3" name="Рисунок 2" descr="D:\марина\Downloads\20221221_102830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47"/>
          <a:stretch/>
        </p:blipFill>
        <p:spPr bwMode="auto">
          <a:xfrm>
            <a:off x="179512" y="1916832"/>
            <a:ext cx="8645963" cy="46647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91794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506496"/>
          </a:xfrm>
        </p:spPr>
        <p:txBody>
          <a:bodyPr>
            <a:normAutofit fontScale="90000"/>
          </a:bodyPr>
          <a:lstStyle/>
          <a:p>
            <a:pPr algn="l"/>
            <a:r>
              <a:rPr lang="ru-RU" sz="2400" b="1" dirty="0" smtClean="0">
                <a:solidFill>
                  <a:srgbClr val="7030A0"/>
                </a:solidFill>
              </a:rPr>
              <a:t>Зимина </a:t>
            </a:r>
            <a:r>
              <a:rPr lang="ru-RU" sz="2400" b="1" dirty="0" smtClean="0">
                <a:solidFill>
                  <a:srgbClr val="7030A0"/>
                </a:solidFill>
              </a:rPr>
              <a:t>Марина Николаевна </a:t>
            </a:r>
            <a:r>
              <a:rPr lang="ru-RU" sz="2400" b="1" dirty="0">
                <a:solidFill>
                  <a:srgbClr val="7030A0"/>
                </a:solidFill>
              </a:rPr>
              <a:t>п</a:t>
            </a:r>
            <a:r>
              <a:rPr lang="ru-RU" sz="2400" b="1" dirty="0" smtClean="0">
                <a:solidFill>
                  <a:srgbClr val="7030A0"/>
                </a:solidFill>
              </a:rPr>
              <a:t>риняла участие  в семинаре и прошла стажировку в краевой </a:t>
            </a:r>
            <a:r>
              <a:rPr lang="ru-RU" sz="2400" b="1" dirty="0">
                <a:solidFill>
                  <a:srgbClr val="7030A0"/>
                </a:solidFill>
              </a:rPr>
              <a:t>организации Профсоюза </a:t>
            </a:r>
            <a:r>
              <a:rPr lang="ru-RU" sz="2400" b="1" dirty="0" smtClean="0">
                <a:solidFill>
                  <a:srgbClr val="7030A0"/>
                </a:solidFill>
              </a:rPr>
              <a:t>для вновь </a:t>
            </a:r>
            <a:r>
              <a:rPr lang="ru-RU" sz="2400" b="1" dirty="0">
                <a:solidFill>
                  <a:srgbClr val="7030A0"/>
                </a:solidFill>
              </a:rPr>
              <a:t>избранных председателей территориальных организаций.</a:t>
            </a:r>
            <a:r>
              <a:rPr lang="ru-RU" dirty="0">
                <a:solidFill>
                  <a:srgbClr val="7030A0"/>
                </a:solidFill>
              </a:rPr>
              <a:t/>
            </a:r>
            <a:br>
              <a:rPr lang="ru-RU" dirty="0">
                <a:solidFill>
                  <a:srgbClr val="7030A0"/>
                </a:solidFill>
              </a:rPr>
            </a:b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2492896"/>
            <a:ext cx="87129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dirty="0" smtClean="0">
              <a:solidFill>
                <a:srgbClr val="7030A0"/>
              </a:solidFill>
            </a:endParaRPr>
          </a:p>
          <a:p>
            <a:endParaRPr lang="ru-RU" sz="2000" b="1" dirty="0">
              <a:solidFill>
                <a:srgbClr val="7030A0"/>
              </a:solidFill>
            </a:endParaRPr>
          </a:p>
          <a:p>
            <a:endParaRPr lang="ru-RU" sz="2000" b="1" dirty="0" smtClean="0">
              <a:solidFill>
                <a:srgbClr val="7030A0"/>
              </a:solidFill>
            </a:endParaRPr>
          </a:p>
          <a:p>
            <a:r>
              <a:rPr lang="ru-RU" sz="2000" b="1" dirty="0" smtClean="0">
                <a:solidFill>
                  <a:srgbClr val="7030A0"/>
                </a:solidFill>
              </a:rPr>
              <a:t>В </a:t>
            </a:r>
            <a:r>
              <a:rPr lang="ru-RU" sz="2000" b="1" dirty="0">
                <a:solidFill>
                  <a:srgbClr val="7030A0"/>
                </a:solidFill>
              </a:rPr>
              <a:t>мае побывала на </a:t>
            </a:r>
            <a:r>
              <a:rPr lang="ru-RU" sz="2000" b="1" dirty="0" smtClean="0">
                <a:solidFill>
                  <a:srgbClr val="7030A0"/>
                </a:solidFill>
              </a:rPr>
              <a:t>семинаре курсов повышения квалификации </a:t>
            </a:r>
            <a:r>
              <a:rPr lang="ru-RU" sz="2000" b="1" dirty="0">
                <a:solidFill>
                  <a:srgbClr val="7030A0"/>
                </a:solidFill>
              </a:rPr>
              <a:t>в Алтайском </a:t>
            </a:r>
            <a:r>
              <a:rPr lang="ru-RU" sz="2000" b="1" dirty="0" smtClean="0">
                <a:solidFill>
                  <a:srgbClr val="7030A0"/>
                </a:solidFill>
              </a:rPr>
              <a:t>крае </a:t>
            </a:r>
            <a:r>
              <a:rPr lang="ru-RU" sz="2000" b="1" dirty="0">
                <a:solidFill>
                  <a:srgbClr val="7030A0"/>
                </a:solidFill>
              </a:rPr>
              <a:t>(г. </a:t>
            </a:r>
            <a:r>
              <a:rPr lang="ru-RU" sz="2000" b="1" dirty="0" smtClean="0">
                <a:solidFill>
                  <a:srgbClr val="7030A0"/>
                </a:solidFill>
              </a:rPr>
              <a:t>Барнаул. </a:t>
            </a:r>
            <a:r>
              <a:rPr lang="ru-RU" sz="2000" b="1" dirty="0">
                <a:solidFill>
                  <a:srgbClr val="7030A0"/>
                </a:solidFill>
              </a:rPr>
              <a:t>Дом Профсоюзов). Тема семинара " Современный профсоюз: взгляд на перспективу!'</a:t>
            </a:r>
            <a:endParaRPr lang="ru-RU" sz="2000" dirty="0"/>
          </a:p>
        </p:txBody>
      </p:sp>
      <p:pic>
        <p:nvPicPr>
          <p:cNvPr id="1026" name="Picture 2" descr="D:\марина\Downloads\IMG_20230330_2122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713" y="1466782"/>
            <a:ext cx="2736304" cy="205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марина\Downloads\IMG_20230330_2114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114" y="4477470"/>
            <a:ext cx="3035829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марина\Downloads\IMG_20230330_21150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" b="14684"/>
          <a:stretch/>
        </p:blipFill>
        <p:spPr bwMode="auto">
          <a:xfrm>
            <a:off x="467544" y="4431888"/>
            <a:ext cx="2016224" cy="2264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марина\Downloads\IMG_20220512_14013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68"/>
          <a:stretch/>
        </p:blipFill>
        <p:spPr bwMode="auto">
          <a:xfrm>
            <a:off x="6163479" y="4226133"/>
            <a:ext cx="2306554" cy="2473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212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11561" y="1340768"/>
            <a:ext cx="7668840" cy="5040560"/>
          </a:xfrm>
        </p:spPr>
        <p:txBody>
          <a:bodyPr>
            <a:normAutofit fontScale="47500" lnSpcReduction="20000"/>
          </a:bodyPr>
          <a:lstStyle/>
          <a:p>
            <a:pPr marL="45720" indent="0" algn="just">
              <a:buNone/>
            </a:pPr>
            <a:r>
              <a:rPr lang="ru-RU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	Районное </a:t>
            </a:r>
            <a:r>
              <a:rPr lang="ru-RU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трехстороннее Соглашение по обеспечению социально-экономических, правовых и профессиональных гарантий работников образовательных учреждений </a:t>
            </a:r>
            <a:r>
              <a:rPr lang="ru-RU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Борзинского</a:t>
            </a:r>
            <a:r>
              <a:rPr lang="ru-RU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района </a:t>
            </a:r>
            <a:r>
              <a:rPr lang="ru-RU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пролонгировано</a:t>
            </a:r>
            <a:r>
              <a:rPr lang="ru-RU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45720" indent="0" algn="just">
              <a:buNone/>
            </a:pPr>
            <a:r>
              <a:rPr lang="ru-RU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	Из </a:t>
            </a:r>
            <a:r>
              <a:rPr lang="ru-RU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30 первичных организаций коллективные договоры заключены в 30. Проблем при  заключении коллективных договоров не возникает. Все коллективные договоры проходят регистрацию в территориальном  комитете Профсоюза и в АМР «</a:t>
            </a:r>
            <a:r>
              <a:rPr lang="ru-RU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Борзинский</a:t>
            </a:r>
            <a:r>
              <a:rPr lang="ru-RU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район».          </a:t>
            </a:r>
          </a:p>
          <a:p>
            <a:pPr marL="45720" indent="0" algn="just">
              <a:buNone/>
            </a:pPr>
            <a:r>
              <a:rPr lang="ru-RU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Итоги </a:t>
            </a:r>
            <a:r>
              <a:rPr lang="ru-RU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выполнения коллективных договоров рассматриваются на заседаниях комитетов первичных профсоюзных организаций.</a:t>
            </a:r>
          </a:p>
          <a:p>
            <a:pPr marL="45720" indent="0" algn="just">
              <a:buNone/>
            </a:pPr>
            <a:r>
              <a:rPr lang="ru-RU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При </a:t>
            </a:r>
            <a:r>
              <a:rPr lang="ru-RU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разработке и заключении коллективного договора руководители и председатели ППО используют образцы документов, разработанные  краевым комитетом Профсоюза</a:t>
            </a:r>
            <a:r>
              <a:rPr lang="ru-RU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 algn="just">
              <a:buNone/>
            </a:pPr>
            <a:r>
              <a:rPr lang="ru-RU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	В </a:t>
            </a:r>
            <a:r>
              <a:rPr lang="ru-RU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году заключено </a:t>
            </a:r>
            <a:r>
              <a:rPr lang="ru-RU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7 </a:t>
            </a:r>
            <a:r>
              <a:rPr lang="ru-RU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коллективных договоров, </a:t>
            </a:r>
            <a:r>
              <a:rPr lang="ru-RU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коллективных договоров продлены на новый срок.  </a:t>
            </a:r>
            <a:endParaRPr lang="ru-RU" sz="36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 algn="just">
              <a:buNone/>
            </a:pPr>
            <a:r>
              <a:rPr lang="ru-RU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	В течение </a:t>
            </a:r>
            <a:r>
              <a:rPr lang="ru-RU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года вносились изменения и дополнения в коллективные договора. </a:t>
            </a:r>
            <a:r>
              <a:rPr lang="ru-RU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Председателем территориальной организации проводятся консультации по заключению коллективных договоров.</a:t>
            </a:r>
          </a:p>
          <a:p>
            <a:pPr marL="45720" indent="0" algn="just">
              <a:buNone/>
            </a:pPr>
            <a:r>
              <a:rPr lang="ru-RU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	Председатель </a:t>
            </a:r>
            <a:r>
              <a:rPr lang="ru-RU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территориальной организации Зимина М.Н. является членом районной трехсторонней комиссии  по регулированию социально – трудовых отношений , заместителем председателя координационного совета. 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</a:rPr>
              <a:t>Социальное партнерство</a:t>
            </a:r>
            <a:endParaRPr lang="ru-RU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30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690032" y="548680"/>
            <a:ext cx="7772400" cy="4104456"/>
          </a:xfrm>
        </p:spPr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 заседаниях </a:t>
            </a:r>
            <a:r>
              <a:rPr lang="ru-RU" sz="1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трехсторонней </a:t>
            </a:r>
            <a:r>
              <a:rPr lang="ru-RU" sz="1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комиссии рассматривались вопросы:</a:t>
            </a:r>
            <a:br>
              <a:rPr lang="ru-RU" sz="1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положительный опыт </a:t>
            </a:r>
            <a:r>
              <a:rPr lang="ru-RU" sz="1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работы профсоюзного </a:t>
            </a:r>
            <a:r>
              <a:rPr lang="ru-RU" sz="1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комитета ППО </a:t>
            </a:r>
            <a:r>
              <a:rPr lang="ru-RU" sz="1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средней школы 41 г. </a:t>
            </a:r>
            <a:r>
              <a:rPr lang="ru-RU" sz="1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Борзи, </a:t>
            </a:r>
            <a:r>
              <a:rPr lang="ru-RU" sz="1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председатель </a:t>
            </a:r>
            <a:r>
              <a:rPr lang="ru-RU" sz="1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Токмакова</a:t>
            </a:r>
            <a:r>
              <a:rPr lang="ru-RU" sz="1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Татьяна </a:t>
            </a:r>
            <a:r>
              <a:rPr lang="ru-RU" sz="1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Васильевна;</a:t>
            </a:r>
            <a:br>
              <a:rPr lang="ru-RU" sz="1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участие в первомайской акции;</a:t>
            </a:r>
            <a:br>
              <a:rPr lang="ru-RU" sz="1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оздоровление детей;</a:t>
            </a:r>
            <a:br>
              <a:rPr lang="ru-RU" sz="1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1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реализации территориального Трехстороннего соглашения между администрацией, объединением профсоюзов  и объединением </a:t>
            </a:r>
            <a:r>
              <a:rPr lang="ru-RU" sz="1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работодателей;</a:t>
            </a:r>
            <a:br>
              <a:rPr lang="ru-RU" sz="1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функционирование </a:t>
            </a:r>
            <a:r>
              <a:rPr lang="ru-RU" sz="1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системы управления охраны труда в организациях (СУОТ). </a:t>
            </a:r>
            <a:r>
              <a:rPr lang="ru-RU" sz="1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оценка </a:t>
            </a:r>
            <a:r>
              <a:rPr lang="ru-RU" sz="1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профессиональных рисков как система мер в управлении охраной </a:t>
            </a:r>
            <a:r>
              <a:rPr lang="ru-RU" sz="1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труда.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idx="1"/>
          </p:nvPr>
        </p:nvSpPr>
        <p:spPr>
          <a:xfrm rot="10800000" flipV="1">
            <a:off x="1367365" y="4005064"/>
            <a:ext cx="6417734" cy="360039"/>
          </a:xfrm>
        </p:spPr>
        <p:txBody>
          <a:bodyPr>
            <a:normAutofit fontScale="92500" lnSpcReduction="10000"/>
          </a:bodyPr>
          <a:lstStyle/>
          <a:p>
            <a:endParaRPr lang="ru-RU" dirty="0"/>
          </a:p>
        </p:txBody>
      </p:sp>
      <p:pic>
        <p:nvPicPr>
          <p:cNvPr id="1026" name="Picture 2" descr="D:\марина\Downloads\IMG_20220331_11245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48"/>
          <a:stretch/>
        </p:blipFill>
        <p:spPr bwMode="auto">
          <a:xfrm>
            <a:off x="395536" y="3921359"/>
            <a:ext cx="2664296" cy="280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марина\Downloads\IMG_20220331_11045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76" b="15371"/>
          <a:stretch/>
        </p:blipFill>
        <p:spPr bwMode="auto">
          <a:xfrm>
            <a:off x="3275856" y="3937113"/>
            <a:ext cx="2977420" cy="278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марина\Downloads\IMG-20211001-WA000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" r="-1052" b="15009"/>
          <a:stretch/>
        </p:blipFill>
        <p:spPr bwMode="auto">
          <a:xfrm>
            <a:off x="6444208" y="3791442"/>
            <a:ext cx="2571750" cy="291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022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3380" y="836712"/>
            <a:ext cx="4232583" cy="1794189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Встреча с представителями Федерации Профсоюза Забайкалья</a:t>
            </a: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0F74~1\AppData\Local\Temp\Rar$DIa7740.25561\20220929_11205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2" t="15899" r="13982" b="18927"/>
          <a:stretch/>
        </p:blipFill>
        <p:spPr bwMode="auto">
          <a:xfrm>
            <a:off x="397361" y="692696"/>
            <a:ext cx="3842657" cy="234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0F74~1\AppData\Local\Temp\Rar$DIa284.40292\20220929_11262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31"/>
          <a:stretch/>
        </p:blipFill>
        <p:spPr bwMode="auto">
          <a:xfrm>
            <a:off x="127584" y="3573016"/>
            <a:ext cx="4660439" cy="252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D:\марина\Downloads\20230331_2041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573016"/>
            <a:ext cx="3853923" cy="2500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88033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395536" y="188641"/>
            <a:ext cx="8748464" cy="35283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 мая – участие в шествии и митинге </a:t>
            </a:r>
            <a:r>
              <a:rPr lang="ru-RU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ППО МОУСОШ </a:t>
            </a:r>
            <a:endParaRPr lang="ru-RU" sz="22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ru-RU" sz="2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43,15,48,41, </a:t>
            </a:r>
            <a:r>
              <a:rPr lang="ru-RU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28,26, детские </a:t>
            </a:r>
            <a:r>
              <a:rPr lang="ru-RU" sz="2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сады «Сказка», «Жемчужина», «Колобок», «Солнышко», «Кораблик детства».</a:t>
            </a:r>
            <a:endParaRPr lang="ru-RU" sz="2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b="1" dirty="0"/>
              <a:t> </a:t>
            </a:r>
            <a:endParaRPr lang="ru-RU" dirty="0"/>
          </a:p>
          <a:p>
            <a:endParaRPr lang="ru-RU" dirty="0"/>
          </a:p>
        </p:txBody>
      </p:sp>
      <p:pic>
        <p:nvPicPr>
          <p:cNvPr id="2050" name="Picture 2" descr="D:\марина\Downloads\IMG_20220501_10113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21"/>
          <a:stretch/>
        </p:blipFill>
        <p:spPr bwMode="auto">
          <a:xfrm>
            <a:off x="14721" y="1412776"/>
            <a:ext cx="4241140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марина\Downloads\IMG_20220501_10244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58" r="7042"/>
          <a:stretch/>
        </p:blipFill>
        <p:spPr bwMode="auto">
          <a:xfrm>
            <a:off x="4318993" y="1412776"/>
            <a:ext cx="4754366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марина\Downloads\IMG_20220501_10444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18" b="9705"/>
          <a:stretch/>
        </p:blipFill>
        <p:spPr bwMode="auto">
          <a:xfrm>
            <a:off x="112194" y="4581128"/>
            <a:ext cx="4053223" cy="218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марина\Downloads\IMG_20220501_10442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58" b="12516"/>
          <a:stretch/>
        </p:blipFill>
        <p:spPr bwMode="auto">
          <a:xfrm>
            <a:off x="4541684" y="4596949"/>
            <a:ext cx="4308984" cy="215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422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44624"/>
            <a:ext cx="87849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7 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октября- опрос прошли 393 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члена Профсоюза 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из 20 ППО. </a:t>
            </a:r>
          </a:p>
          <a:p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Приняли участие в акции:</a:t>
            </a:r>
            <a:endParaRPr lang="ru-RU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школы 41,43, 42, с.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Чиндант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с. Передняя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Бырка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с.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Цаган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Олуй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 детские сады «Полянка», «Жемчужина», «Сказка», «Петушок», «Кораблик детства».</a:t>
            </a:r>
            <a:endParaRPr lang="ru-RU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D:\марина\Downloads\20230331_15444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03"/>
          <a:stretch/>
        </p:blipFill>
        <p:spPr bwMode="auto">
          <a:xfrm>
            <a:off x="288230" y="2481413"/>
            <a:ext cx="3205878" cy="1928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марина\Downloads\20221007_08053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0" t="25575" r="3618"/>
          <a:stretch/>
        </p:blipFill>
        <p:spPr bwMode="auto">
          <a:xfrm>
            <a:off x="5884610" y="2492896"/>
            <a:ext cx="3073793" cy="1916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D:\марина\Downloads\20230331_15452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61"/>
          <a:stretch/>
        </p:blipFill>
        <p:spPr bwMode="auto">
          <a:xfrm>
            <a:off x="259563" y="4622825"/>
            <a:ext cx="3462741" cy="1958816"/>
          </a:xfrm>
          <a:prstGeom prst="rect">
            <a:avLst/>
          </a:prstGeom>
          <a:noFill/>
          <a:extLst/>
        </p:spPr>
      </p:pic>
      <p:pic>
        <p:nvPicPr>
          <p:cNvPr id="3078" name="Picture 6" descr="D:\марина\Downloads\20230331_15453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57" b="43215"/>
          <a:stretch/>
        </p:blipFill>
        <p:spPr bwMode="auto">
          <a:xfrm>
            <a:off x="3635896" y="2481413"/>
            <a:ext cx="2160240" cy="1916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D:\марина\Downloads\20230331_15450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4" t="37464" r="8341"/>
          <a:stretch/>
        </p:blipFill>
        <p:spPr bwMode="auto">
          <a:xfrm>
            <a:off x="5418991" y="4581128"/>
            <a:ext cx="3557871" cy="200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D:\марина\Downloads\20221007_07563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0" t="22858" r="26200" b="32785"/>
          <a:stretch/>
        </p:blipFill>
        <p:spPr bwMode="auto">
          <a:xfrm>
            <a:off x="3838792" y="4548879"/>
            <a:ext cx="1466416" cy="2065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7939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332656"/>
            <a:ext cx="8640960" cy="2736303"/>
          </a:xfrm>
        </p:spPr>
        <p:txBody>
          <a:bodyPr>
            <a:normAutofit fontScale="92500" lnSpcReduction="10000"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Заседания комитета и президиума.</a:t>
            </a:r>
          </a:p>
          <a:p>
            <a:pPr algn="l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Вопросы:</a:t>
            </a:r>
          </a:p>
          <a:p>
            <a:pPr algn="l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-Публичный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отчет; </a:t>
            </a:r>
          </a:p>
          <a:p>
            <a:pPr marL="342900" indent="-342900" algn="l">
              <a:buFontTx/>
              <a:buChar char="-"/>
            </a:pP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Год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корпоративной культуры;</a:t>
            </a:r>
          </a:p>
          <a:p>
            <a:pPr marL="342900" indent="-342900" algn="l">
              <a:buFontTx/>
              <a:buChar char="-"/>
            </a:pP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День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Профсоюза;</a:t>
            </a:r>
          </a:p>
          <a:p>
            <a:pPr marL="342900" indent="-342900" algn="l">
              <a:buFontTx/>
              <a:buChar char="-"/>
            </a:pP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изменения в трудовом кодексе в части охраны труда;</a:t>
            </a:r>
          </a:p>
          <a:p>
            <a:pPr marL="342900" indent="-342900" algn="l">
              <a:buFontTx/>
              <a:buChar char="-"/>
            </a:pP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об участие в первомайской акции;</a:t>
            </a:r>
          </a:p>
          <a:p>
            <a:pPr marL="342900" indent="-342900" algn="l">
              <a:buFontTx/>
              <a:buChar char="-"/>
            </a:pP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 летний отдых, оздоровление. </a:t>
            </a:r>
          </a:p>
          <a:p>
            <a:pPr marL="342900" indent="-342900" algn="l">
              <a:buFontTx/>
              <a:buChar char="-"/>
            </a:pPr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D:\марина\Downloads\IMG_20230330_211614 (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" t="16410" r="8614"/>
          <a:stretch/>
        </p:blipFill>
        <p:spPr bwMode="auto">
          <a:xfrm>
            <a:off x="611560" y="3298237"/>
            <a:ext cx="4223657" cy="331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марина\Downloads\Screenshot_20230330_211607_OK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09" r="34027" b="24127"/>
          <a:stretch/>
        </p:blipFill>
        <p:spPr bwMode="auto">
          <a:xfrm>
            <a:off x="5076056" y="3298237"/>
            <a:ext cx="3024336" cy="327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975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693</TotalTime>
  <Words>544</Words>
  <Application>Microsoft Office PowerPoint</Application>
  <PresentationFormat>Экран (4:3)</PresentationFormat>
  <Paragraphs>87</Paragraphs>
  <Slides>22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Calibri</vt:lpstr>
      <vt:lpstr>Candara</vt:lpstr>
      <vt:lpstr>Symbol</vt:lpstr>
      <vt:lpstr>Times New Roman</vt:lpstr>
      <vt:lpstr>Волна</vt:lpstr>
      <vt:lpstr>ПУБЛИЧНЫЙ ОТЧЕТ   </vt:lpstr>
      <vt:lpstr>Презентация PowerPoint</vt:lpstr>
      <vt:lpstr>Зимина Марина Николаевна приняла участие  в семинаре и прошла стажировку в краевой организации Профсоюза для вновь избранных председателей территориальных организаций. </vt:lpstr>
      <vt:lpstr>Социальное партнерство</vt:lpstr>
      <vt:lpstr>На заседаниях трехсторонней комиссии рассматривались вопросы: - положительный опыт работы профсоюзного комитета ППО средней школы 41 г. Борзи, председатель Токмакова Татьяна Васильевна; - участие в первомайской акции; - оздоровление детей; - о реализации территориального Трехстороннего соглашения между администрацией, объединением профсоюзов  и объединением работодателей; - функционирование системы управления охраны труда в организациях (СУОТ).  - оценка профессиональных рисков как система мер в управлении охраной труда.  </vt:lpstr>
      <vt:lpstr>Встреча с представителями Федерации Профсоюза Забайкалья</vt:lpstr>
      <vt:lpstr>Презентация PowerPoint</vt:lpstr>
      <vt:lpstr>Презентация PowerPoint</vt:lpstr>
      <vt:lpstr>Презентация PowerPoint</vt:lpstr>
      <vt:lpstr>Год корпоративной культуры</vt:lpstr>
      <vt:lpstr>     Онлайн-семинар ЦС «Год корпоративной культуры» приняли участие 6 членов профсоюза. «Профсоюзный диктант»: школы № 43 – 4 , № 41 – 1, № 15 -1, Усть Озерная -1 , № 42 -2, № 47 -1, Цаган_ Олуй – 3, Передняя Бырка – 1, Соловьевск – 1, ДДТ Шерловая Гора – 3, ДЮСШ Шерловая Гора -1, детские сады «Жемчужина» - 1, «Колобок»- 1, «Полянка» - 1 «Сказка» - 1 </vt:lpstr>
      <vt:lpstr>Презентация PowerPoint</vt:lpstr>
      <vt:lpstr>Работа с ветеранами</vt:lpstr>
      <vt:lpstr>Презентация PowerPoint</vt:lpstr>
      <vt:lpstr>Акция «Мы вместе»</vt:lpstr>
      <vt:lpstr>Работа с молодыми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ПУБЛИЧНЫЙ ОТЧЕТ</dc:title>
  <dc:creator>МАРИНА</dc:creator>
  <cp:lastModifiedBy>Светлана</cp:lastModifiedBy>
  <cp:revision>44</cp:revision>
  <dcterms:created xsi:type="dcterms:W3CDTF">2023-03-30T01:12:39Z</dcterms:created>
  <dcterms:modified xsi:type="dcterms:W3CDTF">2023-04-03T01:26:26Z</dcterms:modified>
</cp:coreProperties>
</file>