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90" r:id="rId3"/>
    <p:sldId id="259" r:id="rId4"/>
    <p:sldId id="266" r:id="rId5"/>
    <p:sldId id="291" r:id="rId6"/>
    <p:sldId id="270" r:id="rId7"/>
    <p:sldId id="292" r:id="rId8"/>
    <p:sldId id="293" r:id="rId9"/>
    <p:sldId id="271" r:id="rId10"/>
    <p:sldId id="269" r:id="rId11"/>
    <p:sldId id="296" r:id="rId12"/>
    <p:sldId id="297" r:id="rId13"/>
    <p:sldId id="277" r:id="rId14"/>
    <p:sldId id="298" r:id="rId15"/>
    <p:sldId id="280" r:id="rId16"/>
    <p:sldId id="279" r:id="rId17"/>
    <p:sldId id="278" r:id="rId18"/>
    <p:sldId id="287" r:id="rId19"/>
    <p:sldId id="288" r:id="rId20"/>
    <p:sldId id="299" r:id="rId21"/>
    <p:sldId id="300" r:id="rId22"/>
    <p:sldId id="301" r:id="rId23"/>
    <p:sldId id="295" r:id="rId24"/>
    <p:sldId id="302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BE4"/>
    <a:srgbClr val="85B2F6"/>
    <a:srgbClr val="64BC68"/>
    <a:srgbClr val="4A6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2022 году созданы страницы городской организации Профсоюза в социальных сетях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ВКонтакте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Telegram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-канале, на которых оперативно размещалась информация о деятельности.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первичных профсоюзных организаций выписывали  газету «Мой профсоюз»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материалы направлялись через электронные почты, группы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Viber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социальных сетях. Всего размещено более 250 публикаций и постов.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 первичных профсоюзных организаций - журнал «GNMC.ru».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подготовлено и опубликовано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статей в журнале «GNMC.ru»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248BC-F3AE-4DA3-BC60-662BF73D521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выпущено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информационных бюллетеней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D0A5C-CE8A-4948-9718-D55884E8E067}" type="par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10EA3-1374-4800-8FE8-3C188BAA0C66}" type="sib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970C-4925-470D-9970-CE5360F007E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8A1AB-0657-4154-A1DE-1ADAAB64A6E3}" type="sib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BBF4-B657-4846-97F4-3BD4BED67447}" type="par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22E9B-B738-4D13-8364-701BCE4CFD34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A5C9E-A087-4020-BE36-F2591B94E473}" type="parTrans" cxnId="{36C19125-3CB7-40BC-8B0D-69C6D140047D}">
      <dgm:prSet/>
      <dgm:spPr/>
      <dgm:t>
        <a:bodyPr/>
        <a:lstStyle/>
        <a:p>
          <a:endParaRPr lang="ru-RU"/>
        </a:p>
      </dgm:t>
    </dgm:pt>
    <dgm:pt modelId="{6C2B8A0B-7A4D-4D09-8418-446D26C17DAA}" type="sibTrans" cxnId="{36C19125-3CB7-40BC-8B0D-69C6D140047D}">
      <dgm:prSet/>
      <dgm:spPr/>
      <dgm:t>
        <a:bodyPr/>
        <a:lstStyle/>
        <a:p>
          <a:endParaRPr lang="ru-RU"/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6" custLinFactNeighborX="101" custLinFactNeighborY="-158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CCE62-3FC0-45BF-B0C5-9922BD09D203}" type="pres">
      <dgm:prSet presAssocID="{193B6160-988C-4E29-99B1-B87B498DFCDD}" presName="descendantText" presStyleLbl="alignAcc1" presStyleIdx="0" presStyleCnt="6" custScaleY="136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A9965-06E7-476F-B52C-E2996152FDAF}" type="pres">
      <dgm:prSet presAssocID="{97C73225-272B-4C40-AFD8-B85B7BC679D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E46C3-A8E9-49FA-A392-4134DF3AC810}" type="pres">
      <dgm:prSet presAssocID="{54266245-99BC-4537-8B7B-7A71BF27DCBC}" presName="descendantText" presStyleLbl="alignAcc1" presStyleIdx="2" presStyleCnt="6" custLinFactNeighborX="320" custLinFactNeighborY="4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9DDA3-1C78-4635-9EA0-C913BA074578}" type="pres">
      <dgm:prSet presAssocID="{FABBB680-BB3D-4B0C-ABF0-1C875B32DAE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B12EF-68D0-4A2E-BFE5-651ECA5F627A}" type="pres">
      <dgm:prSet presAssocID="{F488DE54-C308-4D6E-BCBB-E3D126A9B2F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23A7C-DC96-40C8-888E-20E729E7EDAF}" type="pres">
      <dgm:prSet presAssocID="{441AEF1F-55C9-487C-8A35-4BF1271D48D9}" presName="sp" presStyleCnt="0"/>
      <dgm:spPr/>
    </dgm:pt>
    <dgm:pt modelId="{7774307B-00F4-4B93-8C30-ACE54F03D2E6}" type="pres">
      <dgm:prSet presAssocID="{1FFB970C-4925-470D-9970-CE5360F007E0}" presName="composite" presStyleCnt="0"/>
      <dgm:spPr/>
    </dgm:pt>
    <dgm:pt modelId="{299EC92C-CCCF-4AC3-8C8C-5B9FDEE479FC}" type="pres">
      <dgm:prSet presAssocID="{1FFB970C-4925-470D-9970-CE5360F007E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8489E-2678-43F6-B05C-F7F9ACB923DC}" type="pres">
      <dgm:prSet presAssocID="{1FFB970C-4925-470D-9970-CE5360F007E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41AB6-9934-492E-AA3F-59BBC0FDD38D}" type="presOf" srcId="{FABBB680-BB3D-4B0C-ABF0-1C875B32DAE1}" destId="{D5DCF849-6612-4DF0-8C31-088010D9F7BB}" srcOrd="0" destOrd="0" presId="urn:microsoft.com/office/officeart/2005/8/layout/chevron2"/>
    <dgm:cxn modelId="{4435C890-2BED-45DD-BCDC-2CA5A944811C}" type="presOf" srcId="{C0E62BED-580B-4BED-BF90-15D9B2D3CD1B}" destId="{D49A9965-06E7-476F-B52C-E2996152FDAF}" srcOrd="0" destOrd="0" presId="urn:microsoft.com/office/officeart/2005/8/layout/chevron2"/>
    <dgm:cxn modelId="{465248C3-A5CA-471B-9027-63CDF78ED1A2}" type="presOf" srcId="{B8922E9B-B738-4D13-8364-701BCE4CFD34}" destId="{3CFE46C3-A8E9-49FA-A392-4134DF3AC810}" srcOrd="0" destOrd="0" presId="urn:microsoft.com/office/officeart/2005/8/layout/chevron2"/>
    <dgm:cxn modelId="{A8CC4697-1A55-4089-8016-8C95BE77A048}" srcId="{1FFB970C-4925-470D-9970-CE5360F007E0}" destId="{3EC248BC-F3AE-4DA3-BC60-662BF73D521D}" srcOrd="0" destOrd="0" parTransId="{647D0A5C-CE8A-4948-9718-D55884E8E067}" sibTransId="{6FE10EA3-1374-4800-8FE8-3C188BAA0C66}"/>
    <dgm:cxn modelId="{22BBA72A-84A4-4121-83A2-16E2D8EF1F3F}" type="presOf" srcId="{193B6160-988C-4E29-99B1-B87B498DFCDD}" destId="{185B54E9-D977-4E3D-8AC2-48AA5CE97C82}" srcOrd="0" destOrd="0" presId="urn:microsoft.com/office/officeart/2005/8/layout/chevron2"/>
    <dgm:cxn modelId="{04C96648-3595-4AF9-95B1-7F1CE0A77A9C}" type="presOf" srcId="{F7FDD19C-418C-46E7-A8ED-971629CAA52B}" destId="{2E3F2D91-DD41-47C9-81E5-8B25068CA351}" srcOrd="0" destOrd="0" presId="urn:microsoft.com/office/officeart/2005/8/layout/chevron2"/>
    <dgm:cxn modelId="{B96A3EDC-899F-4BFD-B951-F23B8F1FADDF}" type="presOf" srcId="{E190417A-5AEC-4D0F-B826-C1DD6555DC28}" destId="{4D0CCE62-3FC0-45BF-B0C5-9922BD09D203}" srcOrd="0" destOrd="0" presId="urn:microsoft.com/office/officeart/2005/8/layout/chevron2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ACF1A14A-76CB-483F-8263-34200822F765}" type="presOf" srcId="{F488DE54-C308-4D6E-BCBB-E3D126A9B2FF}" destId="{7718DF5E-215A-4D21-B35B-46C48CE6F5B1}" srcOrd="0" destOrd="0" presId="urn:microsoft.com/office/officeart/2005/8/layout/chevron2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8B803399-80E0-4D25-9C6E-D91414306927}" type="presOf" srcId="{3EC248BC-F3AE-4DA3-BC60-662BF73D521D}" destId="{6578489E-2678-43F6-B05C-F7F9ACB923DC}" srcOrd="0" destOrd="0" presId="urn:microsoft.com/office/officeart/2005/8/layout/chevron2"/>
    <dgm:cxn modelId="{B26F7A26-0F66-475E-A6D2-5AE0F560799C}" type="presOf" srcId="{54266245-99BC-4537-8B7B-7A71BF27DCBC}" destId="{D807ABB2-9CBE-4C09-A88D-86CA3FC47BB9}" srcOrd="0" destOrd="0" presId="urn:microsoft.com/office/officeart/2005/8/layout/chevron2"/>
    <dgm:cxn modelId="{A445AB67-60CB-433D-BDE6-52F2D6083403}" srcId="{F7FDD19C-418C-46E7-A8ED-971629CAA52B}" destId="{1FFB970C-4925-470D-9970-CE5360F007E0}" srcOrd="5" destOrd="0" parTransId="{7650BBF4-B657-4846-97F4-3BD4BED67447}" sibTransId="{F8F8A1AB-0657-4154-A1DE-1ADAAB64A6E3}"/>
    <dgm:cxn modelId="{5D28B22D-0FA0-4933-BB7E-6B207CDC4FC3}" type="presOf" srcId="{97C73225-272B-4C40-AFD8-B85B7BC679D2}" destId="{745977D6-84B4-477A-A709-D24F693E1ABE}" srcOrd="0" destOrd="0" presId="urn:microsoft.com/office/officeart/2005/8/layout/chevron2"/>
    <dgm:cxn modelId="{D048A6CE-102B-4008-9BF8-42CE417AD1AC}" type="presOf" srcId="{F1302C6E-1CC3-49CA-8D1D-2D86C327149A}" destId="{8699DDA3-1C78-4635-9EA0-C913BA074578}" srcOrd="0" destOrd="0" presId="urn:microsoft.com/office/officeart/2005/8/layout/chevron2"/>
    <dgm:cxn modelId="{36C19125-3CB7-40BC-8B0D-69C6D140047D}" srcId="{54266245-99BC-4537-8B7B-7A71BF27DCBC}" destId="{B8922E9B-B738-4D13-8364-701BCE4CFD34}" srcOrd="0" destOrd="0" parTransId="{396A5C9E-A087-4020-BE36-F2591B94E473}" sibTransId="{6C2B8A0B-7A4D-4D09-8418-446D26C17DAA}"/>
    <dgm:cxn modelId="{6FB8E177-5991-4579-BEEC-25ED6871B34E}" type="presOf" srcId="{0FB1DB99-58E1-4E81-AC7E-357B5F9B3858}" destId="{3CFE46C3-A8E9-49FA-A392-4134DF3AC810}" srcOrd="0" destOrd="1" presId="urn:microsoft.com/office/officeart/2005/8/layout/chevron2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4A5D06CF-1A69-4F10-AE37-620AC5897BFC}" type="presOf" srcId="{D91A2738-CF86-499D-B2CC-389B9010D1AC}" destId="{21AB12EF-68D0-4A2E-BFE5-651ECA5F627A}" srcOrd="0" destOrd="0" presId="urn:microsoft.com/office/officeart/2005/8/layout/chevron2"/>
    <dgm:cxn modelId="{B960CBFD-D84B-4C5F-AD9C-75065F480F8B}" srcId="{54266245-99BC-4537-8B7B-7A71BF27DCBC}" destId="{0FB1DB99-58E1-4E81-AC7E-357B5F9B3858}" srcOrd="1" destOrd="0" parTransId="{7D65F691-3346-48C9-B46C-20F429B37EAB}" sibTransId="{73A12911-E8F6-46D4-9951-B840DD854CA2}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1F393829-9944-4593-A741-2482A6D14B17}" type="presOf" srcId="{1FFB970C-4925-470D-9970-CE5360F007E0}" destId="{299EC92C-CCCF-4AC3-8C8C-5B9FDEE479FC}" srcOrd="0" destOrd="0" presId="urn:microsoft.com/office/officeart/2005/8/layout/chevron2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0585A9C2-404D-4741-B8D0-B9CB5530764F}" type="presParOf" srcId="{2E3F2D91-DD41-47C9-81E5-8B25068CA351}" destId="{FCA8445B-C8A2-496F-93AC-792FB86A047F}" srcOrd="0" destOrd="0" presId="urn:microsoft.com/office/officeart/2005/8/layout/chevron2"/>
    <dgm:cxn modelId="{6A51DE85-6C4E-4BE4-8A8D-A03B206B27BE}" type="presParOf" srcId="{FCA8445B-C8A2-496F-93AC-792FB86A047F}" destId="{185B54E9-D977-4E3D-8AC2-48AA5CE97C82}" srcOrd="0" destOrd="0" presId="urn:microsoft.com/office/officeart/2005/8/layout/chevron2"/>
    <dgm:cxn modelId="{38BEFE05-18E8-42D8-A082-267A61EB3E35}" type="presParOf" srcId="{FCA8445B-C8A2-496F-93AC-792FB86A047F}" destId="{4D0CCE62-3FC0-45BF-B0C5-9922BD09D203}" srcOrd="1" destOrd="0" presId="urn:microsoft.com/office/officeart/2005/8/layout/chevron2"/>
    <dgm:cxn modelId="{F0F1084B-8EFE-407A-90A2-99DFEFBCCFF5}" type="presParOf" srcId="{2E3F2D91-DD41-47C9-81E5-8B25068CA351}" destId="{F799CF57-80F6-4B79-93DF-41DD5E96609A}" srcOrd="1" destOrd="0" presId="urn:microsoft.com/office/officeart/2005/8/layout/chevron2"/>
    <dgm:cxn modelId="{2F867A44-A4DA-4E26-B80C-F0B5E6901B19}" type="presParOf" srcId="{2E3F2D91-DD41-47C9-81E5-8B25068CA351}" destId="{759B63C6-089F-4438-9B3B-4FAA8470C9CE}" srcOrd="2" destOrd="0" presId="urn:microsoft.com/office/officeart/2005/8/layout/chevron2"/>
    <dgm:cxn modelId="{4A355CB8-1334-47BA-822C-6A62ECA8C41E}" type="presParOf" srcId="{759B63C6-089F-4438-9B3B-4FAA8470C9CE}" destId="{745977D6-84B4-477A-A709-D24F693E1ABE}" srcOrd="0" destOrd="0" presId="urn:microsoft.com/office/officeart/2005/8/layout/chevron2"/>
    <dgm:cxn modelId="{575C744F-6E1B-4A19-A80D-440CE552ED19}" type="presParOf" srcId="{759B63C6-089F-4438-9B3B-4FAA8470C9CE}" destId="{D49A9965-06E7-476F-B52C-E2996152FDAF}" srcOrd="1" destOrd="0" presId="urn:microsoft.com/office/officeart/2005/8/layout/chevron2"/>
    <dgm:cxn modelId="{08B4CB98-A02B-40F7-803A-AAEA5C6F8A31}" type="presParOf" srcId="{2E3F2D91-DD41-47C9-81E5-8B25068CA351}" destId="{54FF8742-668C-4864-9B73-0ADFB4C19ABB}" srcOrd="3" destOrd="0" presId="urn:microsoft.com/office/officeart/2005/8/layout/chevron2"/>
    <dgm:cxn modelId="{7557D5EC-823B-45D8-B70A-B5BFEABDD8FE}" type="presParOf" srcId="{2E3F2D91-DD41-47C9-81E5-8B25068CA351}" destId="{BD1294E2-6D9E-4E27-9503-E6974814CD6C}" srcOrd="4" destOrd="0" presId="urn:microsoft.com/office/officeart/2005/8/layout/chevron2"/>
    <dgm:cxn modelId="{B49D8777-18A1-4FB3-BBA5-721527332103}" type="presParOf" srcId="{BD1294E2-6D9E-4E27-9503-E6974814CD6C}" destId="{D807ABB2-9CBE-4C09-A88D-86CA3FC47BB9}" srcOrd="0" destOrd="0" presId="urn:microsoft.com/office/officeart/2005/8/layout/chevron2"/>
    <dgm:cxn modelId="{79687A2E-93E4-4FB1-9738-253383ED96C9}" type="presParOf" srcId="{BD1294E2-6D9E-4E27-9503-E6974814CD6C}" destId="{3CFE46C3-A8E9-49FA-A392-4134DF3AC810}" srcOrd="1" destOrd="0" presId="urn:microsoft.com/office/officeart/2005/8/layout/chevron2"/>
    <dgm:cxn modelId="{17F1467C-760C-48E0-9248-3AF128436A5B}" type="presParOf" srcId="{2E3F2D91-DD41-47C9-81E5-8B25068CA351}" destId="{973454C9-BC86-458D-BB6D-9AF3DCF7429D}" srcOrd="5" destOrd="0" presId="urn:microsoft.com/office/officeart/2005/8/layout/chevron2"/>
    <dgm:cxn modelId="{28136853-1F44-43BD-91CF-9149ECECC64B}" type="presParOf" srcId="{2E3F2D91-DD41-47C9-81E5-8B25068CA351}" destId="{F3002820-3080-49A8-8EC9-657E16A5A041}" srcOrd="6" destOrd="0" presId="urn:microsoft.com/office/officeart/2005/8/layout/chevron2"/>
    <dgm:cxn modelId="{BEB98C67-8E7E-45B6-8BE7-D11450C2B9D3}" type="presParOf" srcId="{F3002820-3080-49A8-8EC9-657E16A5A041}" destId="{D5DCF849-6612-4DF0-8C31-088010D9F7BB}" srcOrd="0" destOrd="0" presId="urn:microsoft.com/office/officeart/2005/8/layout/chevron2"/>
    <dgm:cxn modelId="{42F9B1A8-166F-4D07-BDFC-C6373E6D8BFA}" type="presParOf" srcId="{F3002820-3080-49A8-8EC9-657E16A5A041}" destId="{8699DDA3-1C78-4635-9EA0-C913BA074578}" srcOrd="1" destOrd="0" presId="urn:microsoft.com/office/officeart/2005/8/layout/chevron2"/>
    <dgm:cxn modelId="{9299CFC6-AC3D-4B47-B3CD-CD31BBD68B17}" type="presParOf" srcId="{2E3F2D91-DD41-47C9-81E5-8B25068CA351}" destId="{3A366BCF-7511-4995-98D4-27514BA2C260}" srcOrd="7" destOrd="0" presId="urn:microsoft.com/office/officeart/2005/8/layout/chevron2"/>
    <dgm:cxn modelId="{74E5EA4A-ECE3-497B-90B1-B382196CB376}" type="presParOf" srcId="{2E3F2D91-DD41-47C9-81E5-8B25068CA351}" destId="{2C03AC8F-75B5-45BC-84ED-328EC7A103BB}" srcOrd="8" destOrd="0" presId="urn:microsoft.com/office/officeart/2005/8/layout/chevron2"/>
    <dgm:cxn modelId="{1827F984-90EE-4A18-BFBC-3DBF836255AC}" type="presParOf" srcId="{2C03AC8F-75B5-45BC-84ED-328EC7A103BB}" destId="{7718DF5E-215A-4D21-B35B-46C48CE6F5B1}" srcOrd="0" destOrd="0" presId="urn:microsoft.com/office/officeart/2005/8/layout/chevron2"/>
    <dgm:cxn modelId="{28A98346-62B2-47D4-A12D-ADA9BBF6642A}" type="presParOf" srcId="{2C03AC8F-75B5-45BC-84ED-328EC7A103BB}" destId="{21AB12EF-68D0-4A2E-BFE5-651ECA5F627A}" srcOrd="1" destOrd="0" presId="urn:microsoft.com/office/officeart/2005/8/layout/chevron2"/>
    <dgm:cxn modelId="{E9D74998-3439-4A5A-B484-9A541D83B107}" type="presParOf" srcId="{2E3F2D91-DD41-47C9-81E5-8B25068CA351}" destId="{85523A7C-DC96-40C8-888E-20E729E7EDAF}" srcOrd="9" destOrd="0" presId="urn:microsoft.com/office/officeart/2005/8/layout/chevron2"/>
    <dgm:cxn modelId="{03DC85FC-5408-4BE2-A8F1-EE33F9F0541F}" type="presParOf" srcId="{2E3F2D91-DD41-47C9-81E5-8B25068CA351}" destId="{7774307B-00F4-4B93-8C30-ACE54F03D2E6}" srcOrd="10" destOrd="0" presId="urn:microsoft.com/office/officeart/2005/8/layout/chevron2"/>
    <dgm:cxn modelId="{3C493AA8-3B03-4E9A-BBBD-93E04CF94651}" type="presParOf" srcId="{7774307B-00F4-4B93-8C30-ACE54F03D2E6}" destId="{299EC92C-CCCF-4AC3-8C8C-5B9FDEE479FC}" srcOrd="0" destOrd="0" presId="urn:microsoft.com/office/officeart/2005/8/layout/chevron2"/>
    <dgm:cxn modelId="{316796A9-9C01-4A27-A63E-CA063650ED20}" type="presParOf" srcId="{7774307B-00F4-4B93-8C30-ACE54F03D2E6}" destId="{6578489E-2678-43F6-B05C-F7F9ACB923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pPr algn="just"/>
          <a:r>
            <a:rPr lang="ru-RU" sz="1200" dirty="0" smtClean="0">
              <a:effectLst/>
              <a:latin typeface="Times New Roman"/>
            </a:rPr>
            <a:t>в январе 2022 года члены Совета молодых педагогов приняли участие в интеллектуально-развлекательном шоу «</a:t>
          </a:r>
          <a:r>
            <a:rPr lang="ru-RU" sz="1200" dirty="0" err="1" smtClean="0">
              <a:effectLst/>
              <a:latin typeface="Times New Roman"/>
            </a:rPr>
            <a:t>Shou-today</a:t>
          </a:r>
          <a:r>
            <a:rPr lang="ru-RU" sz="1200" dirty="0" smtClean="0">
              <a:effectLst/>
              <a:latin typeface="Times New Roman"/>
            </a:rPr>
            <a:t>».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6419-4AF0-44F6-B26F-E86BB2CC10F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276B-4EF6-4979-8EEC-FA8BBE2E514B}" type="par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F3567-7EEC-4915-9ABC-4753B9F276C5}" type="sib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/>
        <a:lstStyle/>
        <a:p>
          <a:pPr algn="l"/>
          <a:r>
            <a:rPr lang="ru-RU" sz="1200" dirty="0" smtClean="0">
              <a:effectLst/>
              <a:latin typeface="Times New Roman"/>
            </a:rPr>
            <a:t>В марте 2022 года состоялась интеллектуальная игра «</a:t>
          </a:r>
          <a:r>
            <a:rPr lang="ru-RU" sz="1200" dirty="0" err="1" smtClean="0">
              <a:effectLst/>
              <a:latin typeface="Times New Roman"/>
            </a:rPr>
            <a:t>КиноКвиз</a:t>
          </a:r>
          <a:r>
            <a:rPr lang="ru-RU" sz="1200" dirty="0" smtClean="0">
              <a:effectLst/>
              <a:latin typeface="Times New Roman"/>
            </a:rPr>
            <a:t>»,  команда Совета заняла третье место.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200" dirty="0" smtClean="0">
              <a:effectLst/>
              <a:latin typeface="Times New Roman"/>
              <a:ea typeface="Calibri"/>
            </a:rPr>
            <a:t>В феврале, при поддержке городской организации Профсоюза, состоялся ежегодный традиционный конкурс для молодых педагогов «Минута Славы».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r>
            <a:rPr lang="ru-RU" sz="1200" dirty="0" smtClean="0">
              <a:effectLst/>
              <a:latin typeface="Times New Roman"/>
            </a:rPr>
            <a:t>В апреле 2022 года члены Совета приняли участие в молодежном профсоюзном форуме «</a:t>
          </a:r>
          <a:r>
            <a:rPr lang="ru-RU" sz="1200" dirty="0" err="1" smtClean="0">
              <a:effectLst/>
              <a:latin typeface="Times New Roman"/>
            </a:rPr>
            <a:t>Profдвижение</a:t>
          </a:r>
          <a:r>
            <a:rPr lang="ru-RU" sz="1200" dirty="0" smtClean="0">
              <a:effectLst/>
              <a:latin typeface="Times New Roman"/>
            </a:rPr>
            <a:t>» на базе РЦ «Спасатель».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effectLst/>
              <a:latin typeface="Times New Roman"/>
            </a:rPr>
            <a:t>В рамках проведения первомайской акции, представители городской организации Профсоюза совместно с председателем Совета молодых педагогов города приняли участие во Всероссийском автопробеге «</a:t>
          </a:r>
          <a:r>
            <a:rPr lang="ru-RU" sz="1200" dirty="0" err="1" smtClean="0">
              <a:effectLst/>
              <a:latin typeface="Times New Roman"/>
            </a:rPr>
            <a:t>Zа</a:t>
          </a:r>
          <a:r>
            <a:rPr lang="ru-RU" sz="1200" dirty="0" smtClean="0">
              <a:effectLst/>
              <a:latin typeface="Times New Roman"/>
            </a:rPr>
            <a:t> мир без нацизма!» и члены Совета молодых педагогов города в провели акцию «С добрым сердцем на добрые дела».</a:t>
          </a:r>
          <a:endParaRPr lang="ru-RU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73568-2CE3-4AFD-9D74-B8C78A7DEF06}">
      <dgm:prSet custT="1"/>
      <dgm:spPr/>
      <dgm:t>
        <a:bodyPr/>
        <a:lstStyle/>
        <a:p>
          <a:pPr algn="just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апреле на базе технопарка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прошел брифинг для молодых педагогов г. Читы «Учимся работать и отдыхать по профсоюзному».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AC7A8-38C3-4E24-B767-0CEAB376F533}" type="par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35567-FECE-4B1A-9FB1-EF993CA39B12}" type="sib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248BC-F3AE-4DA3-BC60-662BF73D521D}">
      <dgm:prSet custT="1"/>
      <dgm:spPr/>
      <dgm:t>
        <a:bodyPr/>
        <a:lstStyle/>
        <a:p>
          <a:r>
            <a:rPr lang="ru-RU" sz="1200" dirty="0" smtClean="0">
              <a:effectLst/>
              <a:latin typeface="Times New Roman"/>
            </a:rPr>
            <a:t>В мае педагоги городских образовательных организаций приняли участие в творческом конкурсе «О Родине, о Мужестве, о Славе», посвященному празднованию Дня Победы.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D0A5C-CE8A-4948-9718-D55884E8E067}" type="par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10EA3-1374-4800-8FE8-3C188BAA0C66}" type="sib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970C-4925-470D-9970-CE5360F007E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8A1AB-0657-4154-A1DE-1ADAAB64A6E3}" type="sib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BBF4-B657-4846-97F4-3BD4BED67447}" type="par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BCA47-A03B-4A2D-B9EE-A287F7641D7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49A7A-640A-4C12-B49C-BD617AF746B3}" type="parTrans" cxnId="{94B52341-19D3-4180-90CF-284DC30E4E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A6535-7469-426A-996B-20BF9D6C0C8D}" type="sibTrans" cxnId="{94B52341-19D3-4180-90CF-284DC30E4E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DB6F2-0D0D-49A4-99A1-09CC9C086D55}">
      <dgm:prSet custT="1"/>
      <dgm:spPr/>
      <dgm:t>
        <a:bodyPr/>
        <a:lstStyle/>
        <a:p>
          <a:r>
            <a:rPr lang="ru-RU" sz="1200" dirty="0" smtClean="0">
              <a:effectLst/>
              <a:latin typeface="Times New Roman"/>
            </a:rPr>
            <a:t>В рамках Года корпоративной культуры в Профсоюзе, городской организацией Профсоюза был организован выход для членов Совета молодых педагогов в спортивно-развлекательный центр «Раскольников».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DD8EE-1BD2-4DA8-94C8-FF8D474DC4E9}" type="parTrans" cxnId="{2757871C-5C9C-41FA-B96E-DCBD63B757F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C074B-1D7F-454D-89C8-90087CA3A19B}" type="sibTrans" cxnId="{2757871C-5C9C-41FA-B96E-DCBD63B757F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CCE62-3FC0-45BF-B0C5-9922BD09D203}" type="pres">
      <dgm:prSet presAssocID="{193B6160-988C-4E29-99B1-B87B498DFCDD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A9965-06E7-476F-B52C-E2996152FDAF}" type="pres">
      <dgm:prSet presAssocID="{97C73225-272B-4C40-AFD8-B85B7BC679D2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E46C3-A8E9-49FA-A392-4134DF3AC810}" type="pres">
      <dgm:prSet presAssocID="{54266245-99BC-4537-8B7B-7A71BF27DCBC}" presName="descendantText" presStyleLbl="alignAcc1" presStyleIdx="2" presStyleCnt="8" custLinFactNeighborX="320" custLinFactNeighborY="4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9DDA3-1C78-4635-9EA0-C913BA074578}" type="pres">
      <dgm:prSet presAssocID="{FABBB680-BB3D-4B0C-ABF0-1C875B32DAE1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B12EF-68D0-4A2E-BFE5-651ECA5F627A}" type="pres">
      <dgm:prSet presAssocID="{F488DE54-C308-4D6E-BCBB-E3D126A9B2FF}" presName="descendantText" presStyleLbl="alignAcc1" presStyleIdx="4" presStyleCnt="8" custScaleY="134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23A7C-DC96-40C8-888E-20E729E7EDAF}" type="pres">
      <dgm:prSet presAssocID="{441AEF1F-55C9-487C-8A35-4BF1271D48D9}" presName="sp" presStyleCnt="0"/>
      <dgm:spPr/>
    </dgm:pt>
    <dgm:pt modelId="{3008B99E-6BB2-4ACE-9985-BDB3C9BC7E7B}" type="pres">
      <dgm:prSet presAssocID="{26906419-4AF0-44F6-B26F-E86BB2CC10F9}" presName="composite" presStyleCnt="0"/>
      <dgm:spPr/>
    </dgm:pt>
    <dgm:pt modelId="{2C3A2C37-596F-4BE7-ABF0-B27613CA5247}" type="pres">
      <dgm:prSet presAssocID="{26906419-4AF0-44F6-B26F-E86BB2CC10F9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CC5C7-76F8-4DCB-B454-E5D003260A3F}" type="pres">
      <dgm:prSet presAssocID="{26906419-4AF0-44F6-B26F-E86BB2CC10F9}" presName="descendantText" presStyleLbl="alignAcc1" presStyleIdx="5" presStyleCnt="8" custScaleY="130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6F464-DB16-473E-86F6-6DD75506C157}" type="pres">
      <dgm:prSet presAssocID="{8FFF3567-7EEC-4915-9ABC-4753B9F276C5}" presName="sp" presStyleCnt="0"/>
      <dgm:spPr/>
    </dgm:pt>
    <dgm:pt modelId="{7774307B-00F4-4B93-8C30-ACE54F03D2E6}" type="pres">
      <dgm:prSet presAssocID="{1FFB970C-4925-470D-9970-CE5360F007E0}" presName="composite" presStyleCnt="0"/>
      <dgm:spPr/>
    </dgm:pt>
    <dgm:pt modelId="{299EC92C-CCCF-4AC3-8C8C-5B9FDEE479FC}" type="pres">
      <dgm:prSet presAssocID="{1FFB970C-4925-470D-9970-CE5360F007E0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8489E-2678-43F6-B05C-F7F9ACB923DC}" type="pres">
      <dgm:prSet presAssocID="{1FFB970C-4925-470D-9970-CE5360F007E0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787B0-ECF2-4A5C-8364-7EC6A609269C}" type="pres">
      <dgm:prSet presAssocID="{F8F8A1AB-0657-4154-A1DE-1ADAAB64A6E3}" presName="sp" presStyleCnt="0"/>
      <dgm:spPr/>
    </dgm:pt>
    <dgm:pt modelId="{C4B34D02-2DEA-4F55-A7BC-A19EAB87C62C}" type="pres">
      <dgm:prSet presAssocID="{04ABCA47-A03B-4A2D-B9EE-A287F7641D70}" presName="composite" presStyleCnt="0"/>
      <dgm:spPr/>
    </dgm:pt>
    <dgm:pt modelId="{E0D74DED-7576-481E-8757-03FEFEAE0A13}" type="pres">
      <dgm:prSet presAssocID="{04ABCA47-A03B-4A2D-B9EE-A287F7641D70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5F225-F26C-4233-9D1A-33BF66FEB0B6}" type="pres">
      <dgm:prSet presAssocID="{04ABCA47-A03B-4A2D-B9EE-A287F7641D70}" presName="descendantText" presStyleLbl="alignAcc1" presStyleIdx="7" presStyleCnt="8" custScaleY="8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166B4-7B1F-4D2E-B65A-32BD6B393363}" type="presOf" srcId="{F488DE54-C308-4D6E-BCBB-E3D126A9B2FF}" destId="{7718DF5E-215A-4D21-B35B-46C48CE6F5B1}" srcOrd="0" destOrd="0" presId="urn:microsoft.com/office/officeart/2005/8/layout/chevron2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AEBA2D37-842A-4DE5-9948-4DAB88FB17EB}" srcId="{26906419-4AF0-44F6-B26F-E86BB2CC10F9}" destId="{D6673568-2CE3-4AFD-9D74-B8C78A7DEF06}" srcOrd="0" destOrd="0" parTransId="{6F2AC7A8-38C3-4E24-B767-0CEAB376F533}" sibTransId="{03135567-FECE-4B1A-9FB1-EF993CA39B12}"/>
    <dgm:cxn modelId="{9EC4C1C8-3308-4FFA-B512-722BF26161F8}" type="presOf" srcId="{FABBB680-BB3D-4B0C-ABF0-1C875B32DAE1}" destId="{D5DCF849-6612-4DF0-8C31-088010D9F7BB}" srcOrd="0" destOrd="0" presId="urn:microsoft.com/office/officeart/2005/8/layout/chevron2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2E6E99E8-2D7B-4FD1-A6E0-668D9B752319}" type="presOf" srcId="{1FFB970C-4925-470D-9970-CE5360F007E0}" destId="{299EC92C-CCCF-4AC3-8C8C-5B9FDEE479FC}" srcOrd="0" destOrd="0" presId="urn:microsoft.com/office/officeart/2005/8/layout/chevron2"/>
    <dgm:cxn modelId="{632747BD-6C69-41EC-AD59-8B673D0FB9E4}" type="presOf" srcId="{97C73225-272B-4C40-AFD8-B85B7BC679D2}" destId="{745977D6-84B4-477A-A709-D24F693E1ABE}" srcOrd="0" destOrd="0" presId="urn:microsoft.com/office/officeart/2005/8/layout/chevron2"/>
    <dgm:cxn modelId="{A04A7B42-4BEC-438C-98CD-06A73B369694}" type="presOf" srcId="{D6673568-2CE3-4AFD-9D74-B8C78A7DEF06}" destId="{638CC5C7-76F8-4DCB-B454-E5D003260A3F}" srcOrd="0" destOrd="0" presId="urn:microsoft.com/office/officeart/2005/8/layout/chevron2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3DB4A84F-A2FB-44DF-A46F-29201CD951BD}" type="presOf" srcId="{F7FDD19C-418C-46E7-A8ED-971629CAA52B}" destId="{2E3F2D91-DD41-47C9-81E5-8B25068CA351}" srcOrd="0" destOrd="0" presId="urn:microsoft.com/office/officeart/2005/8/layout/chevron2"/>
    <dgm:cxn modelId="{F089F626-8581-489F-9261-F60E7C706762}" type="presOf" srcId="{E190417A-5AEC-4D0F-B826-C1DD6555DC28}" destId="{4D0CCE62-3FC0-45BF-B0C5-9922BD09D203}" srcOrd="0" destOrd="0" presId="urn:microsoft.com/office/officeart/2005/8/layout/chevron2"/>
    <dgm:cxn modelId="{5C52843A-A2FD-44BE-A38A-176D4411657E}" srcId="{F7FDD19C-418C-46E7-A8ED-971629CAA52B}" destId="{26906419-4AF0-44F6-B26F-E86BB2CC10F9}" srcOrd="5" destOrd="0" parTransId="{88D0276B-4EF6-4979-8EEC-FA8BBE2E514B}" sibTransId="{8FFF3567-7EEC-4915-9ABC-4753B9F276C5}"/>
    <dgm:cxn modelId="{A8CC4697-1A55-4089-8016-8C95BE77A048}" srcId="{1FFB970C-4925-470D-9970-CE5360F007E0}" destId="{3EC248BC-F3AE-4DA3-BC60-662BF73D521D}" srcOrd="0" destOrd="0" parTransId="{647D0A5C-CE8A-4948-9718-D55884E8E067}" sibTransId="{6FE10EA3-1374-4800-8FE8-3C188BAA0C66}"/>
    <dgm:cxn modelId="{9A8CF55F-D648-4FF7-8B25-D3F0B8DE5910}" type="presOf" srcId="{04ABCA47-A03B-4A2D-B9EE-A287F7641D70}" destId="{E0D74DED-7576-481E-8757-03FEFEAE0A13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F49E9E82-6AEB-49B2-9A96-1F852F5E5D5E}" type="presOf" srcId="{26906419-4AF0-44F6-B26F-E86BB2CC10F9}" destId="{2C3A2C37-596F-4BE7-ABF0-B27613CA5247}" srcOrd="0" destOrd="0" presId="urn:microsoft.com/office/officeart/2005/8/layout/chevron2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0C05A7AB-20E6-4122-9D82-584CDE103C0D}" type="presOf" srcId="{54266245-99BC-4537-8B7B-7A71BF27DCBC}" destId="{D807ABB2-9CBE-4C09-A88D-86CA3FC47BB9}" srcOrd="0" destOrd="0" presId="urn:microsoft.com/office/officeart/2005/8/layout/chevron2"/>
    <dgm:cxn modelId="{6D5E5096-3121-471A-8B43-BB4AC3B65220}" type="presOf" srcId="{D91A2738-CF86-499D-B2CC-389B9010D1AC}" destId="{21AB12EF-68D0-4A2E-BFE5-651ECA5F627A}" srcOrd="0" destOrd="0" presId="urn:microsoft.com/office/officeart/2005/8/layout/chevron2"/>
    <dgm:cxn modelId="{9278BB8F-279B-4C69-8EF7-C2CECDB0B237}" type="presOf" srcId="{F1302C6E-1CC3-49CA-8D1D-2D86C327149A}" destId="{8699DDA3-1C78-4635-9EA0-C913BA074578}" srcOrd="0" destOrd="0" presId="urn:microsoft.com/office/officeart/2005/8/layout/chevron2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6A9F860D-32A0-4A06-969F-49DC84487681}" type="presOf" srcId="{C0E62BED-580B-4BED-BF90-15D9B2D3CD1B}" destId="{D49A9965-06E7-476F-B52C-E2996152FDAF}" srcOrd="0" destOrd="0" presId="urn:microsoft.com/office/officeart/2005/8/layout/chevron2"/>
    <dgm:cxn modelId="{94B52341-19D3-4180-90CF-284DC30E4EE6}" srcId="{F7FDD19C-418C-46E7-A8ED-971629CAA52B}" destId="{04ABCA47-A03B-4A2D-B9EE-A287F7641D70}" srcOrd="7" destOrd="0" parTransId="{16D49A7A-640A-4C12-B49C-BD617AF746B3}" sibTransId="{934A6535-7469-426A-996B-20BF9D6C0C8D}"/>
    <dgm:cxn modelId="{2757871C-5C9C-41FA-B96E-DCBD63B757F0}" srcId="{04ABCA47-A03B-4A2D-B9EE-A287F7641D70}" destId="{5D2DB6F2-0D0D-49A4-99A1-09CC9C086D55}" srcOrd="0" destOrd="0" parTransId="{265DD8EE-1BD2-4DA8-94C8-FF8D474DC4E9}" sibTransId="{FC5C074B-1D7F-454D-89C8-90087CA3A19B}"/>
    <dgm:cxn modelId="{B960CBFD-D84B-4C5F-AD9C-75065F480F8B}" srcId="{54266245-99BC-4537-8B7B-7A71BF27DCBC}" destId="{0FB1DB99-58E1-4E81-AC7E-357B5F9B3858}" srcOrd="0" destOrd="0" parTransId="{7D65F691-3346-48C9-B46C-20F429B37EAB}" sibTransId="{73A12911-E8F6-46D4-9951-B840DD854CA2}"/>
    <dgm:cxn modelId="{830774DF-8977-42C7-89A2-EF33EF481FD8}" type="presOf" srcId="{193B6160-988C-4E29-99B1-B87B498DFCDD}" destId="{185B54E9-D977-4E3D-8AC2-48AA5CE97C82}" srcOrd="0" destOrd="0" presId="urn:microsoft.com/office/officeart/2005/8/layout/chevron2"/>
    <dgm:cxn modelId="{0E7682BF-0E21-4654-AABC-ED2C770558DD}" type="presOf" srcId="{3EC248BC-F3AE-4DA3-BC60-662BF73D521D}" destId="{6578489E-2678-43F6-B05C-F7F9ACB923DC}" srcOrd="0" destOrd="0" presId="urn:microsoft.com/office/officeart/2005/8/layout/chevron2"/>
    <dgm:cxn modelId="{5741B25A-7C4B-4E7C-8129-48AF9A0CA417}" type="presOf" srcId="{0FB1DB99-58E1-4E81-AC7E-357B5F9B3858}" destId="{3CFE46C3-A8E9-49FA-A392-4134DF3AC810}" srcOrd="0" destOrd="0" presId="urn:microsoft.com/office/officeart/2005/8/layout/chevron2"/>
    <dgm:cxn modelId="{A445AB67-60CB-433D-BDE6-52F2D6083403}" srcId="{F7FDD19C-418C-46E7-A8ED-971629CAA52B}" destId="{1FFB970C-4925-470D-9970-CE5360F007E0}" srcOrd="6" destOrd="0" parTransId="{7650BBF4-B657-4846-97F4-3BD4BED67447}" sibTransId="{F8F8A1AB-0657-4154-A1DE-1ADAAB64A6E3}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A2A38B23-94E7-4E99-B36D-20C78F029569}" type="presOf" srcId="{5D2DB6F2-0D0D-49A4-99A1-09CC9C086D55}" destId="{B835F225-F26C-4233-9D1A-33BF66FEB0B6}" srcOrd="0" destOrd="0" presId="urn:microsoft.com/office/officeart/2005/8/layout/chevron2"/>
    <dgm:cxn modelId="{53ACF7A0-609C-4EE6-9092-E87A7B660BF1}" type="presParOf" srcId="{2E3F2D91-DD41-47C9-81E5-8B25068CA351}" destId="{FCA8445B-C8A2-496F-93AC-792FB86A047F}" srcOrd="0" destOrd="0" presId="urn:microsoft.com/office/officeart/2005/8/layout/chevron2"/>
    <dgm:cxn modelId="{761ED756-6AA3-4C47-AF60-2FFF05A2409F}" type="presParOf" srcId="{FCA8445B-C8A2-496F-93AC-792FB86A047F}" destId="{185B54E9-D977-4E3D-8AC2-48AA5CE97C82}" srcOrd="0" destOrd="0" presId="urn:microsoft.com/office/officeart/2005/8/layout/chevron2"/>
    <dgm:cxn modelId="{D0ADE4AF-A6CC-4036-9BD9-6005B8521CFC}" type="presParOf" srcId="{FCA8445B-C8A2-496F-93AC-792FB86A047F}" destId="{4D0CCE62-3FC0-45BF-B0C5-9922BD09D203}" srcOrd="1" destOrd="0" presId="urn:microsoft.com/office/officeart/2005/8/layout/chevron2"/>
    <dgm:cxn modelId="{2DE62CDE-D34E-41D2-BE28-3E436424D876}" type="presParOf" srcId="{2E3F2D91-DD41-47C9-81E5-8B25068CA351}" destId="{F799CF57-80F6-4B79-93DF-41DD5E96609A}" srcOrd="1" destOrd="0" presId="urn:microsoft.com/office/officeart/2005/8/layout/chevron2"/>
    <dgm:cxn modelId="{6A53E5D2-E7F8-40ED-AE03-7337A4114A41}" type="presParOf" srcId="{2E3F2D91-DD41-47C9-81E5-8B25068CA351}" destId="{759B63C6-089F-4438-9B3B-4FAA8470C9CE}" srcOrd="2" destOrd="0" presId="urn:microsoft.com/office/officeart/2005/8/layout/chevron2"/>
    <dgm:cxn modelId="{40FAF2E0-EFB3-4830-94D3-5264155BDE1B}" type="presParOf" srcId="{759B63C6-089F-4438-9B3B-4FAA8470C9CE}" destId="{745977D6-84B4-477A-A709-D24F693E1ABE}" srcOrd="0" destOrd="0" presId="urn:microsoft.com/office/officeart/2005/8/layout/chevron2"/>
    <dgm:cxn modelId="{46DD5A6D-0BDF-4FD7-82B8-2C67932E5251}" type="presParOf" srcId="{759B63C6-089F-4438-9B3B-4FAA8470C9CE}" destId="{D49A9965-06E7-476F-B52C-E2996152FDAF}" srcOrd="1" destOrd="0" presId="urn:microsoft.com/office/officeart/2005/8/layout/chevron2"/>
    <dgm:cxn modelId="{AE569D39-C1BA-40FE-94BF-D76F7045E1D6}" type="presParOf" srcId="{2E3F2D91-DD41-47C9-81E5-8B25068CA351}" destId="{54FF8742-668C-4864-9B73-0ADFB4C19ABB}" srcOrd="3" destOrd="0" presId="urn:microsoft.com/office/officeart/2005/8/layout/chevron2"/>
    <dgm:cxn modelId="{A5340FAB-1543-4D6E-8CBF-C6C1ECBD7C09}" type="presParOf" srcId="{2E3F2D91-DD41-47C9-81E5-8B25068CA351}" destId="{BD1294E2-6D9E-4E27-9503-E6974814CD6C}" srcOrd="4" destOrd="0" presId="urn:microsoft.com/office/officeart/2005/8/layout/chevron2"/>
    <dgm:cxn modelId="{51EEE839-CAEB-4E09-90D6-D5A54A6BE1B5}" type="presParOf" srcId="{BD1294E2-6D9E-4E27-9503-E6974814CD6C}" destId="{D807ABB2-9CBE-4C09-A88D-86CA3FC47BB9}" srcOrd="0" destOrd="0" presId="urn:microsoft.com/office/officeart/2005/8/layout/chevron2"/>
    <dgm:cxn modelId="{18FE42A7-EC2D-40E3-890E-02F8E6C2934C}" type="presParOf" srcId="{BD1294E2-6D9E-4E27-9503-E6974814CD6C}" destId="{3CFE46C3-A8E9-49FA-A392-4134DF3AC810}" srcOrd="1" destOrd="0" presId="urn:microsoft.com/office/officeart/2005/8/layout/chevron2"/>
    <dgm:cxn modelId="{E6786EB0-4F8A-45A3-81B3-ACE81D42110B}" type="presParOf" srcId="{2E3F2D91-DD41-47C9-81E5-8B25068CA351}" destId="{973454C9-BC86-458D-BB6D-9AF3DCF7429D}" srcOrd="5" destOrd="0" presId="urn:microsoft.com/office/officeart/2005/8/layout/chevron2"/>
    <dgm:cxn modelId="{F53A87A4-90CC-40F4-A0C5-D0C3060D6237}" type="presParOf" srcId="{2E3F2D91-DD41-47C9-81E5-8B25068CA351}" destId="{F3002820-3080-49A8-8EC9-657E16A5A041}" srcOrd="6" destOrd="0" presId="urn:microsoft.com/office/officeart/2005/8/layout/chevron2"/>
    <dgm:cxn modelId="{932FDEA6-A83B-451C-9AB8-8633165494F5}" type="presParOf" srcId="{F3002820-3080-49A8-8EC9-657E16A5A041}" destId="{D5DCF849-6612-4DF0-8C31-088010D9F7BB}" srcOrd="0" destOrd="0" presId="urn:microsoft.com/office/officeart/2005/8/layout/chevron2"/>
    <dgm:cxn modelId="{B99CED72-010C-47F5-8BA0-2AB9B9E09742}" type="presParOf" srcId="{F3002820-3080-49A8-8EC9-657E16A5A041}" destId="{8699DDA3-1C78-4635-9EA0-C913BA074578}" srcOrd="1" destOrd="0" presId="urn:microsoft.com/office/officeart/2005/8/layout/chevron2"/>
    <dgm:cxn modelId="{0389F41C-C265-4FF4-8EE5-7293640F5990}" type="presParOf" srcId="{2E3F2D91-DD41-47C9-81E5-8B25068CA351}" destId="{3A366BCF-7511-4995-98D4-27514BA2C260}" srcOrd="7" destOrd="0" presId="urn:microsoft.com/office/officeart/2005/8/layout/chevron2"/>
    <dgm:cxn modelId="{6B47C3FB-6463-495D-BB2B-95D859AA7E2C}" type="presParOf" srcId="{2E3F2D91-DD41-47C9-81E5-8B25068CA351}" destId="{2C03AC8F-75B5-45BC-84ED-328EC7A103BB}" srcOrd="8" destOrd="0" presId="urn:microsoft.com/office/officeart/2005/8/layout/chevron2"/>
    <dgm:cxn modelId="{E3F6456B-C06B-42B0-B9BA-DB2B3BCDE253}" type="presParOf" srcId="{2C03AC8F-75B5-45BC-84ED-328EC7A103BB}" destId="{7718DF5E-215A-4D21-B35B-46C48CE6F5B1}" srcOrd="0" destOrd="0" presId="urn:microsoft.com/office/officeart/2005/8/layout/chevron2"/>
    <dgm:cxn modelId="{98AB7B56-BC34-4A57-9D7E-C7FAA72D4A13}" type="presParOf" srcId="{2C03AC8F-75B5-45BC-84ED-328EC7A103BB}" destId="{21AB12EF-68D0-4A2E-BFE5-651ECA5F627A}" srcOrd="1" destOrd="0" presId="urn:microsoft.com/office/officeart/2005/8/layout/chevron2"/>
    <dgm:cxn modelId="{34C9F928-9F27-4744-A878-A5F834EA0EC9}" type="presParOf" srcId="{2E3F2D91-DD41-47C9-81E5-8B25068CA351}" destId="{85523A7C-DC96-40C8-888E-20E729E7EDAF}" srcOrd="9" destOrd="0" presId="urn:microsoft.com/office/officeart/2005/8/layout/chevron2"/>
    <dgm:cxn modelId="{21DF5A64-3A49-4413-9603-9835BDCF33AA}" type="presParOf" srcId="{2E3F2D91-DD41-47C9-81E5-8B25068CA351}" destId="{3008B99E-6BB2-4ACE-9985-BDB3C9BC7E7B}" srcOrd="10" destOrd="0" presId="urn:microsoft.com/office/officeart/2005/8/layout/chevron2"/>
    <dgm:cxn modelId="{F3CF45FE-B946-4703-BE2C-62B01356D4C6}" type="presParOf" srcId="{3008B99E-6BB2-4ACE-9985-BDB3C9BC7E7B}" destId="{2C3A2C37-596F-4BE7-ABF0-B27613CA5247}" srcOrd="0" destOrd="0" presId="urn:microsoft.com/office/officeart/2005/8/layout/chevron2"/>
    <dgm:cxn modelId="{8091D1BD-22B8-430E-B700-BCB0C4155098}" type="presParOf" srcId="{3008B99E-6BB2-4ACE-9985-BDB3C9BC7E7B}" destId="{638CC5C7-76F8-4DCB-B454-E5D003260A3F}" srcOrd="1" destOrd="0" presId="urn:microsoft.com/office/officeart/2005/8/layout/chevron2"/>
    <dgm:cxn modelId="{337E5646-8D78-4742-A315-7D953B210137}" type="presParOf" srcId="{2E3F2D91-DD41-47C9-81E5-8B25068CA351}" destId="{EA26F464-DB16-473E-86F6-6DD75506C157}" srcOrd="11" destOrd="0" presId="urn:microsoft.com/office/officeart/2005/8/layout/chevron2"/>
    <dgm:cxn modelId="{5EA0500F-389F-4C8B-98CB-76E8AA62171B}" type="presParOf" srcId="{2E3F2D91-DD41-47C9-81E5-8B25068CA351}" destId="{7774307B-00F4-4B93-8C30-ACE54F03D2E6}" srcOrd="12" destOrd="0" presId="urn:microsoft.com/office/officeart/2005/8/layout/chevron2"/>
    <dgm:cxn modelId="{ADD37020-7FEB-4D22-BF51-A23F2F6D646D}" type="presParOf" srcId="{7774307B-00F4-4B93-8C30-ACE54F03D2E6}" destId="{299EC92C-CCCF-4AC3-8C8C-5B9FDEE479FC}" srcOrd="0" destOrd="0" presId="urn:microsoft.com/office/officeart/2005/8/layout/chevron2"/>
    <dgm:cxn modelId="{3EED2CFC-B1DE-4DA7-B132-B9801629CEF5}" type="presParOf" srcId="{7774307B-00F4-4B93-8C30-ACE54F03D2E6}" destId="{6578489E-2678-43F6-B05C-F7F9ACB923DC}" srcOrd="1" destOrd="0" presId="urn:microsoft.com/office/officeart/2005/8/layout/chevron2"/>
    <dgm:cxn modelId="{5594E5DC-2744-458D-AF40-4790A1F2FFCC}" type="presParOf" srcId="{2E3F2D91-DD41-47C9-81E5-8B25068CA351}" destId="{A1A787B0-ECF2-4A5C-8364-7EC6A609269C}" srcOrd="13" destOrd="0" presId="urn:microsoft.com/office/officeart/2005/8/layout/chevron2"/>
    <dgm:cxn modelId="{0F2ED596-10FF-484F-95A8-0C70EDE4CB39}" type="presParOf" srcId="{2E3F2D91-DD41-47C9-81E5-8B25068CA351}" destId="{C4B34D02-2DEA-4F55-A7BC-A19EAB87C62C}" srcOrd="14" destOrd="0" presId="urn:microsoft.com/office/officeart/2005/8/layout/chevron2"/>
    <dgm:cxn modelId="{F87D030A-3C4C-4FB9-8933-C10151DCE6DB}" type="presParOf" srcId="{C4B34D02-2DEA-4F55-A7BC-A19EAB87C62C}" destId="{E0D74DED-7576-481E-8757-03FEFEAE0A13}" srcOrd="0" destOrd="0" presId="urn:microsoft.com/office/officeart/2005/8/layout/chevron2"/>
    <dgm:cxn modelId="{0910E6B5-6433-4E77-8918-76714B74BDAD}" type="presParOf" srcId="{C4B34D02-2DEA-4F55-A7BC-A19EAB87C62C}" destId="{B835F225-F26C-4233-9D1A-33BF66FEB0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октябре городская организация Профсоюза совместно с комитетом образования Администрации городского округа «Город Чита» и МАУ «Городской научно-методический центр» провели  «Методический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интенсив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для молодых педагогов города.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6419-4AF0-44F6-B26F-E86BB2CC10F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276B-4EF6-4979-8EEC-FA8BBE2E514B}" type="par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F3567-7EEC-4915-9ABC-4753B9F276C5}" type="sib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/>
        <a:lstStyle/>
        <a:p>
          <a:pPr algn="l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ноябре, на базе Точки кипения, состоялся профсоюзный дайвинг «Погружение в молодежную среду».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профсоюзного конкурса «Студенческий лидер - 2022», член Совета молодых педагогов города Саенко Ольга, учитель китайского языка гимназии № 4 приняла участие в «Диалоге на равных».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2022 года городская Школа правового ориентирования молодого педагога начала распространение своего опыт и на молодых педагогов не всей территории Забайкальского края.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pPr algn="l"/>
          <a:r>
            <a:rPr lang="ru-RU" sz="1200" dirty="0" smtClean="0">
              <a:effectLst/>
              <a:latin typeface="Times New Roman"/>
            </a:rPr>
            <a:t>В отчетном году избран новый председатель Совета молодых педагогов г. Читы – учитель начальных классов школы № 42 </a:t>
          </a:r>
          <a:r>
            <a:rPr lang="ru-RU" sz="1200" dirty="0" err="1" smtClean="0">
              <a:effectLst/>
              <a:latin typeface="Times New Roman"/>
            </a:rPr>
            <a:t>Загородняя</a:t>
          </a:r>
          <a:r>
            <a:rPr lang="ru-RU" sz="1200" dirty="0" smtClean="0">
              <a:effectLst/>
              <a:latin typeface="Times New Roman"/>
            </a:rPr>
            <a:t> Анастасия.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73568-2CE3-4AFD-9D74-B8C78A7DEF06}">
      <dgm:prSet custT="1"/>
      <dgm:spPr/>
      <dgm:t>
        <a:bodyPr/>
        <a:lstStyle/>
        <a:p>
          <a:r>
            <a:rPr lang="ru-RU" sz="1200" dirty="0" smtClean="0">
              <a:solidFill>
                <a:srgbClr val="000000"/>
              </a:solidFill>
              <a:effectLst/>
              <a:latin typeface="Times New Roman"/>
            </a:rPr>
            <a:t>Традиционно городская организация Профсоюза совместно с комитетом образования Администрации городского округа «Город Чита» и МАУ «Городской научно-методический центр» провели ежегодные мероприятия: «Посвящение в молодые педагоги», «Спартакиада для работников образования».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AC7A8-38C3-4E24-B767-0CEAB376F533}" type="par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35567-FECE-4B1A-9FB1-EF993CA39B12}" type="sib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CCE62-3FC0-45BF-B0C5-9922BD09D203}" type="pres">
      <dgm:prSet presAssocID="{193B6160-988C-4E29-99B1-B87B498DFCDD}" presName="descendantText" presStyleLbl="alignAcc1" presStyleIdx="0" presStyleCnt="6" custLinFactNeighborX="-171" custLinFactNeighborY="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A9965-06E7-476F-B52C-E2996152FDAF}" type="pres">
      <dgm:prSet presAssocID="{97C73225-272B-4C40-AFD8-B85B7BC679D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E46C3-A8E9-49FA-A392-4134DF3AC810}" type="pres">
      <dgm:prSet presAssocID="{54266245-99BC-4537-8B7B-7A71BF27DCBC}" presName="descendantText" presStyleLbl="alignAcc1" presStyleIdx="2" presStyleCnt="6" custLinFactNeighborX="320" custLinFactNeighborY="4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9DDA3-1C78-4635-9EA0-C913BA074578}" type="pres">
      <dgm:prSet presAssocID="{FABBB680-BB3D-4B0C-ABF0-1C875B32DAE1}" presName="descendantText" presStyleLbl="alignAcc1" presStyleIdx="3" presStyleCnt="6" custScaleY="98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B12EF-68D0-4A2E-BFE5-651ECA5F627A}" type="pres">
      <dgm:prSet presAssocID="{F488DE54-C308-4D6E-BCBB-E3D126A9B2F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23A7C-DC96-40C8-888E-20E729E7EDAF}" type="pres">
      <dgm:prSet presAssocID="{441AEF1F-55C9-487C-8A35-4BF1271D48D9}" presName="sp" presStyleCnt="0"/>
      <dgm:spPr/>
    </dgm:pt>
    <dgm:pt modelId="{3008B99E-6BB2-4ACE-9985-BDB3C9BC7E7B}" type="pres">
      <dgm:prSet presAssocID="{26906419-4AF0-44F6-B26F-E86BB2CC10F9}" presName="composite" presStyleCnt="0"/>
      <dgm:spPr/>
    </dgm:pt>
    <dgm:pt modelId="{2C3A2C37-596F-4BE7-ABF0-B27613CA5247}" type="pres">
      <dgm:prSet presAssocID="{26906419-4AF0-44F6-B26F-E86BB2CC10F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CC5C7-76F8-4DCB-B454-E5D003260A3F}" type="pres">
      <dgm:prSet presAssocID="{26906419-4AF0-44F6-B26F-E86BB2CC10F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AEBA2D37-842A-4DE5-9948-4DAB88FB17EB}" srcId="{26906419-4AF0-44F6-B26F-E86BB2CC10F9}" destId="{D6673568-2CE3-4AFD-9D74-B8C78A7DEF06}" srcOrd="0" destOrd="0" parTransId="{6F2AC7A8-38C3-4E24-B767-0CEAB376F533}" sibTransId="{03135567-FECE-4B1A-9FB1-EF993CA39B12}"/>
    <dgm:cxn modelId="{14423115-14CF-4331-B99F-1CBB779FD911}" type="presOf" srcId="{0FB1DB99-58E1-4E81-AC7E-357B5F9B3858}" destId="{3CFE46C3-A8E9-49FA-A392-4134DF3AC810}" srcOrd="0" destOrd="0" presId="urn:microsoft.com/office/officeart/2005/8/layout/chevron2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8B9562D1-F546-479B-B3B6-94DE41B7C0F4}" type="presOf" srcId="{D91A2738-CF86-499D-B2CC-389B9010D1AC}" destId="{21AB12EF-68D0-4A2E-BFE5-651ECA5F627A}" srcOrd="0" destOrd="0" presId="urn:microsoft.com/office/officeart/2005/8/layout/chevron2"/>
    <dgm:cxn modelId="{E6F9038B-8E4B-4EB8-9C17-F3F1E7A3E54E}" type="presOf" srcId="{97C73225-272B-4C40-AFD8-B85B7BC679D2}" destId="{745977D6-84B4-477A-A709-D24F693E1ABE}" srcOrd="0" destOrd="0" presId="urn:microsoft.com/office/officeart/2005/8/layout/chevron2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2110337C-DE81-421C-B130-DA1FFB3D30A6}" type="presOf" srcId="{26906419-4AF0-44F6-B26F-E86BB2CC10F9}" destId="{2C3A2C37-596F-4BE7-ABF0-B27613CA5247}" srcOrd="0" destOrd="0" presId="urn:microsoft.com/office/officeart/2005/8/layout/chevron2"/>
    <dgm:cxn modelId="{5C52843A-A2FD-44BE-A38A-176D4411657E}" srcId="{F7FDD19C-418C-46E7-A8ED-971629CAA52B}" destId="{26906419-4AF0-44F6-B26F-E86BB2CC10F9}" srcOrd="5" destOrd="0" parTransId="{88D0276B-4EF6-4979-8EEC-FA8BBE2E514B}" sibTransId="{8FFF3567-7EEC-4915-9ABC-4753B9F276C5}"/>
    <dgm:cxn modelId="{64B35BD7-F08B-49C7-8BBD-2748F394C33D}" type="presOf" srcId="{FABBB680-BB3D-4B0C-ABF0-1C875B32DAE1}" destId="{D5DCF849-6612-4DF0-8C31-088010D9F7BB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195CF157-2B24-42B2-8E75-E3159939350E}" type="presOf" srcId="{F7FDD19C-418C-46E7-A8ED-971629CAA52B}" destId="{2E3F2D91-DD41-47C9-81E5-8B25068CA351}" srcOrd="0" destOrd="0" presId="urn:microsoft.com/office/officeart/2005/8/layout/chevron2"/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B960CBFD-D84B-4C5F-AD9C-75065F480F8B}" srcId="{54266245-99BC-4537-8B7B-7A71BF27DCBC}" destId="{0FB1DB99-58E1-4E81-AC7E-357B5F9B3858}" srcOrd="0" destOrd="0" parTransId="{7D65F691-3346-48C9-B46C-20F429B37EAB}" sibTransId="{73A12911-E8F6-46D4-9951-B840DD854CA2}"/>
    <dgm:cxn modelId="{76256453-6B9E-422F-9DA6-7FFB39E0ACDF}" type="presOf" srcId="{193B6160-988C-4E29-99B1-B87B498DFCDD}" destId="{185B54E9-D977-4E3D-8AC2-48AA5CE97C82}" srcOrd="0" destOrd="0" presId="urn:microsoft.com/office/officeart/2005/8/layout/chevron2"/>
    <dgm:cxn modelId="{B4EC236D-7324-48A5-AC27-44A0CCF5CF0D}" type="presOf" srcId="{54266245-99BC-4537-8B7B-7A71BF27DCBC}" destId="{D807ABB2-9CBE-4C09-A88D-86CA3FC47BB9}" srcOrd="0" destOrd="0" presId="urn:microsoft.com/office/officeart/2005/8/layout/chevron2"/>
    <dgm:cxn modelId="{870561B5-F993-4F14-8EDD-92BD47056C1F}" type="presOf" srcId="{C0E62BED-580B-4BED-BF90-15D9B2D3CD1B}" destId="{D49A9965-06E7-476F-B52C-E2996152FDAF}" srcOrd="0" destOrd="0" presId="urn:microsoft.com/office/officeart/2005/8/layout/chevron2"/>
    <dgm:cxn modelId="{0BB2FC7A-0EAD-42AD-8FEF-3D22FE7383CB}" type="presOf" srcId="{F1302C6E-1CC3-49CA-8D1D-2D86C327149A}" destId="{8699DDA3-1C78-4635-9EA0-C913BA074578}" srcOrd="0" destOrd="0" presId="urn:microsoft.com/office/officeart/2005/8/layout/chevron2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04328D51-7E54-4903-B862-F82C5097251C}" type="presOf" srcId="{D6673568-2CE3-4AFD-9D74-B8C78A7DEF06}" destId="{638CC5C7-76F8-4DCB-B454-E5D003260A3F}" srcOrd="0" destOrd="0" presId="urn:microsoft.com/office/officeart/2005/8/layout/chevron2"/>
    <dgm:cxn modelId="{B03FE273-20DA-4AF5-BC37-6CDF1E26DE51}" type="presOf" srcId="{F488DE54-C308-4D6E-BCBB-E3D126A9B2FF}" destId="{7718DF5E-215A-4D21-B35B-46C48CE6F5B1}" srcOrd="0" destOrd="0" presId="urn:microsoft.com/office/officeart/2005/8/layout/chevron2"/>
    <dgm:cxn modelId="{E43FFA72-0B9C-49D4-9DB6-B2D245D67292}" type="presOf" srcId="{E190417A-5AEC-4D0F-B826-C1DD6555DC28}" destId="{4D0CCE62-3FC0-45BF-B0C5-9922BD09D203}" srcOrd="0" destOrd="0" presId="urn:microsoft.com/office/officeart/2005/8/layout/chevron2"/>
    <dgm:cxn modelId="{44E9FC79-793C-4D32-9127-B586F8CEBEBA}" type="presParOf" srcId="{2E3F2D91-DD41-47C9-81E5-8B25068CA351}" destId="{FCA8445B-C8A2-496F-93AC-792FB86A047F}" srcOrd="0" destOrd="0" presId="urn:microsoft.com/office/officeart/2005/8/layout/chevron2"/>
    <dgm:cxn modelId="{1799DF55-5665-4C75-98FA-43D12AF7159D}" type="presParOf" srcId="{FCA8445B-C8A2-496F-93AC-792FB86A047F}" destId="{185B54E9-D977-4E3D-8AC2-48AA5CE97C82}" srcOrd="0" destOrd="0" presId="urn:microsoft.com/office/officeart/2005/8/layout/chevron2"/>
    <dgm:cxn modelId="{85A158CE-66C7-4DAC-AD42-05078F7685D4}" type="presParOf" srcId="{FCA8445B-C8A2-496F-93AC-792FB86A047F}" destId="{4D0CCE62-3FC0-45BF-B0C5-9922BD09D203}" srcOrd="1" destOrd="0" presId="urn:microsoft.com/office/officeart/2005/8/layout/chevron2"/>
    <dgm:cxn modelId="{C3F726EA-C03D-4FC9-B5BC-A6DB272E1DCB}" type="presParOf" srcId="{2E3F2D91-DD41-47C9-81E5-8B25068CA351}" destId="{F799CF57-80F6-4B79-93DF-41DD5E96609A}" srcOrd="1" destOrd="0" presId="urn:microsoft.com/office/officeart/2005/8/layout/chevron2"/>
    <dgm:cxn modelId="{A7BF1A3B-90F2-4B43-B03F-A5B43FFD3D3B}" type="presParOf" srcId="{2E3F2D91-DD41-47C9-81E5-8B25068CA351}" destId="{759B63C6-089F-4438-9B3B-4FAA8470C9CE}" srcOrd="2" destOrd="0" presId="urn:microsoft.com/office/officeart/2005/8/layout/chevron2"/>
    <dgm:cxn modelId="{00EA162A-D9EF-4821-8EA8-743083384C74}" type="presParOf" srcId="{759B63C6-089F-4438-9B3B-4FAA8470C9CE}" destId="{745977D6-84B4-477A-A709-D24F693E1ABE}" srcOrd="0" destOrd="0" presId="urn:microsoft.com/office/officeart/2005/8/layout/chevron2"/>
    <dgm:cxn modelId="{9437948F-7830-472A-A64F-B013B221D96E}" type="presParOf" srcId="{759B63C6-089F-4438-9B3B-4FAA8470C9CE}" destId="{D49A9965-06E7-476F-B52C-E2996152FDAF}" srcOrd="1" destOrd="0" presId="urn:microsoft.com/office/officeart/2005/8/layout/chevron2"/>
    <dgm:cxn modelId="{141ACA58-E90B-4AF6-9276-DE5B5AB26623}" type="presParOf" srcId="{2E3F2D91-DD41-47C9-81E5-8B25068CA351}" destId="{54FF8742-668C-4864-9B73-0ADFB4C19ABB}" srcOrd="3" destOrd="0" presId="urn:microsoft.com/office/officeart/2005/8/layout/chevron2"/>
    <dgm:cxn modelId="{C1E84E38-6E1E-4C74-8AF7-6B9BD38B9070}" type="presParOf" srcId="{2E3F2D91-DD41-47C9-81E5-8B25068CA351}" destId="{BD1294E2-6D9E-4E27-9503-E6974814CD6C}" srcOrd="4" destOrd="0" presId="urn:microsoft.com/office/officeart/2005/8/layout/chevron2"/>
    <dgm:cxn modelId="{D7B5CA6E-3421-4388-89B6-029B8BD7FEA6}" type="presParOf" srcId="{BD1294E2-6D9E-4E27-9503-E6974814CD6C}" destId="{D807ABB2-9CBE-4C09-A88D-86CA3FC47BB9}" srcOrd="0" destOrd="0" presId="urn:microsoft.com/office/officeart/2005/8/layout/chevron2"/>
    <dgm:cxn modelId="{0C95E963-F632-4175-BD39-1ED76F45FBCE}" type="presParOf" srcId="{BD1294E2-6D9E-4E27-9503-E6974814CD6C}" destId="{3CFE46C3-A8E9-49FA-A392-4134DF3AC810}" srcOrd="1" destOrd="0" presId="urn:microsoft.com/office/officeart/2005/8/layout/chevron2"/>
    <dgm:cxn modelId="{8249F51E-4808-4957-9E98-86CF018D5F3E}" type="presParOf" srcId="{2E3F2D91-DD41-47C9-81E5-8B25068CA351}" destId="{973454C9-BC86-458D-BB6D-9AF3DCF7429D}" srcOrd="5" destOrd="0" presId="urn:microsoft.com/office/officeart/2005/8/layout/chevron2"/>
    <dgm:cxn modelId="{390CBA8C-9EEC-4867-944B-ABD4EE0115DC}" type="presParOf" srcId="{2E3F2D91-DD41-47C9-81E5-8B25068CA351}" destId="{F3002820-3080-49A8-8EC9-657E16A5A041}" srcOrd="6" destOrd="0" presId="urn:microsoft.com/office/officeart/2005/8/layout/chevron2"/>
    <dgm:cxn modelId="{EBDDFD18-C2C7-4C2F-86A4-097C79166F81}" type="presParOf" srcId="{F3002820-3080-49A8-8EC9-657E16A5A041}" destId="{D5DCF849-6612-4DF0-8C31-088010D9F7BB}" srcOrd="0" destOrd="0" presId="urn:microsoft.com/office/officeart/2005/8/layout/chevron2"/>
    <dgm:cxn modelId="{6E8D34D8-F6F0-4367-981F-8812259D39AC}" type="presParOf" srcId="{F3002820-3080-49A8-8EC9-657E16A5A041}" destId="{8699DDA3-1C78-4635-9EA0-C913BA074578}" srcOrd="1" destOrd="0" presId="urn:microsoft.com/office/officeart/2005/8/layout/chevron2"/>
    <dgm:cxn modelId="{A3454E46-1196-4045-9A46-DC4CF8234EBA}" type="presParOf" srcId="{2E3F2D91-DD41-47C9-81E5-8B25068CA351}" destId="{3A366BCF-7511-4995-98D4-27514BA2C260}" srcOrd="7" destOrd="0" presId="urn:microsoft.com/office/officeart/2005/8/layout/chevron2"/>
    <dgm:cxn modelId="{16C9ACA2-EE38-40CB-936F-0B93CE2AD3D0}" type="presParOf" srcId="{2E3F2D91-DD41-47C9-81E5-8B25068CA351}" destId="{2C03AC8F-75B5-45BC-84ED-328EC7A103BB}" srcOrd="8" destOrd="0" presId="urn:microsoft.com/office/officeart/2005/8/layout/chevron2"/>
    <dgm:cxn modelId="{B3197D28-BADB-4EB3-8F3F-BD09E682C880}" type="presParOf" srcId="{2C03AC8F-75B5-45BC-84ED-328EC7A103BB}" destId="{7718DF5E-215A-4D21-B35B-46C48CE6F5B1}" srcOrd="0" destOrd="0" presId="urn:microsoft.com/office/officeart/2005/8/layout/chevron2"/>
    <dgm:cxn modelId="{A1D4726B-552C-4A9C-8C47-2960094AA88B}" type="presParOf" srcId="{2C03AC8F-75B5-45BC-84ED-328EC7A103BB}" destId="{21AB12EF-68D0-4A2E-BFE5-651ECA5F627A}" srcOrd="1" destOrd="0" presId="urn:microsoft.com/office/officeart/2005/8/layout/chevron2"/>
    <dgm:cxn modelId="{CB9B8C0F-3C9F-42DE-8D88-F0526BEA196E}" type="presParOf" srcId="{2E3F2D91-DD41-47C9-81E5-8B25068CA351}" destId="{85523A7C-DC96-40C8-888E-20E729E7EDAF}" srcOrd="9" destOrd="0" presId="urn:microsoft.com/office/officeart/2005/8/layout/chevron2"/>
    <dgm:cxn modelId="{FB03C90E-D247-484C-8294-5F887A1EF5C2}" type="presParOf" srcId="{2E3F2D91-DD41-47C9-81E5-8B25068CA351}" destId="{3008B99E-6BB2-4ACE-9985-BDB3C9BC7E7B}" srcOrd="10" destOrd="0" presId="urn:microsoft.com/office/officeart/2005/8/layout/chevron2"/>
    <dgm:cxn modelId="{8C68D91D-7A89-489A-A07C-99EDF5380EC4}" type="presParOf" srcId="{3008B99E-6BB2-4ACE-9985-BDB3C9BC7E7B}" destId="{2C3A2C37-596F-4BE7-ABF0-B27613CA5247}" srcOrd="0" destOrd="0" presId="urn:microsoft.com/office/officeart/2005/8/layout/chevron2"/>
    <dgm:cxn modelId="{45DDE7F7-4162-4BB5-93D0-C4A27856C36C}" type="presParOf" srcId="{3008B99E-6BB2-4ACE-9985-BDB3C9BC7E7B}" destId="{638CC5C7-76F8-4DCB-B454-E5D003260A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37813" y="138465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3" y="323086"/>
        <a:ext cx="646174" cy="276932"/>
      </dsp:txXfrm>
    </dsp:sp>
    <dsp:sp modelId="{4D0CCE62-3FC0-45BF-B0C5-9922BD09D203}">
      <dsp:nvSpPr>
        <dsp:cNvPr id="0" name=""/>
        <dsp:cNvSpPr/>
      </dsp:nvSpPr>
      <dsp:spPr>
        <a:xfrm rot="5400000">
          <a:off x="3874778" y="-3221562"/>
          <a:ext cx="817496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2022 году созданы страницы городской организации Профсоюза в социальных сетях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ВКонтакте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Telegram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-канале, на которых оперативно размещалась информация о деятельности.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6175" y="46948"/>
        <a:ext cx="7234797" cy="737682"/>
      </dsp:txXfrm>
    </dsp:sp>
    <dsp:sp modelId="{745977D6-84B4-477A-A709-D24F693E1ABE}">
      <dsp:nvSpPr>
        <dsp:cNvPr id="0" name=""/>
        <dsp:cNvSpPr/>
      </dsp:nvSpPr>
      <dsp:spPr>
        <a:xfrm rot="5400000">
          <a:off x="-138465" y="1081975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1311081"/>
              <a:satOff val="-1555"/>
              <a:lumOff val="-82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66596"/>
        <a:ext cx="646174" cy="276932"/>
      </dsp:txXfrm>
    </dsp:sp>
    <dsp:sp modelId="{D49A9965-06E7-476F-B52C-E2996152FDAF}">
      <dsp:nvSpPr>
        <dsp:cNvPr id="0" name=""/>
        <dsp:cNvSpPr/>
      </dsp:nvSpPr>
      <dsp:spPr>
        <a:xfrm rot="5400000">
          <a:off x="3983517" y="-2393832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11081"/>
              <a:satOff val="-1555"/>
              <a:lumOff val="-82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материалы направлялись через электронные почты, группы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Viber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социальных сетях. Всего размещено более 250 публикаций и постов.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6175" y="972801"/>
        <a:ext cx="7245413" cy="541437"/>
      </dsp:txXfrm>
    </dsp:sp>
    <dsp:sp modelId="{D807ABB2-9CBE-4C09-A88D-86CA3FC47BB9}">
      <dsp:nvSpPr>
        <dsp:cNvPr id="0" name=""/>
        <dsp:cNvSpPr/>
      </dsp:nvSpPr>
      <dsp:spPr>
        <a:xfrm rot="5400000">
          <a:off x="-138465" y="1909705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2622161"/>
              <a:satOff val="-3110"/>
              <a:lumOff val="-164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94326"/>
        <a:ext cx="646174" cy="276932"/>
      </dsp:txXfrm>
    </dsp:sp>
    <dsp:sp modelId="{3CFE46C3-A8E9-49FA-A392-4134DF3AC810}">
      <dsp:nvSpPr>
        <dsp:cNvPr id="0" name=""/>
        <dsp:cNvSpPr/>
      </dsp:nvSpPr>
      <dsp:spPr>
        <a:xfrm rot="5400000">
          <a:off x="3983517" y="-1539612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622161"/>
              <a:satOff val="-3110"/>
              <a:lumOff val="-164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первичных профсоюзных организаций выписывали  газету «Мой профсоюз»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6175" y="1827021"/>
        <a:ext cx="7245413" cy="541437"/>
      </dsp:txXfrm>
    </dsp:sp>
    <dsp:sp modelId="{D5DCF849-6612-4DF0-8C31-088010D9F7BB}">
      <dsp:nvSpPr>
        <dsp:cNvPr id="0" name=""/>
        <dsp:cNvSpPr/>
      </dsp:nvSpPr>
      <dsp:spPr>
        <a:xfrm rot="5400000">
          <a:off x="-138465" y="2737434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3933242"/>
              <a:satOff val="-4666"/>
              <a:lumOff val="-247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22055"/>
        <a:ext cx="646174" cy="276932"/>
      </dsp:txXfrm>
    </dsp:sp>
    <dsp:sp modelId="{8699DDA3-1C78-4635-9EA0-C913BA074578}">
      <dsp:nvSpPr>
        <dsp:cNvPr id="0" name=""/>
        <dsp:cNvSpPr/>
      </dsp:nvSpPr>
      <dsp:spPr>
        <a:xfrm rot="5400000">
          <a:off x="3983517" y="-738373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933242"/>
              <a:satOff val="-4666"/>
              <a:lumOff val="-247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 первичных профсоюзных организаций - журнал «GNMC.ru».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6175" y="2628260"/>
        <a:ext cx="7245413" cy="541437"/>
      </dsp:txXfrm>
    </dsp:sp>
    <dsp:sp modelId="{7718DF5E-215A-4D21-B35B-46C48CE6F5B1}">
      <dsp:nvSpPr>
        <dsp:cNvPr id="0" name=""/>
        <dsp:cNvSpPr/>
      </dsp:nvSpPr>
      <dsp:spPr>
        <a:xfrm rot="5400000">
          <a:off x="-138465" y="3565164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5244323"/>
              <a:satOff val="-6221"/>
              <a:lumOff val="-3294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49785"/>
        <a:ext cx="646174" cy="276932"/>
      </dsp:txXfrm>
    </dsp:sp>
    <dsp:sp modelId="{21AB12EF-68D0-4A2E-BFE5-651ECA5F627A}">
      <dsp:nvSpPr>
        <dsp:cNvPr id="0" name=""/>
        <dsp:cNvSpPr/>
      </dsp:nvSpPr>
      <dsp:spPr>
        <a:xfrm rot="5400000">
          <a:off x="3983517" y="89355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244323"/>
              <a:satOff val="-6221"/>
              <a:lumOff val="-3294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подготовлено и опубликовано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статей в журнале «GNMC.ru»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6175" y="3455989"/>
        <a:ext cx="7245413" cy="541437"/>
      </dsp:txXfrm>
    </dsp:sp>
    <dsp:sp modelId="{299EC92C-CCCF-4AC3-8C8C-5B9FDEE479FC}">
      <dsp:nvSpPr>
        <dsp:cNvPr id="0" name=""/>
        <dsp:cNvSpPr/>
      </dsp:nvSpPr>
      <dsp:spPr>
        <a:xfrm rot="5400000">
          <a:off x="-138465" y="4392893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577514"/>
        <a:ext cx="646174" cy="276932"/>
      </dsp:txXfrm>
    </dsp:sp>
    <dsp:sp modelId="{6578489E-2678-43F6-B05C-F7F9ACB923DC}">
      <dsp:nvSpPr>
        <dsp:cNvPr id="0" name=""/>
        <dsp:cNvSpPr/>
      </dsp:nvSpPr>
      <dsp:spPr>
        <a:xfrm rot="5400000">
          <a:off x="3983517" y="917085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выпущено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информационных бюллетеней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6175" y="4283719"/>
        <a:ext cx="7245413" cy="541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08759" y="121838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6850"/>
        <a:ext cx="507544" cy="217519"/>
      </dsp:txXfrm>
    </dsp:sp>
    <dsp:sp modelId="{4D0CCE62-3FC0-45BF-B0C5-9922BD09D203}">
      <dsp:nvSpPr>
        <dsp:cNvPr id="0" name=""/>
        <dsp:cNvSpPr/>
      </dsp:nvSpPr>
      <dsp:spPr>
        <a:xfrm rot="5400000">
          <a:off x="3978566" y="-3457942"/>
          <a:ext cx="471291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</a:rPr>
            <a:t>в январе 2022 года члены Совета молодых педагогов приняли участие в интеллектуально-развлекательном шоу «</a:t>
          </a:r>
          <a:r>
            <a:rPr lang="ru-RU" sz="1200" kern="1200" dirty="0" err="1" smtClean="0">
              <a:effectLst/>
              <a:latin typeface="Times New Roman"/>
            </a:rPr>
            <a:t>Shou-today</a:t>
          </a:r>
          <a:r>
            <a:rPr lang="ru-RU" sz="1200" kern="1200" dirty="0" smtClean="0">
              <a:effectLst/>
              <a:latin typeface="Times New Roman"/>
            </a:rPr>
            <a:t>».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36086"/>
        <a:ext cx="7390327" cy="425277"/>
      </dsp:txXfrm>
    </dsp:sp>
    <dsp:sp modelId="{745977D6-84B4-477A-A709-D24F693E1ABE}">
      <dsp:nvSpPr>
        <dsp:cNvPr id="0" name=""/>
        <dsp:cNvSpPr/>
      </dsp:nvSpPr>
      <dsp:spPr>
        <a:xfrm rot="5400000">
          <a:off x="-108759" y="776087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936486"/>
              <a:satOff val="-1111"/>
              <a:lumOff val="-58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921099"/>
        <a:ext cx="507544" cy="217519"/>
      </dsp:txXfrm>
    </dsp:sp>
    <dsp:sp modelId="{D49A9965-06E7-476F-B52C-E2996152FDAF}">
      <dsp:nvSpPr>
        <dsp:cNvPr id="0" name=""/>
        <dsp:cNvSpPr/>
      </dsp:nvSpPr>
      <dsp:spPr>
        <a:xfrm rot="5400000">
          <a:off x="3978566" y="-2803693"/>
          <a:ext cx="471291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36486"/>
              <a:satOff val="-1111"/>
              <a:lumOff val="-58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  <a:ea typeface="Calibri"/>
            </a:rPr>
            <a:t>В феврале, при поддержке городской организации Профсоюза, состоялся ежегодный традиционный конкурс для молодых педагогов «Минута Славы».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690335"/>
        <a:ext cx="7390327" cy="425277"/>
      </dsp:txXfrm>
    </dsp:sp>
    <dsp:sp modelId="{D807ABB2-9CBE-4C09-A88D-86CA3FC47BB9}">
      <dsp:nvSpPr>
        <dsp:cNvPr id="0" name=""/>
        <dsp:cNvSpPr/>
      </dsp:nvSpPr>
      <dsp:spPr>
        <a:xfrm rot="5400000">
          <a:off x="-108759" y="1430336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1872972"/>
              <a:satOff val="-2222"/>
              <a:lumOff val="-117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75348"/>
        <a:ext cx="507544" cy="217519"/>
      </dsp:txXfrm>
    </dsp:sp>
    <dsp:sp modelId="{3CFE46C3-A8E9-49FA-A392-4134DF3AC810}">
      <dsp:nvSpPr>
        <dsp:cNvPr id="0" name=""/>
        <dsp:cNvSpPr/>
      </dsp:nvSpPr>
      <dsp:spPr>
        <a:xfrm rot="5400000">
          <a:off x="3978566" y="-2128636"/>
          <a:ext cx="471291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872972"/>
              <a:satOff val="-2222"/>
              <a:lumOff val="-117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</a:rPr>
            <a:t>В марте 2022 года состоялась интеллектуальная игра «</a:t>
          </a:r>
          <a:r>
            <a:rPr lang="ru-RU" sz="1200" kern="1200" dirty="0" err="1" smtClean="0">
              <a:effectLst/>
              <a:latin typeface="Times New Roman"/>
            </a:rPr>
            <a:t>КиноКвиз</a:t>
          </a:r>
          <a:r>
            <a:rPr lang="ru-RU" sz="1200" kern="1200" dirty="0" smtClean="0">
              <a:effectLst/>
              <a:latin typeface="Times New Roman"/>
            </a:rPr>
            <a:t>»,  команда Совета заняла третье место.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1365392"/>
        <a:ext cx="7390327" cy="425277"/>
      </dsp:txXfrm>
    </dsp:sp>
    <dsp:sp modelId="{D5DCF849-6612-4DF0-8C31-088010D9F7BB}">
      <dsp:nvSpPr>
        <dsp:cNvPr id="0" name=""/>
        <dsp:cNvSpPr/>
      </dsp:nvSpPr>
      <dsp:spPr>
        <a:xfrm rot="5400000">
          <a:off x="-108759" y="2084585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2809459"/>
              <a:satOff val="-3333"/>
              <a:lumOff val="-1764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229597"/>
        <a:ext cx="507544" cy="217519"/>
      </dsp:txXfrm>
    </dsp:sp>
    <dsp:sp modelId="{8699DDA3-1C78-4635-9EA0-C913BA074578}">
      <dsp:nvSpPr>
        <dsp:cNvPr id="0" name=""/>
        <dsp:cNvSpPr/>
      </dsp:nvSpPr>
      <dsp:spPr>
        <a:xfrm rot="5400000">
          <a:off x="3978566" y="-1495195"/>
          <a:ext cx="471291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09459"/>
              <a:satOff val="-3333"/>
              <a:lumOff val="-1764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</a:rPr>
            <a:t>В апреле 2022 года члены Совета приняли участие в молодежном профсоюзном форуме «</a:t>
          </a:r>
          <a:r>
            <a:rPr lang="ru-RU" sz="1200" kern="1200" dirty="0" err="1" smtClean="0">
              <a:effectLst/>
              <a:latin typeface="Times New Roman"/>
            </a:rPr>
            <a:t>Profдвижение</a:t>
          </a:r>
          <a:r>
            <a:rPr lang="ru-RU" sz="1200" kern="1200" dirty="0" smtClean="0">
              <a:effectLst/>
              <a:latin typeface="Times New Roman"/>
            </a:rPr>
            <a:t>» на базе РЦ «Спасатель».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1998833"/>
        <a:ext cx="7390327" cy="425277"/>
      </dsp:txXfrm>
    </dsp:sp>
    <dsp:sp modelId="{7718DF5E-215A-4D21-B35B-46C48CE6F5B1}">
      <dsp:nvSpPr>
        <dsp:cNvPr id="0" name=""/>
        <dsp:cNvSpPr/>
      </dsp:nvSpPr>
      <dsp:spPr>
        <a:xfrm rot="5400000">
          <a:off x="-108759" y="2820776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3745945"/>
              <a:satOff val="-4443"/>
              <a:lumOff val="-235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65788"/>
        <a:ext cx="507544" cy="217519"/>
      </dsp:txXfrm>
    </dsp:sp>
    <dsp:sp modelId="{21AB12EF-68D0-4A2E-BFE5-651ECA5F627A}">
      <dsp:nvSpPr>
        <dsp:cNvPr id="0" name=""/>
        <dsp:cNvSpPr/>
      </dsp:nvSpPr>
      <dsp:spPr>
        <a:xfrm rot="5400000">
          <a:off x="3896625" y="-759005"/>
          <a:ext cx="635173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745945"/>
              <a:satOff val="-4443"/>
              <a:lumOff val="-235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>
              <a:effectLst/>
              <a:latin typeface="Times New Roman"/>
            </a:rPr>
            <a:t>В рамках проведения первомайской акции, представители городской организации Профсоюза совместно с председателем Совета молодых педагогов города приняли участие во Всероссийском автопробеге «</a:t>
          </a:r>
          <a:r>
            <a:rPr lang="ru-RU" sz="1200" kern="1200" dirty="0" err="1" smtClean="0">
              <a:effectLst/>
              <a:latin typeface="Times New Roman"/>
            </a:rPr>
            <a:t>Zа</a:t>
          </a:r>
          <a:r>
            <a:rPr lang="ru-RU" sz="1200" kern="1200" dirty="0" smtClean="0">
              <a:effectLst/>
              <a:latin typeface="Times New Roman"/>
            </a:rPr>
            <a:t> мир без нацизма!» и члены Совета молодых педагогов города в провели акцию «С добрым сердцем на добрые дела».</a:t>
          </a:r>
          <a:endParaRPr lang="ru-RU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2661082"/>
        <a:ext cx="7382327" cy="573159"/>
      </dsp:txXfrm>
    </dsp:sp>
    <dsp:sp modelId="{2C3A2C37-596F-4BE7-ABF0-B27613CA5247}">
      <dsp:nvSpPr>
        <dsp:cNvPr id="0" name=""/>
        <dsp:cNvSpPr/>
      </dsp:nvSpPr>
      <dsp:spPr>
        <a:xfrm rot="5400000">
          <a:off x="-108759" y="3546920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4682431"/>
              <a:satOff val="-5554"/>
              <a:lumOff val="-2941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691932"/>
        <a:ext cx="507544" cy="217519"/>
      </dsp:txXfrm>
    </dsp:sp>
    <dsp:sp modelId="{638CC5C7-76F8-4DCB-B454-E5D003260A3F}">
      <dsp:nvSpPr>
        <dsp:cNvPr id="0" name=""/>
        <dsp:cNvSpPr/>
      </dsp:nvSpPr>
      <dsp:spPr>
        <a:xfrm rot="5400000">
          <a:off x="3906670" y="-32860"/>
          <a:ext cx="615082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682431"/>
              <a:satOff val="-5554"/>
              <a:lumOff val="-2941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апреле на базе технопарка «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прошел брифинг для молодых педагогов г. Читы «Учимся работать и отдыхать по профсоюзному».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4" y="3396292"/>
        <a:ext cx="7383308" cy="555030"/>
      </dsp:txXfrm>
    </dsp:sp>
    <dsp:sp modelId="{299EC92C-CCCF-4AC3-8C8C-5B9FDEE479FC}">
      <dsp:nvSpPr>
        <dsp:cNvPr id="0" name=""/>
        <dsp:cNvSpPr/>
      </dsp:nvSpPr>
      <dsp:spPr>
        <a:xfrm rot="5400000">
          <a:off x="-108759" y="4201169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5618917"/>
              <a:satOff val="-6665"/>
              <a:lumOff val="-352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46181"/>
        <a:ext cx="507544" cy="217519"/>
      </dsp:txXfrm>
    </dsp:sp>
    <dsp:sp modelId="{6578489E-2678-43F6-B05C-F7F9ACB923DC}">
      <dsp:nvSpPr>
        <dsp:cNvPr id="0" name=""/>
        <dsp:cNvSpPr/>
      </dsp:nvSpPr>
      <dsp:spPr>
        <a:xfrm rot="5400000">
          <a:off x="3978566" y="621388"/>
          <a:ext cx="471291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618917"/>
              <a:satOff val="-6665"/>
              <a:lumOff val="-352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</a:rPr>
            <a:t>В мае педагоги городских образовательных организаций приняли участие в творческом конкурсе «О Родине, о Мужестве, о Славе», посвященному празднованию Дня Победы.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5" y="4115417"/>
        <a:ext cx="7390327" cy="425277"/>
      </dsp:txXfrm>
    </dsp:sp>
    <dsp:sp modelId="{E0D74DED-7576-481E-8757-03FEFEAE0A13}">
      <dsp:nvSpPr>
        <dsp:cNvPr id="0" name=""/>
        <dsp:cNvSpPr/>
      </dsp:nvSpPr>
      <dsp:spPr>
        <a:xfrm rot="5400000">
          <a:off x="-108759" y="4855419"/>
          <a:ext cx="725063" cy="50754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000431"/>
        <a:ext cx="507544" cy="217519"/>
      </dsp:txXfrm>
    </dsp:sp>
    <dsp:sp modelId="{B835F225-F26C-4233-9D1A-33BF66FEB0B6}">
      <dsp:nvSpPr>
        <dsp:cNvPr id="0" name=""/>
        <dsp:cNvSpPr/>
      </dsp:nvSpPr>
      <dsp:spPr>
        <a:xfrm rot="5400000">
          <a:off x="4010279" y="1275637"/>
          <a:ext cx="407864" cy="7413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</a:rPr>
            <a:t>В рамках Года корпоративной культуры в Профсоюзе, городской организацией Профсоюза был организован выход для членов Совета молодых педагогов в спортивно-развлекательный центр «Раскольников».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544" y="4798282"/>
        <a:ext cx="7393424" cy="368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49238" y="149794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8778"/>
        <a:ext cx="696446" cy="298477"/>
      </dsp:txXfrm>
    </dsp:sp>
    <dsp:sp modelId="{4D0CCE62-3FC0-45BF-B0C5-9922BD09D203}">
      <dsp:nvSpPr>
        <dsp:cNvPr id="0" name=""/>
        <dsp:cNvSpPr/>
      </dsp:nvSpPr>
      <dsp:spPr>
        <a:xfrm rot="5400000">
          <a:off x="3972958" y="-3255768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октябре городская организация Профсоюза совместно с комитетом образования Администрации городского округа «Город Чита» и МАУ «Городской научно-методический центр» провели  «Методический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интенсив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для молодых педагогов города.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4093" y="64666"/>
        <a:ext cx="7192863" cy="583562"/>
      </dsp:txXfrm>
    </dsp:sp>
    <dsp:sp modelId="{745977D6-84B4-477A-A709-D24F693E1ABE}">
      <dsp:nvSpPr>
        <dsp:cNvPr id="0" name=""/>
        <dsp:cNvSpPr/>
      </dsp:nvSpPr>
      <dsp:spPr>
        <a:xfrm rot="5400000">
          <a:off x="-149238" y="1047547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1311081"/>
              <a:satOff val="-1555"/>
              <a:lumOff val="-82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46531"/>
        <a:ext cx="696446" cy="298477"/>
      </dsp:txXfrm>
    </dsp:sp>
    <dsp:sp modelId="{D49A9965-06E7-476F-B52C-E2996152FDAF}">
      <dsp:nvSpPr>
        <dsp:cNvPr id="0" name=""/>
        <dsp:cNvSpPr/>
      </dsp:nvSpPr>
      <dsp:spPr>
        <a:xfrm rot="5400000">
          <a:off x="3985312" y="-2390556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11081"/>
              <a:satOff val="-1555"/>
              <a:lumOff val="-82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профсоюзного конкурса «Студенческий лидер - 2022», член Совета молодых педагогов города Саенко Ольга, учитель китайского языка гимназии № 4 приняла участие в «Диалоге на равных».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447" y="929878"/>
        <a:ext cx="7192863" cy="583562"/>
      </dsp:txXfrm>
    </dsp:sp>
    <dsp:sp modelId="{D807ABB2-9CBE-4C09-A88D-86CA3FC47BB9}">
      <dsp:nvSpPr>
        <dsp:cNvPr id="0" name=""/>
        <dsp:cNvSpPr/>
      </dsp:nvSpPr>
      <dsp:spPr>
        <a:xfrm rot="5400000">
          <a:off x="-149238" y="1945301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2622161"/>
              <a:satOff val="-3110"/>
              <a:lumOff val="-164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44285"/>
        <a:ext cx="696446" cy="298477"/>
      </dsp:txXfrm>
    </dsp:sp>
    <dsp:sp modelId="{3CFE46C3-A8E9-49FA-A392-4134DF3AC810}">
      <dsp:nvSpPr>
        <dsp:cNvPr id="0" name=""/>
        <dsp:cNvSpPr/>
      </dsp:nvSpPr>
      <dsp:spPr>
        <a:xfrm rot="5400000">
          <a:off x="3985312" y="-1464251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622161"/>
              <a:satOff val="-3110"/>
              <a:lumOff val="-164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ноябре, на базе Точки кипения, состоялся профсоюзный дайвинг «Погружение в молодежную среду».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447" y="1856183"/>
        <a:ext cx="7192863" cy="583562"/>
      </dsp:txXfrm>
    </dsp:sp>
    <dsp:sp modelId="{D5DCF849-6612-4DF0-8C31-088010D9F7BB}">
      <dsp:nvSpPr>
        <dsp:cNvPr id="0" name=""/>
        <dsp:cNvSpPr/>
      </dsp:nvSpPr>
      <dsp:spPr>
        <a:xfrm rot="5400000">
          <a:off x="-149238" y="2843054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3933242"/>
              <a:satOff val="-4666"/>
              <a:lumOff val="-247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42038"/>
        <a:ext cx="696446" cy="298477"/>
      </dsp:txXfrm>
    </dsp:sp>
    <dsp:sp modelId="{8699DDA3-1C78-4635-9EA0-C913BA074578}">
      <dsp:nvSpPr>
        <dsp:cNvPr id="0" name=""/>
        <dsp:cNvSpPr/>
      </dsp:nvSpPr>
      <dsp:spPr>
        <a:xfrm rot="5400000">
          <a:off x="3988892" y="-595050"/>
          <a:ext cx="639541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933242"/>
              <a:satOff val="-4666"/>
              <a:lumOff val="-247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2022 года городская Школа правового ориентирования молодого педагога начала распространение своего опыт и на молодых педагогов не всей территории Забайкальского края.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447" y="2728615"/>
        <a:ext cx="7193212" cy="577101"/>
      </dsp:txXfrm>
    </dsp:sp>
    <dsp:sp modelId="{7718DF5E-215A-4D21-B35B-46C48CE6F5B1}">
      <dsp:nvSpPr>
        <dsp:cNvPr id="0" name=""/>
        <dsp:cNvSpPr/>
      </dsp:nvSpPr>
      <dsp:spPr>
        <a:xfrm rot="5400000">
          <a:off x="-149238" y="3740807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5244323"/>
              <a:satOff val="-6221"/>
              <a:lumOff val="-3294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39791"/>
        <a:ext cx="696446" cy="298477"/>
      </dsp:txXfrm>
    </dsp:sp>
    <dsp:sp modelId="{21AB12EF-68D0-4A2E-BFE5-651ECA5F627A}">
      <dsp:nvSpPr>
        <dsp:cNvPr id="0" name=""/>
        <dsp:cNvSpPr/>
      </dsp:nvSpPr>
      <dsp:spPr>
        <a:xfrm rot="5400000">
          <a:off x="3985312" y="302703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244323"/>
              <a:satOff val="-6221"/>
              <a:lumOff val="-3294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/>
            </a:rPr>
            <a:t>В отчетном году избран новый председатель Совета молодых педагогов г. Читы – учитель начальных классов школы № 42 </a:t>
          </a:r>
          <a:r>
            <a:rPr lang="ru-RU" sz="1200" kern="1200" dirty="0" err="1" smtClean="0">
              <a:effectLst/>
              <a:latin typeface="Times New Roman"/>
            </a:rPr>
            <a:t>Загородняя</a:t>
          </a:r>
          <a:r>
            <a:rPr lang="ru-RU" sz="1200" kern="1200" dirty="0" smtClean="0">
              <a:effectLst/>
              <a:latin typeface="Times New Roman"/>
            </a:rPr>
            <a:t> Анастасия.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447" y="3623138"/>
        <a:ext cx="7192863" cy="583562"/>
      </dsp:txXfrm>
    </dsp:sp>
    <dsp:sp modelId="{2C3A2C37-596F-4BE7-ABF0-B27613CA5247}">
      <dsp:nvSpPr>
        <dsp:cNvPr id="0" name=""/>
        <dsp:cNvSpPr/>
      </dsp:nvSpPr>
      <dsp:spPr>
        <a:xfrm rot="5400000">
          <a:off x="-149238" y="4638560"/>
          <a:ext cx="994923" cy="696446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837544"/>
        <a:ext cx="696446" cy="298477"/>
      </dsp:txXfrm>
    </dsp:sp>
    <dsp:sp modelId="{638CC5C7-76F8-4DCB-B454-E5D003260A3F}">
      <dsp:nvSpPr>
        <dsp:cNvPr id="0" name=""/>
        <dsp:cNvSpPr/>
      </dsp:nvSpPr>
      <dsp:spPr>
        <a:xfrm rot="5400000">
          <a:off x="3985312" y="1200456"/>
          <a:ext cx="646700" cy="7224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0000"/>
              </a:solidFill>
              <a:effectLst/>
              <a:latin typeface="Times New Roman"/>
            </a:rPr>
            <a:t>Традиционно городская организация Профсоюза совместно с комитетом образования Администрации городского округа «Город Чита» и МАУ «Городской научно-методический центр» провели ежегодные мероприятия: «Посвящение в молодые педагоги», «Спартакиада для работников образования».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6447" y="4520891"/>
        <a:ext cx="7192863" cy="58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CE9A9-EF20-49E3-898C-3C756C59A8E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E38E0-7445-457A-B46A-EA9C159E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38923" y="2708920"/>
            <a:ext cx="7266153" cy="32403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ОТЧЕТ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09329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Чита, 2023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5465" y="303095"/>
            <a:ext cx="8545007" cy="1229890"/>
            <a:chOff x="275465" y="303095"/>
            <a:chExt cx="8545007" cy="122989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65" y="303095"/>
              <a:ext cx="984168" cy="111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475656" y="332656"/>
              <a:ext cx="61206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ОБЩЕРОССИЙСКИЙ ПРОФСОЮЗ ОБРАЗОВАНИЯ</a:t>
              </a:r>
              <a:b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Читинская территориальная (городская) организация Профессионального союза работников народного образования и науки РФ</a:t>
              </a:r>
              <a:endParaRPr lang="ru-RU" b="1" dirty="0"/>
            </a:p>
          </p:txBody>
        </p:sp>
        <p:pic>
          <p:nvPicPr>
            <p:cNvPr id="102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332656"/>
              <a:ext cx="1152128" cy="114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26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1" y="196454"/>
            <a:ext cx="8701930" cy="6149587"/>
            <a:chOff x="251521" y="196454"/>
            <a:chExt cx="8701930" cy="614958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558620" y="1519525"/>
              <a:ext cx="5796201" cy="4173424"/>
              <a:chOff x="1656118" y="1412777"/>
              <a:chExt cx="5796201" cy="4173424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656854" y="1415813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2223778" y="1412777"/>
                <a:ext cx="5215866" cy="505860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4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ru-RU" sz="18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социальному партнерству и правозащитной работе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1656854" y="2094242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1311081"/>
                  <a:satOff val="-1555"/>
                  <a:lumOff val="-823"/>
                  <a:alphaOff val="0"/>
                </a:schemeClr>
              </a:lnRef>
              <a:fillRef idx="3">
                <a:schemeClr val="accent2">
                  <a:hueOff val="-1311081"/>
                  <a:satOff val="-1555"/>
                  <a:lumOff val="-823"/>
                  <a:alphaOff val="0"/>
                </a:schemeClr>
              </a:fillRef>
              <a:effectRef idx="2">
                <a:schemeClr val="accent2">
                  <a:hueOff val="-1311081"/>
                  <a:satOff val="-1555"/>
                  <a:lumOff val="-82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2236453" y="2094242"/>
                <a:ext cx="5215866" cy="505860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1311081"/>
                  <a:satOff val="-1555"/>
                  <a:lumOff val="-823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4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18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защите прав членов профсоюза на здоровые и безопасные условия труда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656853" y="2772670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622161"/>
                  <a:satOff val="-3110"/>
                  <a:lumOff val="-1647"/>
                  <a:alphaOff val="0"/>
                </a:schemeClr>
              </a:lnRef>
              <a:fillRef idx="3">
                <a:schemeClr val="accent2">
                  <a:hueOff val="-2622161"/>
                  <a:satOff val="-3110"/>
                  <a:lumOff val="-1647"/>
                  <a:alphaOff val="0"/>
                </a:schemeClr>
              </a:fillRef>
              <a:effectRef idx="2">
                <a:schemeClr val="accent2">
                  <a:hueOff val="-2622161"/>
                  <a:satOff val="-3110"/>
                  <a:lumOff val="-16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2236453" y="2772671"/>
                <a:ext cx="5215866" cy="506127"/>
              </a:xfrm>
              <a:custGeom>
                <a:avLst/>
                <a:gdLst>
                  <a:gd name="connsiteX0" fmla="*/ 84356 w 506126"/>
                  <a:gd name="connsiteY0" fmla="*/ 0 h 5215866"/>
                  <a:gd name="connsiteX1" fmla="*/ 421770 w 506126"/>
                  <a:gd name="connsiteY1" fmla="*/ 0 h 5215866"/>
                  <a:gd name="connsiteX2" fmla="*/ 506126 w 506126"/>
                  <a:gd name="connsiteY2" fmla="*/ 84356 h 5215866"/>
                  <a:gd name="connsiteX3" fmla="*/ 506126 w 506126"/>
                  <a:gd name="connsiteY3" fmla="*/ 5215866 h 5215866"/>
                  <a:gd name="connsiteX4" fmla="*/ 506126 w 506126"/>
                  <a:gd name="connsiteY4" fmla="*/ 5215866 h 5215866"/>
                  <a:gd name="connsiteX5" fmla="*/ 0 w 506126"/>
                  <a:gd name="connsiteY5" fmla="*/ 5215866 h 5215866"/>
                  <a:gd name="connsiteX6" fmla="*/ 0 w 506126"/>
                  <a:gd name="connsiteY6" fmla="*/ 5215866 h 5215866"/>
                  <a:gd name="connsiteX7" fmla="*/ 0 w 506126"/>
                  <a:gd name="connsiteY7" fmla="*/ 84356 h 5215866"/>
                  <a:gd name="connsiteX8" fmla="*/ 84356 w 506126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6126" h="5215866">
                    <a:moveTo>
                      <a:pt x="506126" y="869332"/>
                    </a:moveTo>
                    <a:lnTo>
                      <a:pt x="506126" y="4346534"/>
                    </a:lnTo>
                    <a:cubicBezTo>
                      <a:pt x="506126" y="4826655"/>
                      <a:pt x="502461" y="5215861"/>
                      <a:pt x="497940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940" y="5"/>
                    </a:lnTo>
                    <a:cubicBezTo>
                      <a:pt x="502461" y="5"/>
                      <a:pt x="506126" y="389211"/>
                      <a:pt x="506126" y="86933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622161"/>
                  <a:satOff val="-3110"/>
                  <a:lumOff val="-164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6136" rIns="36136" bIns="36139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18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мотивации профсоюзного членства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1656852" y="3451097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3933242"/>
                  <a:satOff val="-4666"/>
                  <a:lumOff val="-2470"/>
                  <a:alphaOff val="0"/>
                </a:schemeClr>
              </a:lnRef>
              <a:fillRef idx="3">
                <a:schemeClr val="accent2">
                  <a:hueOff val="-3933242"/>
                  <a:satOff val="-4666"/>
                  <a:lumOff val="-2470"/>
                  <a:alphaOff val="0"/>
                </a:schemeClr>
              </a:fillRef>
              <a:effectRef idx="2">
                <a:schemeClr val="accent2">
                  <a:hueOff val="-3933242"/>
                  <a:satOff val="-4666"/>
                  <a:lumOff val="-247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2237027" y="3468268"/>
                <a:ext cx="5215292" cy="505861"/>
              </a:xfrm>
              <a:custGeom>
                <a:avLst/>
                <a:gdLst>
                  <a:gd name="connsiteX0" fmla="*/ 84312 w 505860"/>
                  <a:gd name="connsiteY0" fmla="*/ 0 h 5215292"/>
                  <a:gd name="connsiteX1" fmla="*/ 421548 w 505860"/>
                  <a:gd name="connsiteY1" fmla="*/ 0 h 5215292"/>
                  <a:gd name="connsiteX2" fmla="*/ 505860 w 505860"/>
                  <a:gd name="connsiteY2" fmla="*/ 84312 h 5215292"/>
                  <a:gd name="connsiteX3" fmla="*/ 505860 w 505860"/>
                  <a:gd name="connsiteY3" fmla="*/ 5215292 h 5215292"/>
                  <a:gd name="connsiteX4" fmla="*/ 505860 w 505860"/>
                  <a:gd name="connsiteY4" fmla="*/ 5215292 h 5215292"/>
                  <a:gd name="connsiteX5" fmla="*/ 0 w 505860"/>
                  <a:gd name="connsiteY5" fmla="*/ 5215292 h 5215292"/>
                  <a:gd name="connsiteX6" fmla="*/ 0 w 505860"/>
                  <a:gd name="connsiteY6" fmla="*/ 5215292 h 5215292"/>
                  <a:gd name="connsiteX7" fmla="*/ 0 w 505860"/>
                  <a:gd name="connsiteY7" fmla="*/ 84312 h 5215292"/>
                  <a:gd name="connsiteX8" fmla="*/ 84312 w 505860"/>
                  <a:gd name="connsiteY8" fmla="*/ 0 h 521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292">
                    <a:moveTo>
                      <a:pt x="505860" y="869239"/>
                    </a:moveTo>
                    <a:lnTo>
                      <a:pt x="505860" y="4346053"/>
                    </a:lnTo>
                    <a:cubicBezTo>
                      <a:pt x="505860" y="4826115"/>
                      <a:pt x="502199" y="5215287"/>
                      <a:pt x="497682" y="5215287"/>
                    </a:cubicBezTo>
                    <a:lnTo>
                      <a:pt x="0" y="5215287"/>
                    </a:lnTo>
                    <a:lnTo>
                      <a:pt x="0" y="52152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2" y="5"/>
                    </a:lnTo>
                    <a:cubicBezTo>
                      <a:pt x="502199" y="5"/>
                      <a:pt x="505860" y="389177"/>
                      <a:pt x="505860" y="869239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3933242"/>
                  <a:satOff val="-4666"/>
                  <a:lumOff val="-247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ru-RU" sz="18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8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информационной работе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656851" y="4156120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5244323"/>
                  <a:satOff val="-6221"/>
                  <a:lumOff val="-3294"/>
                  <a:alphaOff val="0"/>
                </a:schemeClr>
              </a:lnRef>
              <a:fillRef idx="3">
                <a:schemeClr val="accent2">
                  <a:hueOff val="-5244323"/>
                  <a:satOff val="-6221"/>
                  <a:lumOff val="-3294"/>
                  <a:alphaOff val="0"/>
                </a:schemeClr>
              </a:fillRef>
              <a:effectRef idx="2">
                <a:schemeClr val="accent2">
                  <a:hueOff val="-5244323"/>
                  <a:satOff val="-6221"/>
                  <a:lumOff val="-329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223778" y="4156120"/>
                <a:ext cx="5215866" cy="505861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5244323"/>
                  <a:satOff val="-6221"/>
                  <a:lumOff val="-329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по финансовой работе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656118" y="4807954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236453" y="4807955"/>
                <a:ext cx="5215866" cy="505861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ru-RU" sz="18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организационным вопросам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96454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заседаниях Комитета и Президиума Читинской территориальной (городской) организации Профсоюза было рассмотрено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87</a:t>
              </a:r>
              <a:r>
                <a:rPr lang="ru-RU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вопросов. В том числе:</a:t>
              </a:r>
              <a:endPara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7" y="224362"/>
              <a:ext cx="997074" cy="95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олилиния 19"/>
            <p:cNvSpPr/>
            <p:nvPr/>
          </p:nvSpPr>
          <p:spPr>
            <a:xfrm>
              <a:off x="2138955" y="5589239"/>
              <a:ext cx="5215866" cy="505861"/>
            </a:xfrm>
            <a:custGeom>
              <a:avLst/>
              <a:gdLst>
                <a:gd name="connsiteX0" fmla="*/ 84312 w 505860"/>
                <a:gd name="connsiteY0" fmla="*/ 0 h 5215866"/>
                <a:gd name="connsiteX1" fmla="*/ 421548 w 505860"/>
                <a:gd name="connsiteY1" fmla="*/ 0 h 5215866"/>
                <a:gd name="connsiteX2" fmla="*/ 505860 w 505860"/>
                <a:gd name="connsiteY2" fmla="*/ 84312 h 5215866"/>
                <a:gd name="connsiteX3" fmla="*/ 505860 w 505860"/>
                <a:gd name="connsiteY3" fmla="*/ 5215866 h 5215866"/>
                <a:gd name="connsiteX4" fmla="*/ 505860 w 505860"/>
                <a:gd name="connsiteY4" fmla="*/ 5215866 h 5215866"/>
                <a:gd name="connsiteX5" fmla="*/ 0 w 505860"/>
                <a:gd name="connsiteY5" fmla="*/ 5215866 h 5215866"/>
                <a:gd name="connsiteX6" fmla="*/ 0 w 505860"/>
                <a:gd name="connsiteY6" fmla="*/ 5215866 h 5215866"/>
                <a:gd name="connsiteX7" fmla="*/ 0 w 505860"/>
                <a:gd name="connsiteY7" fmla="*/ 84312 h 5215866"/>
                <a:gd name="connsiteX8" fmla="*/ 84312 w 505860"/>
                <a:gd name="connsiteY8" fmla="*/ 0 h 5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860" h="5215866">
                  <a:moveTo>
                    <a:pt x="505860" y="869335"/>
                  </a:moveTo>
                  <a:lnTo>
                    <a:pt x="505860" y="4346531"/>
                  </a:lnTo>
                  <a:cubicBezTo>
                    <a:pt x="505860" y="4826646"/>
                    <a:pt x="502199" y="5215861"/>
                    <a:pt x="497683" y="5215861"/>
                  </a:cubicBezTo>
                  <a:lnTo>
                    <a:pt x="0" y="5215861"/>
                  </a:lnTo>
                  <a:lnTo>
                    <a:pt x="0" y="5215861"/>
                  </a:lnTo>
                  <a:lnTo>
                    <a:pt x="0" y="5"/>
                  </a:lnTo>
                  <a:lnTo>
                    <a:pt x="0" y="5"/>
                  </a:lnTo>
                  <a:lnTo>
                    <a:pt x="497683" y="5"/>
                  </a:lnTo>
                  <a:cubicBezTo>
                    <a:pt x="502199" y="5"/>
                    <a:pt x="505860" y="389220"/>
                    <a:pt x="505860" y="869335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5244323"/>
                <a:satOff val="-6221"/>
                <a:lumOff val="-329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36124" rIns="36124" bIns="361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по работе с молодыми педагогами</a:t>
              </a: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558619" y="5567794"/>
              <a:ext cx="544773" cy="778247"/>
            </a:xfrm>
            <a:custGeom>
              <a:avLst/>
              <a:gdLst>
                <a:gd name="connsiteX0" fmla="*/ 0 w 778247"/>
                <a:gd name="connsiteY0" fmla="*/ 0 h 544773"/>
                <a:gd name="connsiteX1" fmla="*/ 505861 w 778247"/>
                <a:gd name="connsiteY1" fmla="*/ 0 h 544773"/>
                <a:gd name="connsiteX2" fmla="*/ 778247 w 778247"/>
                <a:gd name="connsiteY2" fmla="*/ 272387 h 544773"/>
                <a:gd name="connsiteX3" fmla="*/ 505861 w 778247"/>
                <a:gd name="connsiteY3" fmla="*/ 544773 h 544773"/>
                <a:gd name="connsiteX4" fmla="*/ 0 w 778247"/>
                <a:gd name="connsiteY4" fmla="*/ 544773 h 544773"/>
                <a:gd name="connsiteX5" fmla="*/ 272387 w 778247"/>
                <a:gd name="connsiteY5" fmla="*/ 272387 h 544773"/>
                <a:gd name="connsiteX6" fmla="*/ 0 w 778247"/>
                <a:gd name="connsiteY6" fmla="*/ 0 h 54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47" h="544773">
                  <a:moveTo>
                    <a:pt x="778247" y="0"/>
                  </a:moveTo>
                  <a:lnTo>
                    <a:pt x="778247" y="354103"/>
                  </a:lnTo>
                  <a:lnTo>
                    <a:pt x="389123" y="544773"/>
                  </a:lnTo>
                  <a:lnTo>
                    <a:pt x="0" y="354103"/>
                  </a:lnTo>
                  <a:lnTo>
                    <a:pt x="0" y="0"/>
                  </a:lnTo>
                  <a:lnTo>
                    <a:pt x="389123" y="190671"/>
                  </a:lnTo>
                  <a:lnTo>
                    <a:pt x="77824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3">
              <a:schemeClr val="accent2">
                <a:hueOff val="-6555403"/>
                <a:satOff val="-7776"/>
                <a:lumOff val="-4117"/>
                <a:alphaOff val="0"/>
              </a:schemeClr>
            </a:fillRef>
            <a:effectRef idx="2">
              <a:schemeClr val="accent2">
                <a:hueOff val="-6555403"/>
                <a:satOff val="-7776"/>
                <a:lumOff val="-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83817" rIns="11429" bIns="2838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7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70457" y="47496"/>
            <a:ext cx="8644582" cy="6399546"/>
            <a:chOff x="270457" y="47496"/>
            <a:chExt cx="8644582" cy="639954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74978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latin typeface="Times New Roman"/>
                  <a:ea typeface="Times New Roman"/>
                </a:rPr>
                <a:t>Обучение профсоюзного актива</a:t>
              </a:r>
            </a:p>
            <a:p>
              <a:pPr lvl="0" algn="ctr"/>
              <a:endParaRPr lang="ru-RU" sz="2000" b="1" dirty="0" smtClean="0">
                <a:latin typeface="Times New Roman"/>
                <a:ea typeface="Times New Roman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7" y="4749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292080" y="1106965"/>
              <a:ext cx="3387257" cy="56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Обмен опытом с председателями ППО </a:t>
              </a:r>
              <a:r>
                <a:rPr lang="ru-RU" sz="1600" b="1" dirty="0" err="1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Краснокаменска</a:t>
              </a: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ru-RU" sz="1600" b="1" dirty="0" err="1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Каларского</a:t>
              </a: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р-на</a:t>
              </a:r>
              <a:endPara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608" y="1106965"/>
              <a:ext cx="3387257" cy="717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Круглый </a:t>
              </a: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стол с профсоюзным активом и председателями </a:t>
              </a: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ППО школ </a:t>
              </a: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1, 7, 8, 18, ЗКГИ по вопросам оплаты труда.</a:t>
              </a:r>
            </a:p>
          </p:txBody>
        </p:sp>
        <p:pic>
          <p:nvPicPr>
            <p:cNvPr id="19" name="Picture 2" descr="C:\мои документы\Публичный доклад\Публичный отчет за 2022 г\Фото\12-12-2022_09-46-28\20220321_11232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79"/>
            <a:stretch/>
          </p:blipFill>
          <p:spPr bwMode="auto">
            <a:xfrm>
              <a:off x="5489189" y="1768134"/>
              <a:ext cx="2993037" cy="180488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мои документы\Публичный доклад\Публичный отчет за 2022 г\Фото\Президиум апрель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949" y="1824469"/>
              <a:ext cx="3496574" cy="17485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56529" y="3861048"/>
              <a:ext cx="3387257" cy="4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Креатив-сессия «Лига будущего»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ГУСО «Спасатель»</a:t>
              </a:r>
              <a:endPara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мои документы\Публичный доклад\Публичный отчет за 2022 г\Фото\13-12-2022_06-11-41\IMG_20221213_120323_2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608" y="4365104"/>
              <a:ext cx="3460185" cy="208193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309245" y="3861048"/>
              <a:ext cx="3387257" cy="4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 в начале пути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b="1" dirty="0" err="1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Ононский</a:t>
              </a: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р-он)</a:t>
              </a:r>
              <a:endPara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4" descr="C:\мои документы\Публичный доклад\Публичный отчет за 2022 г\Фото\12-12-2022_09-48-34\IMG-cbc02f09a520c4f77283207959cbb5a2-V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6" r="10717" b="26725"/>
            <a:stretch/>
          </p:blipFill>
          <p:spPr bwMode="auto">
            <a:xfrm>
              <a:off x="5309245" y="4349806"/>
              <a:ext cx="3446543" cy="209723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1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70457" y="47496"/>
            <a:ext cx="8644582" cy="6477848"/>
            <a:chOff x="270457" y="47496"/>
            <a:chExt cx="8644582" cy="6477848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7" y="4749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274978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latin typeface="Times New Roman"/>
                  <a:ea typeface="Times New Roman"/>
                </a:rPr>
                <a:t>Обучение профсоюзного актива</a:t>
              </a:r>
            </a:p>
            <a:p>
              <a:pPr lvl="0" algn="ctr"/>
              <a:endParaRPr lang="ru-RU" sz="2000" b="1" dirty="0" smtClean="0">
                <a:latin typeface="Times New Roman"/>
                <a:ea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560" y="1196752"/>
              <a:ext cx="3387257" cy="4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Большая перемена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(Чернышевский р-он)</a:t>
              </a:r>
              <a:endPara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5" descr="C:\мои документы\Публичный доклад\Публичный отчет за 2022 г\Фото\Чернышевск\57npuuPcO9qjoQOXyEYh0Bg01qnKU7MzqE2SaB62II4WcHExNqtMTOTnjoW60fgxySGhkmLXznQG55xNv362IrNg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25"/>
            <a:stretch/>
          </p:blipFill>
          <p:spPr bwMode="auto">
            <a:xfrm>
              <a:off x="550126" y="1606480"/>
              <a:ext cx="3448691" cy="208823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80817" y="1065637"/>
              <a:ext cx="4320480" cy="53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 правового ориентирования </a:t>
              </a:r>
            </a:p>
            <a:p>
              <a:pPr algn="ctr">
                <a:lnSpc>
                  <a:spcPts val="1700"/>
                </a:lnSpc>
              </a:pP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молодого педагога</a:t>
              </a:r>
              <a:endPara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C:\Users\Ирина\Downloads\Screenshot_20221213_12531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599566"/>
              <a:ext cx="2880320" cy="209514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олилиния 10"/>
            <p:cNvSpPr/>
            <p:nvPr/>
          </p:nvSpPr>
          <p:spPr>
            <a:xfrm>
              <a:off x="1050804" y="4005064"/>
              <a:ext cx="7235546" cy="1152128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Трижды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организовано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проведено внеочередное обучение и проверка знаний по изменениям в законодательной базе по охране труда. </a:t>
              </a:r>
              <a:endPara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обучено 271 человек.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050804" y="5373216"/>
              <a:ext cx="7235546" cy="1152128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/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Председатель Рычкова Н.В. приняла участие в </a:t>
              </a: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вебинаре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тему </a:t>
              </a:r>
              <a:endPara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Персональные данные 2022: новые требования с 01.09.2022 г.».</a:t>
              </a:r>
              <a:r>
                <a:rPr lang="ru-RU" sz="1600" dirty="0">
                  <a:solidFill>
                    <a:schemeClr val="tx1"/>
                  </a:solidFill>
                  <a:latin typeface="Times New Roman"/>
                  <a:ea typeface="Calibri"/>
                </a:rPr>
                <a:t>) 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1707" y="218346"/>
            <a:ext cx="8671603" cy="6379006"/>
            <a:chOff x="241707" y="218346"/>
            <a:chExt cx="8671603" cy="637900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220840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latin typeface="Times New Roman"/>
                  <a:ea typeface="Times New Roman"/>
                </a:rPr>
                <a:t>Информационная работа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Схема 20"/>
            <p:cNvGraphicFramePr/>
            <p:nvPr>
              <p:extLst>
                <p:ext uri="{D42A27DB-BD31-4B8C-83A1-F6EECF244321}">
                  <p14:modId xmlns:p14="http://schemas.microsoft.com/office/powerpoint/2010/main" val="2915200201"/>
                </p:ext>
              </p:extLst>
            </p:nvPr>
          </p:nvGraphicFramePr>
          <p:xfrm>
            <a:off x="704954" y="1412776"/>
            <a:ext cx="7920879" cy="5184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18346"/>
              <a:ext cx="1028942" cy="98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09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70457" y="47496"/>
            <a:ext cx="8644582" cy="5630363"/>
            <a:chOff x="270457" y="47496"/>
            <a:chExt cx="8644582" cy="5630363"/>
          </a:xfrm>
        </p:grpSpPr>
        <p:sp>
          <p:nvSpPr>
            <p:cNvPr id="4" name="Заголовок 2"/>
            <p:cNvSpPr txBox="1">
              <a:spLocks/>
            </p:cNvSpPr>
            <p:nvPr/>
          </p:nvSpPr>
          <p:spPr>
            <a:xfrm>
              <a:off x="457200" y="553750"/>
              <a:ext cx="8229600" cy="5847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Страницы в социальных сетях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7" y="4749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мои документы\Подписка журнала ГНМЦ.ru\2022 год\Статьи\Статья 6\ВКонтакте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3168352" cy="3168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18551" y="5373216"/>
              <a:ext cx="2818466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3200" b="1" dirty="0" err="1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ВКонтакте</a:t>
              </a:r>
              <a:endPara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3" descr="C:\мои документы\Подписка журнала ГНМЦ.ru\2022 год\Статьи\Статья 6\Telegram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9" t="35396" r="19021" b="31627"/>
            <a:stretch/>
          </p:blipFill>
          <p:spPr bwMode="auto">
            <a:xfrm>
              <a:off x="4932040" y="1988840"/>
              <a:ext cx="3168351" cy="3168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06982" y="5373930"/>
              <a:ext cx="2818466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Telegram</a:t>
              </a:r>
              <a:endPara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8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1" y="110535"/>
            <a:ext cx="8699225" cy="6550255"/>
            <a:chOff x="251521" y="110535"/>
            <a:chExt cx="8699225" cy="6550255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51521" y="110535"/>
              <a:ext cx="8699225" cy="6550255"/>
              <a:chOff x="251521" y="110535"/>
              <a:chExt cx="8699225" cy="6550255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1" y="110535"/>
                <a:ext cx="864096" cy="97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1259632" y="260648"/>
                <a:ext cx="684076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 smtClean="0">
                    <a:latin typeface="Times New Roman"/>
                    <a:ea typeface="Times New Roman"/>
                  </a:rPr>
                  <a:t>Темы статей в журнале «ГНМЦ.</a:t>
                </a:r>
                <a:r>
                  <a:rPr lang="en-US" sz="2800" b="1" dirty="0" err="1" smtClean="0">
                    <a:latin typeface="Times New Roman"/>
                    <a:ea typeface="Times New Roman"/>
                  </a:rPr>
                  <a:t>ru</a:t>
                </a:r>
                <a:r>
                  <a:rPr lang="ru-RU" sz="2800" b="1" dirty="0" smtClean="0">
                    <a:latin typeface="Times New Roman"/>
                    <a:ea typeface="Times New Roman"/>
                  </a:rPr>
                  <a:t>» и </a:t>
                </a:r>
              </a:p>
              <a:p>
                <a:pPr lvl="0" algn="ctr"/>
                <a:r>
                  <a:rPr lang="ru-RU" sz="2800" b="1" dirty="0" smtClean="0">
                    <a:latin typeface="Times New Roman"/>
                    <a:ea typeface="Times New Roman"/>
                  </a:rPr>
                  <a:t>информационных</a:t>
                </a:r>
                <a:r>
                  <a:rPr lang="en-US" sz="2800" b="1" dirty="0" smtClean="0">
                    <a:latin typeface="Times New Roman"/>
                    <a:ea typeface="Times New Roman"/>
                  </a:rPr>
                  <a:t> </a:t>
                </a:r>
                <a:r>
                  <a:rPr lang="ru-RU" sz="2800" b="1" dirty="0" smtClean="0">
                    <a:latin typeface="Times New Roman"/>
                    <a:ea typeface="Times New Roman"/>
                  </a:rPr>
                  <a:t>бюллетеней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4716016" y="1346137"/>
                <a:ext cx="4072046" cy="5016061"/>
                <a:chOff x="4716016" y="1224662"/>
                <a:chExt cx="4072046" cy="5016061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4716016" y="1224662"/>
                  <a:ext cx="2952328" cy="886612"/>
                </a:xfrm>
                <a:custGeom>
                  <a:avLst/>
                  <a:gdLst>
                    <a:gd name="connsiteX0" fmla="*/ 0 w 2870902"/>
                    <a:gd name="connsiteY0" fmla="*/ 88661 h 886611"/>
                    <a:gd name="connsiteX1" fmla="*/ 88661 w 2870902"/>
                    <a:gd name="connsiteY1" fmla="*/ 0 h 886611"/>
                    <a:gd name="connsiteX2" fmla="*/ 2782241 w 2870902"/>
                    <a:gd name="connsiteY2" fmla="*/ 0 h 886611"/>
                    <a:gd name="connsiteX3" fmla="*/ 2870902 w 2870902"/>
                    <a:gd name="connsiteY3" fmla="*/ 88661 h 886611"/>
                    <a:gd name="connsiteX4" fmla="*/ 2870902 w 2870902"/>
                    <a:gd name="connsiteY4" fmla="*/ 797950 h 886611"/>
                    <a:gd name="connsiteX5" fmla="*/ 2782241 w 2870902"/>
                    <a:gd name="connsiteY5" fmla="*/ 886611 h 886611"/>
                    <a:gd name="connsiteX6" fmla="*/ 88661 w 2870902"/>
                    <a:gd name="connsiteY6" fmla="*/ 886611 h 886611"/>
                    <a:gd name="connsiteX7" fmla="*/ 0 w 2870902"/>
                    <a:gd name="connsiteY7" fmla="*/ 797950 h 886611"/>
                    <a:gd name="connsiteX8" fmla="*/ 0 w 2870902"/>
                    <a:gd name="connsiteY8" fmla="*/ 88661 h 886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70902" h="886611">
                      <a:moveTo>
                        <a:pt x="0" y="88661"/>
                      </a:moveTo>
                      <a:cubicBezTo>
                        <a:pt x="0" y="39695"/>
                        <a:pt x="39695" y="0"/>
                        <a:pt x="88661" y="0"/>
                      </a:cubicBezTo>
                      <a:lnTo>
                        <a:pt x="2782241" y="0"/>
                      </a:lnTo>
                      <a:cubicBezTo>
                        <a:pt x="2831207" y="0"/>
                        <a:pt x="2870902" y="39695"/>
                        <a:pt x="2870902" y="88661"/>
                      </a:cubicBezTo>
                      <a:lnTo>
                        <a:pt x="2870902" y="797950"/>
                      </a:lnTo>
                      <a:cubicBezTo>
                        <a:pt x="2870902" y="846916"/>
                        <a:pt x="2831207" y="886611"/>
                        <a:pt x="2782241" y="886611"/>
                      </a:cubicBezTo>
                      <a:lnTo>
                        <a:pt x="88661" y="886611"/>
                      </a:lnTo>
                      <a:cubicBezTo>
                        <a:pt x="39695" y="886611"/>
                        <a:pt x="0" y="846916"/>
                        <a:pt x="0" y="797950"/>
                      </a:cubicBezTo>
                      <a:lnTo>
                        <a:pt x="0" y="88661"/>
                      </a:lnTo>
                      <a:close/>
                    </a:path>
                  </a:pathLst>
                </a:custGeom>
                <a:solidFill>
                  <a:srgbClr val="85B2F6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448" tIns="46288" rIns="56448" bIns="46288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Информационные бюллетени</a:t>
                  </a:r>
                  <a:endParaRPr lang="ru-RU" kern="1200" dirty="0"/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4968859" y="2111274"/>
                  <a:ext cx="268041" cy="5613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561342"/>
                      </a:lnTo>
                      <a:lnTo>
                        <a:pt x="304348" y="561342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5220886" y="2249551"/>
                  <a:ext cx="3532513" cy="423065"/>
                </a:xfrm>
                <a:custGeom>
                  <a:avLst/>
                  <a:gdLst>
                    <a:gd name="connsiteX0" fmla="*/ 0 w 4011002"/>
                    <a:gd name="connsiteY0" fmla="*/ 69943 h 699427"/>
                    <a:gd name="connsiteX1" fmla="*/ 69943 w 4011002"/>
                    <a:gd name="connsiteY1" fmla="*/ 0 h 699427"/>
                    <a:gd name="connsiteX2" fmla="*/ 3941059 w 4011002"/>
                    <a:gd name="connsiteY2" fmla="*/ 0 h 699427"/>
                    <a:gd name="connsiteX3" fmla="*/ 4011002 w 4011002"/>
                    <a:gd name="connsiteY3" fmla="*/ 69943 h 699427"/>
                    <a:gd name="connsiteX4" fmla="*/ 4011002 w 4011002"/>
                    <a:gd name="connsiteY4" fmla="*/ 629484 h 699427"/>
                    <a:gd name="connsiteX5" fmla="*/ 3941059 w 4011002"/>
                    <a:gd name="connsiteY5" fmla="*/ 699427 h 699427"/>
                    <a:gd name="connsiteX6" fmla="*/ 69943 w 4011002"/>
                    <a:gd name="connsiteY6" fmla="*/ 699427 h 699427"/>
                    <a:gd name="connsiteX7" fmla="*/ 0 w 4011002"/>
                    <a:gd name="connsiteY7" fmla="*/ 629484 h 699427"/>
                    <a:gd name="connsiteX8" fmla="*/ 0 w 4011002"/>
                    <a:gd name="connsiteY8" fmla="*/ 69943 h 69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11002" h="699427">
                      <a:moveTo>
                        <a:pt x="0" y="69943"/>
                      </a:moveTo>
                      <a:cubicBezTo>
                        <a:pt x="0" y="31315"/>
                        <a:pt x="31315" y="0"/>
                        <a:pt x="69943" y="0"/>
                      </a:cubicBezTo>
                      <a:lnTo>
                        <a:pt x="3941059" y="0"/>
                      </a:lnTo>
                      <a:cubicBezTo>
                        <a:pt x="3979687" y="0"/>
                        <a:pt x="4011002" y="31315"/>
                        <a:pt x="4011002" y="69943"/>
                      </a:cubicBezTo>
                      <a:lnTo>
                        <a:pt x="4011002" y="629484"/>
                      </a:lnTo>
                      <a:cubicBezTo>
                        <a:pt x="4011002" y="668112"/>
                        <a:pt x="3979687" y="699427"/>
                        <a:pt x="3941059" y="699427"/>
                      </a:cubicBezTo>
                      <a:lnTo>
                        <a:pt x="69943" y="699427"/>
                      </a:lnTo>
                      <a:cubicBezTo>
                        <a:pt x="31315" y="699427"/>
                        <a:pt x="0" y="668112"/>
                        <a:pt x="0" y="629484"/>
                      </a:cubicBezTo>
                      <a:lnTo>
                        <a:pt x="0" y="69943"/>
                      </a:lnTo>
                      <a:close/>
                    </a:path>
                  </a:pathLst>
                </a:custGeom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7156" tIns="38266" rIns="47156" bIns="38266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Правила расчета выплат по больничному листу.</a:t>
                  </a:r>
                  <a:endParaRPr lang="ru-RU" sz="1400" kern="1200" dirty="0"/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4968859" y="2111274"/>
                  <a:ext cx="252842" cy="13755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1375598"/>
                      </a:lnTo>
                      <a:lnTo>
                        <a:pt x="287090" y="13755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5199647" y="2831291"/>
                  <a:ext cx="3553752" cy="544996"/>
                </a:xfrm>
                <a:custGeom>
                  <a:avLst/>
                  <a:gdLst>
                    <a:gd name="connsiteX0" fmla="*/ 0 w 4011002"/>
                    <a:gd name="connsiteY0" fmla="*/ 69943 h 699427"/>
                    <a:gd name="connsiteX1" fmla="*/ 69943 w 4011002"/>
                    <a:gd name="connsiteY1" fmla="*/ 0 h 699427"/>
                    <a:gd name="connsiteX2" fmla="*/ 3941059 w 4011002"/>
                    <a:gd name="connsiteY2" fmla="*/ 0 h 699427"/>
                    <a:gd name="connsiteX3" fmla="*/ 4011002 w 4011002"/>
                    <a:gd name="connsiteY3" fmla="*/ 69943 h 699427"/>
                    <a:gd name="connsiteX4" fmla="*/ 4011002 w 4011002"/>
                    <a:gd name="connsiteY4" fmla="*/ 629484 h 699427"/>
                    <a:gd name="connsiteX5" fmla="*/ 3941059 w 4011002"/>
                    <a:gd name="connsiteY5" fmla="*/ 699427 h 699427"/>
                    <a:gd name="connsiteX6" fmla="*/ 69943 w 4011002"/>
                    <a:gd name="connsiteY6" fmla="*/ 699427 h 699427"/>
                    <a:gd name="connsiteX7" fmla="*/ 0 w 4011002"/>
                    <a:gd name="connsiteY7" fmla="*/ 629484 h 699427"/>
                    <a:gd name="connsiteX8" fmla="*/ 0 w 4011002"/>
                    <a:gd name="connsiteY8" fmla="*/ 69943 h 69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11002" h="699427">
                      <a:moveTo>
                        <a:pt x="0" y="69943"/>
                      </a:moveTo>
                      <a:cubicBezTo>
                        <a:pt x="0" y="31315"/>
                        <a:pt x="31315" y="0"/>
                        <a:pt x="69943" y="0"/>
                      </a:cubicBezTo>
                      <a:lnTo>
                        <a:pt x="3941059" y="0"/>
                      </a:lnTo>
                      <a:cubicBezTo>
                        <a:pt x="3979687" y="0"/>
                        <a:pt x="4011002" y="31315"/>
                        <a:pt x="4011002" y="69943"/>
                      </a:cubicBezTo>
                      <a:lnTo>
                        <a:pt x="4011002" y="629484"/>
                      </a:lnTo>
                      <a:cubicBezTo>
                        <a:pt x="4011002" y="668112"/>
                        <a:pt x="3979687" y="699427"/>
                        <a:pt x="3941059" y="699427"/>
                      </a:cubicBezTo>
                      <a:lnTo>
                        <a:pt x="69943" y="699427"/>
                      </a:lnTo>
                      <a:cubicBezTo>
                        <a:pt x="31315" y="699427"/>
                        <a:pt x="0" y="668112"/>
                        <a:pt x="0" y="629484"/>
                      </a:cubicBezTo>
                      <a:lnTo>
                        <a:pt x="0" y="69943"/>
                      </a:lnTo>
                      <a:close/>
                    </a:path>
                  </a:pathLst>
                </a:custGeom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3277702"/>
                    <a:satOff val="-3888"/>
                    <a:lumOff val="-2059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7156" tIns="38266" rIns="47156" bIns="38266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Изменения в законодательстве по охране труда, вступившие в силу с 01 марта 2022 г.</a:t>
                  </a:r>
                  <a:endParaRPr lang="ru-RU" sz="1600" kern="1200" dirty="0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4968859" y="2111273"/>
                  <a:ext cx="252842" cy="41294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238254"/>
                      </a:lnTo>
                      <a:lnTo>
                        <a:pt x="287090" y="223825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5221701" y="3511192"/>
                  <a:ext cx="3566361" cy="465428"/>
                </a:xfrm>
                <a:custGeom>
                  <a:avLst/>
                  <a:gdLst>
                    <a:gd name="connsiteX0" fmla="*/ 0 w 4049435"/>
                    <a:gd name="connsiteY0" fmla="*/ 69943 h 699427"/>
                    <a:gd name="connsiteX1" fmla="*/ 69943 w 4049435"/>
                    <a:gd name="connsiteY1" fmla="*/ 0 h 699427"/>
                    <a:gd name="connsiteX2" fmla="*/ 3979492 w 4049435"/>
                    <a:gd name="connsiteY2" fmla="*/ 0 h 699427"/>
                    <a:gd name="connsiteX3" fmla="*/ 4049435 w 4049435"/>
                    <a:gd name="connsiteY3" fmla="*/ 69943 h 699427"/>
                    <a:gd name="connsiteX4" fmla="*/ 4049435 w 4049435"/>
                    <a:gd name="connsiteY4" fmla="*/ 629484 h 699427"/>
                    <a:gd name="connsiteX5" fmla="*/ 3979492 w 4049435"/>
                    <a:gd name="connsiteY5" fmla="*/ 699427 h 699427"/>
                    <a:gd name="connsiteX6" fmla="*/ 69943 w 4049435"/>
                    <a:gd name="connsiteY6" fmla="*/ 699427 h 699427"/>
                    <a:gd name="connsiteX7" fmla="*/ 0 w 4049435"/>
                    <a:gd name="connsiteY7" fmla="*/ 629484 h 699427"/>
                    <a:gd name="connsiteX8" fmla="*/ 0 w 4049435"/>
                    <a:gd name="connsiteY8" fmla="*/ 69943 h 69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49435" h="699427">
                      <a:moveTo>
                        <a:pt x="0" y="69943"/>
                      </a:moveTo>
                      <a:cubicBezTo>
                        <a:pt x="0" y="31315"/>
                        <a:pt x="31315" y="0"/>
                        <a:pt x="69943" y="0"/>
                      </a:cubicBezTo>
                      <a:lnTo>
                        <a:pt x="3979492" y="0"/>
                      </a:lnTo>
                      <a:cubicBezTo>
                        <a:pt x="4018120" y="0"/>
                        <a:pt x="4049435" y="31315"/>
                        <a:pt x="4049435" y="69943"/>
                      </a:cubicBezTo>
                      <a:lnTo>
                        <a:pt x="4049435" y="629484"/>
                      </a:lnTo>
                      <a:cubicBezTo>
                        <a:pt x="4049435" y="668112"/>
                        <a:pt x="4018120" y="699427"/>
                        <a:pt x="3979492" y="699427"/>
                      </a:cubicBezTo>
                      <a:lnTo>
                        <a:pt x="69943" y="699427"/>
                      </a:lnTo>
                      <a:cubicBezTo>
                        <a:pt x="31315" y="699427"/>
                        <a:pt x="0" y="668112"/>
                        <a:pt x="0" y="629484"/>
                      </a:cubicBezTo>
                      <a:lnTo>
                        <a:pt x="0" y="69943"/>
                      </a:lnTo>
                      <a:close/>
                    </a:path>
                  </a:pathLst>
                </a:custGeom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6555403"/>
                    <a:satOff val="-7776"/>
                    <a:lumOff val="-4117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7156" tIns="38266" rIns="47156" bIns="38266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Изменения в СОУТ в связи со вступившими изменениями.</a:t>
                  </a:r>
                  <a:endParaRPr lang="ru-RU" sz="1400" kern="1200" dirty="0"/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280243" y="1355319"/>
                <a:ext cx="4219753" cy="5305471"/>
                <a:chOff x="1547816" y="1180787"/>
                <a:chExt cx="5035458" cy="5054559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>
                  <a:off x="1547816" y="1180787"/>
                  <a:ext cx="3488326" cy="881034"/>
                </a:xfrm>
                <a:custGeom>
                  <a:avLst/>
                  <a:gdLst>
                    <a:gd name="connsiteX0" fmla="*/ 0 w 3488326"/>
                    <a:gd name="connsiteY0" fmla="*/ 88103 h 881034"/>
                    <a:gd name="connsiteX1" fmla="*/ 88103 w 3488326"/>
                    <a:gd name="connsiteY1" fmla="*/ 0 h 881034"/>
                    <a:gd name="connsiteX2" fmla="*/ 3400223 w 3488326"/>
                    <a:gd name="connsiteY2" fmla="*/ 0 h 881034"/>
                    <a:gd name="connsiteX3" fmla="*/ 3488326 w 3488326"/>
                    <a:gd name="connsiteY3" fmla="*/ 88103 h 881034"/>
                    <a:gd name="connsiteX4" fmla="*/ 3488326 w 3488326"/>
                    <a:gd name="connsiteY4" fmla="*/ 792931 h 881034"/>
                    <a:gd name="connsiteX5" fmla="*/ 3400223 w 3488326"/>
                    <a:gd name="connsiteY5" fmla="*/ 881034 h 881034"/>
                    <a:gd name="connsiteX6" fmla="*/ 88103 w 3488326"/>
                    <a:gd name="connsiteY6" fmla="*/ 881034 h 881034"/>
                    <a:gd name="connsiteX7" fmla="*/ 0 w 3488326"/>
                    <a:gd name="connsiteY7" fmla="*/ 792931 h 881034"/>
                    <a:gd name="connsiteX8" fmla="*/ 0 w 3488326"/>
                    <a:gd name="connsiteY8" fmla="*/ 88103 h 881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88326" h="881034">
                      <a:moveTo>
                        <a:pt x="0" y="88103"/>
                      </a:moveTo>
                      <a:cubicBezTo>
                        <a:pt x="0" y="39445"/>
                        <a:pt x="39445" y="0"/>
                        <a:pt x="88103" y="0"/>
                      </a:cubicBezTo>
                      <a:lnTo>
                        <a:pt x="3400223" y="0"/>
                      </a:lnTo>
                      <a:cubicBezTo>
                        <a:pt x="3448881" y="0"/>
                        <a:pt x="3488326" y="39445"/>
                        <a:pt x="3488326" y="88103"/>
                      </a:cubicBezTo>
                      <a:lnTo>
                        <a:pt x="3488326" y="792931"/>
                      </a:lnTo>
                      <a:cubicBezTo>
                        <a:pt x="3488326" y="841589"/>
                        <a:pt x="3448881" y="881034"/>
                        <a:pt x="3400223" y="881034"/>
                      </a:cubicBezTo>
                      <a:lnTo>
                        <a:pt x="88103" y="881034"/>
                      </a:lnTo>
                      <a:cubicBezTo>
                        <a:pt x="39445" y="881034"/>
                        <a:pt x="0" y="841589"/>
                        <a:pt x="0" y="792931"/>
                      </a:cubicBezTo>
                      <a:lnTo>
                        <a:pt x="0" y="88103"/>
                      </a:lnTo>
                      <a:close/>
                    </a:path>
                  </a:pathLst>
                </a:custGeom>
                <a:solidFill>
                  <a:srgbClr val="85B2F6"/>
                </a:solid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285" tIns="46125" rIns="56285" bIns="46125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Журнал «ГНМЦ.</a:t>
                  </a:r>
                  <a:r>
                    <a:rPr lang="en-US" b="1" kern="12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ru</a:t>
                  </a:r>
                  <a:r>
                    <a:rPr lang="ru-RU" b="1" kern="1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»</a:t>
                  </a:r>
                  <a:endParaRPr lang="ru-RU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1862375" y="2077786"/>
                  <a:ext cx="348777" cy="4633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463370"/>
                      </a:lnTo>
                      <a:lnTo>
                        <a:pt x="348777" y="46337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2211152" y="2148458"/>
                  <a:ext cx="4339240" cy="571651"/>
                </a:xfrm>
                <a:custGeom>
                  <a:avLst/>
                  <a:gdLst>
                    <a:gd name="connsiteX0" fmla="*/ 0 w 4339239"/>
                    <a:gd name="connsiteY0" fmla="*/ 78540 h 785399"/>
                    <a:gd name="connsiteX1" fmla="*/ 78540 w 4339239"/>
                    <a:gd name="connsiteY1" fmla="*/ 0 h 785399"/>
                    <a:gd name="connsiteX2" fmla="*/ 4260699 w 4339239"/>
                    <a:gd name="connsiteY2" fmla="*/ 0 h 785399"/>
                    <a:gd name="connsiteX3" fmla="*/ 4339239 w 4339239"/>
                    <a:gd name="connsiteY3" fmla="*/ 78540 h 785399"/>
                    <a:gd name="connsiteX4" fmla="*/ 4339239 w 4339239"/>
                    <a:gd name="connsiteY4" fmla="*/ 706859 h 785399"/>
                    <a:gd name="connsiteX5" fmla="*/ 4260699 w 4339239"/>
                    <a:gd name="connsiteY5" fmla="*/ 785399 h 785399"/>
                    <a:gd name="connsiteX6" fmla="*/ 78540 w 4339239"/>
                    <a:gd name="connsiteY6" fmla="*/ 785399 h 785399"/>
                    <a:gd name="connsiteX7" fmla="*/ 0 w 4339239"/>
                    <a:gd name="connsiteY7" fmla="*/ 706859 h 785399"/>
                    <a:gd name="connsiteX8" fmla="*/ 0 w 4339239"/>
                    <a:gd name="connsiteY8" fmla="*/ 78540 h 78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239" h="785399">
                      <a:moveTo>
                        <a:pt x="0" y="78540"/>
                      </a:moveTo>
                      <a:cubicBezTo>
                        <a:pt x="0" y="35164"/>
                        <a:pt x="35164" y="0"/>
                        <a:pt x="78540" y="0"/>
                      </a:cubicBezTo>
                      <a:lnTo>
                        <a:pt x="4260699" y="0"/>
                      </a:lnTo>
                      <a:cubicBezTo>
                        <a:pt x="4304075" y="0"/>
                        <a:pt x="4339239" y="35164"/>
                        <a:pt x="4339239" y="78540"/>
                      </a:cubicBezTo>
                      <a:lnTo>
                        <a:pt x="4339239" y="706859"/>
                      </a:lnTo>
                      <a:cubicBezTo>
                        <a:pt x="4339239" y="750235"/>
                        <a:pt x="4304075" y="785399"/>
                        <a:pt x="4260699" y="785399"/>
                      </a:cubicBezTo>
                      <a:lnTo>
                        <a:pt x="78540" y="785399"/>
                      </a:lnTo>
                      <a:cubicBezTo>
                        <a:pt x="35164" y="785399"/>
                        <a:pt x="0" y="750235"/>
                        <a:pt x="0" y="706859"/>
                      </a:cubicBezTo>
                      <a:lnTo>
                        <a:pt x="0" y="78540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674" tIns="40784" rIns="49674" bIns="40784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Публичный отчет о работе Читинской городской организации Профсоюза за 2021 г.</a:t>
                  </a:r>
                  <a:endPara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1862375" y="2077786"/>
                  <a:ext cx="381656" cy="12846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1284644"/>
                      </a:lnTo>
                      <a:lnTo>
                        <a:pt x="381656" y="128464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2211154" y="2856719"/>
                  <a:ext cx="4372120" cy="570617"/>
                </a:xfrm>
                <a:custGeom>
                  <a:avLst/>
                  <a:gdLst>
                    <a:gd name="connsiteX0" fmla="*/ 0 w 4339239"/>
                    <a:gd name="connsiteY0" fmla="*/ 75667 h 756665"/>
                    <a:gd name="connsiteX1" fmla="*/ 75667 w 4339239"/>
                    <a:gd name="connsiteY1" fmla="*/ 0 h 756665"/>
                    <a:gd name="connsiteX2" fmla="*/ 4263573 w 4339239"/>
                    <a:gd name="connsiteY2" fmla="*/ 0 h 756665"/>
                    <a:gd name="connsiteX3" fmla="*/ 4339240 w 4339239"/>
                    <a:gd name="connsiteY3" fmla="*/ 75667 h 756665"/>
                    <a:gd name="connsiteX4" fmla="*/ 4339239 w 4339239"/>
                    <a:gd name="connsiteY4" fmla="*/ 680999 h 756665"/>
                    <a:gd name="connsiteX5" fmla="*/ 4263572 w 4339239"/>
                    <a:gd name="connsiteY5" fmla="*/ 756666 h 756665"/>
                    <a:gd name="connsiteX6" fmla="*/ 75667 w 4339239"/>
                    <a:gd name="connsiteY6" fmla="*/ 756665 h 756665"/>
                    <a:gd name="connsiteX7" fmla="*/ 0 w 4339239"/>
                    <a:gd name="connsiteY7" fmla="*/ 680998 h 756665"/>
                    <a:gd name="connsiteX8" fmla="*/ 0 w 4339239"/>
                    <a:gd name="connsiteY8" fmla="*/ 75667 h 75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239" h="756665">
                      <a:moveTo>
                        <a:pt x="0" y="75667"/>
                      </a:moveTo>
                      <a:cubicBezTo>
                        <a:pt x="0" y="33877"/>
                        <a:pt x="33877" y="0"/>
                        <a:pt x="75667" y="0"/>
                      </a:cubicBezTo>
                      <a:lnTo>
                        <a:pt x="4263573" y="0"/>
                      </a:lnTo>
                      <a:cubicBezTo>
                        <a:pt x="4305363" y="0"/>
                        <a:pt x="4339240" y="33877"/>
                        <a:pt x="4339240" y="75667"/>
                      </a:cubicBezTo>
                      <a:cubicBezTo>
                        <a:pt x="4339240" y="277444"/>
                        <a:pt x="4339239" y="479222"/>
                        <a:pt x="4339239" y="680999"/>
                      </a:cubicBezTo>
                      <a:cubicBezTo>
                        <a:pt x="4339239" y="722789"/>
                        <a:pt x="4305362" y="756666"/>
                        <a:pt x="4263572" y="756666"/>
                      </a:cubicBezTo>
                      <a:lnTo>
                        <a:pt x="75667" y="756665"/>
                      </a:lnTo>
                      <a:cubicBezTo>
                        <a:pt x="33877" y="756665"/>
                        <a:pt x="0" y="722788"/>
                        <a:pt x="0" y="680998"/>
                      </a:cubicBezTo>
                      <a:lnTo>
                        <a:pt x="0" y="75667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1638851"/>
                    <a:satOff val="-1944"/>
                    <a:lumOff val="-1029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8832" tIns="39942" rIns="48832" bIns="39942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Внедрение системы (целевой модели) наставничества педагогических работников в образовательных организациях. </a:t>
                  </a:r>
                  <a:endPara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1862375" y="2077786"/>
                  <a:ext cx="348777" cy="2128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128483"/>
                      </a:lnTo>
                      <a:lnTo>
                        <a:pt x="348777" y="2128483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2211152" y="3540381"/>
                  <a:ext cx="4339240" cy="544737"/>
                </a:xfrm>
                <a:custGeom>
                  <a:avLst/>
                  <a:gdLst>
                    <a:gd name="connsiteX0" fmla="*/ 0 w 4339239"/>
                    <a:gd name="connsiteY0" fmla="*/ 75667 h 756665"/>
                    <a:gd name="connsiteX1" fmla="*/ 75667 w 4339239"/>
                    <a:gd name="connsiteY1" fmla="*/ 0 h 756665"/>
                    <a:gd name="connsiteX2" fmla="*/ 4263573 w 4339239"/>
                    <a:gd name="connsiteY2" fmla="*/ 0 h 756665"/>
                    <a:gd name="connsiteX3" fmla="*/ 4339240 w 4339239"/>
                    <a:gd name="connsiteY3" fmla="*/ 75667 h 756665"/>
                    <a:gd name="connsiteX4" fmla="*/ 4339239 w 4339239"/>
                    <a:gd name="connsiteY4" fmla="*/ 680999 h 756665"/>
                    <a:gd name="connsiteX5" fmla="*/ 4263572 w 4339239"/>
                    <a:gd name="connsiteY5" fmla="*/ 756666 h 756665"/>
                    <a:gd name="connsiteX6" fmla="*/ 75667 w 4339239"/>
                    <a:gd name="connsiteY6" fmla="*/ 756665 h 756665"/>
                    <a:gd name="connsiteX7" fmla="*/ 0 w 4339239"/>
                    <a:gd name="connsiteY7" fmla="*/ 680998 h 756665"/>
                    <a:gd name="connsiteX8" fmla="*/ 0 w 4339239"/>
                    <a:gd name="connsiteY8" fmla="*/ 75667 h 75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239" h="756665">
                      <a:moveTo>
                        <a:pt x="0" y="75667"/>
                      </a:moveTo>
                      <a:cubicBezTo>
                        <a:pt x="0" y="33877"/>
                        <a:pt x="33877" y="0"/>
                        <a:pt x="75667" y="0"/>
                      </a:cubicBezTo>
                      <a:lnTo>
                        <a:pt x="4263573" y="0"/>
                      </a:lnTo>
                      <a:cubicBezTo>
                        <a:pt x="4305363" y="0"/>
                        <a:pt x="4339240" y="33877"/>
                        <a:pt x="4339240" y="75667"/>
                      </a:cubicBezTo>
                      <a:cubicBezTo>
                        <a:pt x="4339240" y="277444"/>
                        <a:pt x="4339239" y="479222"/>
                        <a:pt x="4339239" y="680999"/>
                      </a:cubicBezTo>
                      <a:cubicBezTo>
                        <a:pt x="4339239" y="722789"/>
                        <a:pt x="4305362" y="756666"/>
                        <a:pt x="4263572" y="756666"/>
                      </a:cubicBezTo>
                      <a:lnTo>
                        <a:pt x="75667" y="756665"/>
                      </a:lnTo>
                      <a:cubicBezTo>
                        <a:pt x="33877" y="756665"/>
                        <a:pt x="0" y="722788"/>
                        <a:pt x="0" y="680998"/>
                      </a:cubicBezTo>
                      <a:lnTo>
                        <a:pt x="0" y="75667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3277702"/>
                    <a:satOff val="-3888"/>
                    <a:lumOff val="-2059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8832" tIns="39942" rIns="48832" bIns="39942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Методические </a:t>
                  </a: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рекомендации по оценке профессиональных рисков в образовательных организациях.</a:t>
                  </a:r>
                  <a:endPara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1862375" y="2077786"/>
                  <a:ext cx="348777" cy="29538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953856"/>
                      </a:lnTo>
                      <a:lnTo>
                        <a:pt x="348777" y="2953856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2211154" y="4206269"/>
                  <a:ext cx="4339239" cy="561164"/>
                </a:xfrm>
                <a:custGeom>
                  <a:avLst/>
                  <a:gdLst>
                    <a:gd name="connsiteX0" fmla="*/ 0 w 4339239"/>
                    <a:gd name="connsiteY0" fmla="*/ 75667 h 756665"/>
                    <a:gd name="connsiteX1" fmla="*/ 75667 w 4339239"/>
                    <a:gd name="connsiteY1" fmla="*/ 0 h 756665"/>
                    <a:gd name="connsiteX2" fmla="*/ 4263573 w 4339239"/>
                    <a:gd name="connsiteY2" fmla="*/ 0 h 756665"/>
                    <a:gd name="connsiteX3" fmla="*/ 4339240 w 4339239"/>
                    <a:gd name="connsiteY3" fmla="*/ 75667 h 756665"/>
                    <a:gd name="connsiteX4" fmla="*/ 4339239 w 4339239"/>
                    <a:gd name="connsiteY4" fmla="*/ 680999 h 756665"/>
                    <a:gd name="connsiteX5" fmla="*/ 4263572 w 4339239"/>
                    <a:gd name="connsiteY5" fmla="*/ 756666 h 756665"/>
                    <a:gd name="connsiteX6" fmla="*/ 75667 w 4339239"/>
                    <a:gd name="connsiteY6" fmla="*/ 756665 h 756665"/>
                    <a:gd name="connsiteX7" fmla="*/ 0 w 4339239"/>
                    <a:gd name="connsiteY7" fmla="*/ 680998 h 756665"/>
                    <a:gd name="connsiteX8" fmla="*/ 0 w 4339239"/>
                    <a:gd name="connsiteY8" fmla="*/ 75667 h 75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239" h="756665">
                      <a:moveTo>
                        <a:pt x="0" y="75667"/>
                      </a:moveTo>
                      <a:cubicBezTo>
                        <a:pt x="0" y="33877"/>
                        <a:pt x="33877" y="0"/>
                        <a:pt x="75667" y="0"/>
                      </a:cubicBezTo>
                      <a:lnTo>
                        <a:pt x="4263573" y="0"/>
                      </a:lnTo>
                      <a:cubicBezTo>
                        <a:pt x="4305363" y="0"/>
                        <a:pt x="4339240" y="33877"/>
                        <a:pt x="4339240" y="75667"/>
                      </a:cubicBezTo>
                      <a:cubicBezTo>
                        <a:pt x="4339240" y="277444"/>
                        <a:pt x="4339239" y="479222"/>
                        <a:pt x="4339239" y="680999"/>
                      </a:cubicBezTo>
                      <a:cubicBezTo>
                        <a:pt x="4339239" y="722789"/>
                        <a:pt x="4305362" y="756666"/>
                        <a:pt x="4263572" y="756666"/>
                      </a:cubicBezTo>
                      <a:lnTo>
                        <a:pt x="75667" y="756665"/>
                      </a:lnTo>
                      <a:cubicBezTo>
                        <a:pt x="33877" y="756665"/>
                        <a:pt x="0" y="722788"/>
                        <a:pt x="0" y="680998"/>
                      </a:cubicBezTo>
                      <a:lnTo>
                        <a:pt x="0" y="75667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4916553"/>
                    <a:satOff val="-5832"/>
                    <a:lumOff val="-3088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8832" tIns="39942" rIns="48832" bIns="39942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Распределение учебной нагрузки педагогическим работникам образовательных организаций.</a:t>
                  </a:r>
                  <a:endPara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>
                <a:xfrm>
                  <a:off x="1862375" y="2077786"/>
                  <a:ext cx="348777" cy="37792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3779229"/>
                      </a:lnTo>
                      <a:lnTo>
                        <a:pt x="348777" y="3779229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prstMaterial="matte"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1" name="Полилиния 30"/>
                <p:cNvSpPr/>
                <p:nvPr/>
              </p:nvSpPr>
              <p:spPr>
                <a:xfrm>
                  <a:off x="2211152" y="5666404"/>
                  <a:ext cx="4339240" cy="568942"/>
                </a:xfrm>
                <a:custGeom>
                  <a:avLst/>
                  <a:gdLst>
                    <a:gd name="connsiteX0" fmla="*/ 0 w 4339239"/>
                    <a:gd name="connsiteY0" fmla="*/ 75667 h 756665"/>
                    <a:gd name="connsiteX1" fmla="*/ 75667 w 4339239"/>
                    <a:gd name="connsiteY1" fmla="*/ 0 h 756665"/>
                    <a:gd name="connsiteX2" fmla="*/ 4263573 w 4339239"/>
                    <a:gd name="connsiteY2" fmla="*/ 0 h 756665"/>
                    <a:gd name="connsiteX3" fmla="*/ 4339240 w 4339239"/>
                    <a:gd name="connsiteY3" fmla="*/ 75667 h 756665"/>
                    <a:gd name="connsiteX4" fmla="*/ 4339239 w 4339239"/>
                    <a:gd name="connsiteY4" fmla="*/ 680999 h 756665"/>
                    <a:gd name="connsiteX5" fmla="*/ 4263572 w 4339239"/>
                    <a:gd name="connsiteY5" fmla="*/ 756666 h 756665"/>
                    <a:gd name="connsiteX6" fmla="*/ 75667 w 4339239"/>
                    <a:gd name="connsiteY6" fmla="*/ 756665 h 756665"/>
                    <a:gd name="connsiteX7" fmla="*/ 0 w 4339239"/>
                    <a:gd name="connsiteY7" fmla="*/ 680998 h 756665"/>
                    <a:gd name="connsiteX8" fmla="*/ 0 w 4339239"/>
                    <a:gd name="connsiteY8" fmla="*/ 75667 h 75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239" h="756665">
                      <a:moveTo>
                        <a:pt x="0" y="75667"/>
                      </a:moveTo>
                      <a:cubicBezTo>
                        <a:pt x="0" y="33877"/>
                        <a:pt x="33877" y="0"/>
                        <a:pt x="75667" y="0"/>
                      </a:cubicBezTo>
                      <a:lnTo>
                        <a:pt x="4263573" y="0"/>
                      </a:lnTo>
                      <a:cubicBezTo>
                        <a:pt x="4305363" y="0"/>
                        <a:pt x="4339240" y="33877"/>
                        <a:pt x="4339240" y="75667"/>
                      </a:cubicBezTo>
                      <a:cubicBezTo>
                        <a:pt x="4339240" y="277444"/>
                        <a:pt x="4339239" y="479222"/>
                        <a:pt x="4339239" y="680999"/>
                      </a:cubicBezTo>
                      <a:cubicBezTo>
                        <a:pt x="4339239" y="722789"/>
                        <a:pt x="4305362" y="756666"/>
                        <a:pt x="4263572" y="756666"/>
                      </a:cubicBezTo>
                      <a:lnTo>
                        <a:pt x="75667" y="756665"/>
                      </a:lnTo>
                      <a:cubicBezTo>
                        <a:pt x="33877" y="756665"/>
                        <a:pt x="0" y="722788"/>
                        <a:pt x="0" y="680998"/>
                      </a:cubicBezTo>
                      <a:lnTo>
                        <a:pt x="0" y="75667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6555403"/>
                    <a:satOff val="-7776"/>
                    <a:lumOff val="-4117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8832" tIns="39942" rIns="48832" bIns="39942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Итоги Года корпоративной культуры в Читинской территориальной (городской) организации Профсоюза.</a:t>
                  </a:r>
                  <a:endPara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2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418" y="210086"/>
                <a:ext cx="1026328" cy="979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Полилиния 33"/>
              <p:cNvSpPr/>
              <p:nvPr/>
            </p:nvSpPr>
            <p:spPr>
              <a:xfrm>
                <a:off x="5215494" y="4198598"/>
                <a:ext cx="3532513" cy="321632"/>
              </a:xfrm>
              <a:custGeom>
                <a:avLst/>
                <a:gdLst>
                  <a:gd name="connsiteX0" fmla="*/ 0 w 4011002"/>
                  <a:gd name="connsiteY0" fmla="*/ 69943 h 699427"/>
                  <a:gd name="connsiteX1" fmla="*/ 69943 w 4011002"/>
                  <a:gd name="connsiteY1" fmla="*/ 0 h 699427"/>
                  <a:gd name="connsiteX2" fmla="*/ 3941059 w 4011002"/>
                  <a:gd name="connsiteY2" fmla="*/ 0 h 699427"/>
                  <a:gd name="connsiteX3" fmla="*/ 4011002 w 4011002"/>
                  <a:gd name="connsiteY3" fmla="*/ 69943 h 699427"/>
                  <a:gd name="connsiteX4" fmla="*/ 4011002 w 4011002"/>
                  <a:gd name="connsiteY4" fmla="*/ 629484 h 699427"/>
                  <a:gd name="connsiteX5" fmla="*/ 3941059 w 4011002"/>
                  <a:gd name="connsiteY5" fmla="*/ 699427 h 699427"/>
                  <a:gd name="connsiteX6" fmla="*/ 69943 w 4011002"/>
                  <a:gd name="connsiteY6" fmla="*/ 699427 h 699427"/>
                  <a:gd name="connsiteX7" fmla="*/ 0 w 4011002"/>
                  <a:gd name="connsiteY7" fmla="*/ 629484 h 699427"/>
                  <a:gd name="connsiteX8" fmla="*/ 0 w 4011002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1002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41059" y="0"/>
                    </a:lnTo>
                    <a:cubicBezTo>
                      <a:pt x="3979687" y="0"/>
                      <a:pt x="4011002" y="31315"/>
                      <a:pt x="4011002" y="69943"/>
                    </a:cubicBezTo>
                    <a:lnTo>
                      <a:pt x="4011002" y="629484"/>
                    </a:lnTo>
                    <a:cubicBezTo>
                      <a:pt x="4011002" y="668112"/>
                      <a:pt x="3979687" y="699427"/>
                      <a:pt x="3941059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проведении дня охраны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труда.</a:t>
                </a:r>
                <a:endParaRPr lang="ru-RU" sz="1600" kern="1200" dirty="0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5220886" y="5766426"/>
                <a:ext cx="3532513" cy="341949"/>
              </a:xfrm>
              <a:custGeom>
                <a:avLst/>
                <a:gdLst>
                  <a:gd name="connsiteX0" fmla="*/ 0 w 4011002"/>
                  <a:gd name="connsiteY0" fmla="*/ 69943 h 699427"/>
                  <a:gd name="connsiteX1" fmla="*/ 69943 w 4011002"/>
                  <a:gd name="connsiteY1" fmla="*/ 0 h 699427"/>
                  <a:gd name="connsiteX2" fmla="*/ 3941059 w 4011002"/>
                  <a:gd name="connsiteY2" fmla="*/ 0 h 699427"/>
                  <a:gd name="connsiteX3" fmla="*/ 4011002 w 4011002"/>
                  <a:gd name="connsiteY3" fmla="*/ 69943 h 699427"/>
                  <a:gd name="connsiteX4" fmla="*/ 4011002 w 4011002"/>
                  <a:gd name="connsiteY4" fmla="*/ 629484 h 699427"/>
                  <a:gd name="connsiteX5" fmla="*/ 3941059 w 4011002"/>
                  <a:gd name="connsiteY5" fmla="*/ 699427 h 699427"/>
                  <a:gd name="connsiteX6" fmla="*/ 69943 w 4011002"/>
                  <a:gd name="connsiteY6" fmla="*/ 699427 h 699427"/>
                  <a:gd name="connsiteX7" fmla="*/ 0 w 4011002"/>
                  <a:gd name="connsiteY7" fmla="*/ 629484 h 699427"/>
                  <a:gd name="connsiteX8" fmla="*/ 0 w 4011002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1002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41059" y="0"/>
                    </a:lnTo>
                    <a:cubicBezTo>
                      <a:pt x="3979687" y="0"/>
                      <a:pt x="4011002" y="31315"/>
                      <a:pt x="4011002" y="69943"/>
                    </a:cubicBezTo>
                    <a:lnTo>
                      <a:pt x="4011002" y="629484"/>
                    </a:lnTo>
                    <a:cubicBezTo>
                      <a:pt x="4011002" y="668112"/>
                      <a:pt x="3979687" y="699427"/>
                      <a:pt x="3941059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Правила расчета и выплаты отпускных.</a:t>
                </a:r>
                <a:endParaRPr lang="ru-RU" sz="1600" kern="1200" dirty="0"/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4962707" y="5085183"/>
                <a:ext cx="252028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4962707" y="5790902"/>
                <a:ext cx="252028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Полилиния 32"/>
              <p:cNvSpPr/>
              <p:nvPr/>
            </p:nvSpPr>
            <p:spPr>
              <a:xfrm>
                <a:off x="5221701" y="6165082"/>
                <a:ext cx="3532513" cy="397112"/>
              </a:xfrm>
              <a:custGeom>
                <a:avLst/>
                <a:gdLst>
                  <a:gd name="connsiteX0" fmla="*/ 0 w 4011002"/>
                  <a:gd name="connsiteY0" fmla="*/ 69943 h 699427"/>
                  <a:gd name="connsiteX1" fmla="*/ 69943 w 4011002"/>
                  <a:gd name="connsiteY1" fmla="*/ 0 h 699427"/>
                  <a:gd name="connsiteX2" fmla="*/ 3941059 w 4011002"/>
                  <a:gd name="connsiteY2" fmla="*/ 0 h 699427"/>
                  <a:gd name="connsiteX3" fmla="*/ 4011002 w 4011002"/>
                  <a:gd name="connsiteY3" fmla="*/ 69943 h 699427"/>
                  <a:gd name="connsiteX4" fmla="*/ 4011002 w 4011002"/>
                  <a:gd name="connsiteY4" fmla="*/ 629484 h 699427"/>
                  <a:gd name="connsiteX5" fmla="*/ 3941059 w 4011002"/>
                  <a:gd name="connsiteY5" fmla="*/ 699427 h 699427"/>
                  <a:gd name="connsiteX6" fmla="*/ 69943 w 4011002"/>
                  <a:gd name="connsiteY6" fmla="*/ 699427 h 699427"/>
                  <a:gd name="connsiteX7" fmla="*/ 0 w 4011002"/>
                  <a:gd name="connsiteY7" fmla="*/ 629484 h 699427"/>
                  <a:gd name="connsiteX8" fmla="*/ 0 w 4011002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1002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41059" y="0"/>
                    </a:lnTo>
                    <a:cubicBezTo>
                      <a:pt x="3979687" y="0"/>
                      <a:pt x="4011002" y="31315"/>
                      <a:pt x="4011002" y="69943"/>
                    </a:cubicBezTo>
                    <a:lnTo>
                      <a:pt x="4011002" y="629484"/>
                    </a:lnTo>
                    <a:cubicBezTo>
                      <a:pt x="4011002" y="668112"/>
                      <a:pt x="3979687" y="699427"/>
                      <a:pt x="3941059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Летние каникулы в 2022 году</a:t>
                </a:r>
                <a:endParaRPr lang="ru-RU" sz="1600" kern="1200" dirty="0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948434" y="6363638"/>
                <a:ext cx="252028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4968859" y="4437112"/>
                <a:ext cx="0" cy="192652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Полилиния 36"/>
            <p:cNvSpPr/>
            <p:nvPr/>
          </p:nvSpPr>
          <p:spPr>
            <a:xfrm>
              <a:off x="836124" y="5294785"/>
              <a:ext cx="3663869" cy="604875"/>
            </a:xfrm>
            <a:custGeom>
              <a:avLst/>
              <a:gdLst>
                <a:gd name="connsiteX0" fmla="*/ 0 w 4339239"/>
                <a:gd name="connsiteY0" fmla="*/ 75667 h 756665"/>
                <a:gd name="connsiteX1" fmla="*/ 75667 w 4339239"/>
                <a:gd name="connsiteY1" fmla="*/ 0 h 756665"/>
                <a:gd name="connsiteX2" fmla="*/ 4263573 w 4339239"/>
                <a:gd name="connsiteY2" fmla="*/ 0 h 756665"/>
                <a:gd name="connsiteX3" fmla="*/ 4339240 w 4339239"/>
                <a:gd name="connsiteY3" fmla="*/ 75667 h 756665"/>
                <a:gd name="connsiteX4" fmla="*/ 4339239 w 4339239"/>
                <a:gd name="connsiteY4" fmla="*/ 680999 h 756665"/>
                <a:gd name="connsiteX5" fmla="*/ 4263572 w 4339239"/>
                <a:gd name="connsiteY5" fmla="*/ 756666 h 756665"/>
                <a:gd name="connsiteX6" fmla="*/ 75667 w 4339239"/>
                <a:gd name="connsiteY6" fmla="*/ 756665 h 756665"/>
                <a:gd name="connsiteX7" fmla="*/ 0 w 4339239"/>
                <a:gd name="connsiteY7" fmla="*/ 680998 h 756665"/>
                <a:gd name="connsiteX8" fmla="*/ 0 w 4339239"/>
                <a:gd name="connsiteY8" fmla="*/ 75667 h 75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9239" h="756665">
                  <a:moveTo>
                    <a:pt x="0" y="75667"/>
                  </a:moveTo>
                  <a:cubicBezTo>
                    <a:pt x="0" y="33877"/>
                    <a:pt x="33877" y="0"/>
                    <a:pt x="75667" y="0"/>
                  </a:cubicBezTo>
                  <a:lnTo>
                    <a:pt x="4263573" y="0"/>
                  </a:lnTo>
                  <a:cubicBezTo>
                    <a:pt x="4305363" y="0"/>
                    <a:pt x="4339240" y="33877"/>
                    <a:pt x="4339240" y="75667"/>
                  </a:cubicBezTo>
                  <a:cubicBezTo>
                    <a:pt x="4339240" y="277444"/>
                    <a:pt x="4339239" y="479222"/>
                    <a:pt x="4339239" y="680999"/>
                  </a:cubicBezTo>
                  <a:cubicBezTo>
                    <a:pt x="4339239" y="722789"/>
                    <a:pt x="4305362" y="756666"/>
                    <a:pt x="4263572" y="756666"/>
                  </a:cubicBezTo>
                  <a:lnTo>
                    <a:pt x="75667" y="756665"/>
                  </a:lnTo>
                  <a:cubicBezTo>
                    <a:pt x="33877" y="756665"/>
                    <a:pt x="0" y="722788"/>
                    <a:pt x="0" y="680998"/>
                  </a:cubicBezTo>
                  <a:lnTo>
                    <a:pt x="0" y="7566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4916553"/>
                <a:satOff val="-5832"/>
                <a:lumOff val="-30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32" tIns="39942" rIns="48832" bIns="3994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расследования несчастных случаев с работниками.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236899" y="4629672"/>
              <a:ext cx="3532513" cy="455511"/>
            </a:xfrm>
            <a:custGeom>
              <a:avLst/>
              <a:gdLst>
                <a:gd name="connsiteX0" fmla="*/ 0 w 4011002"/>
                <a:gd name="connsiteY0" fmla="*/ 69943 h 699427"/>
                <a:gd name="connsiteX1" fmla="*/ 69943 w 4011002"/>
                <a:gd name="connsiteY1" fmla="*/ 0 h 699427"/>
                <a:gd name="connsiteX2" fmla="*/ 3941059 w 4011002"/>
                <a:gd name="connsiteY2" fmla="*/ 0 h 699427"/>
                <a:gd name="connsiteX3" fmla="*/ 4011002 w 4011002"/>
                <a:gd name="connsiteY3" fmla="*/ 69943 h 699427"/>
                <a:gd name="connsiteX4" fmla="*/ 4011002 w 4011002"/>
                <a:gd name="connsiteY4" fmla="*/ 629484 h 699427"/>
                <a:gd name="connsiteX5" fmla="*/ 3941059 w 4011002"/>
                <a:gd name="connsiteY5" fmla="*/ 699427 h 699427"/>
                <a:gd name="connsiteX6" fmla="*/ 69943 w 4011002"/>
                <a:gd name="connsiteY6" fmla="*/ 699427 h 699427"/>
                <a:gd name="connsiteX7" fmla="*/ 0 w 4011002"/>
                <a:gd name="connsiteY7" fmla="*/ 629484 h 699427"/>
                <a:gd name="connsiteX8" fmla="*/ 0 w 4011002"/>
                <a:gd name="connsiteY8" fmla="*/ 69943 h 69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002" h="699427">
                  <a:moveTo>
                    <a:pt x="0" y="69943"/>
                  </a:moveTo>
                  <a:cubicBezTo>
                    <a:pt x="0" y="31315"/>
                    <a:pt x="31315" y="0"/>
                    <a:pt x="69943" y="0"/>
                  </a:cubicBezTo>
                  <a:lnTo>
                    <a:pt x="3941059" y="0"/>
                  </a:lnTo>
                  <a:cubicBezTo>
                    <a:pt x="3979687" y="0"/>
                    <a:pt x="4011002" y="31315"/>
                    <a:pt x="4011002" y="69943"/>
                  </a:cubicBezTo>
                  <a:lnTo>
                    <a:pt x="4011002" y="629484"/>
                  </a:lnTo>
                  <a:cubicBezTo>
                    <a:pt x="4011002" y="668112"/>
                    <a:pt x="3979687" y="699427"/>
                    <a:pt x="3941059" y="699427"/>
                  </a:cubicBezTo>
                  <a:lnTo>
                    <a:pt x="69943" y="699427"/>
                  </a:lnTo>
                  <a:cubicBezTo>
                    <a:pt x="31315" y="699427"/>
                    <a:pt x="0" y="668112"/>
                    <a:pt x="0" y="629484"/>
                  </a:cubicBezTo>
                  <a:lnTo>
                    <a:pt x="0" y="699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156" tIns="38266" rIns="47156" bIns="382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Программа «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Кешбэк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путевки в детский лагерь в 2022 году</a:t>
              </a:r>
              <a:endParaRPr lang="ru-RU" sz="1600" kern="1200" dirty="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5214735" y="5167183"/>
              <a:ext cx="3532513" cy="466383"/>
            </a:xfrm>
            <a:custGeom>
              <a:avLst/>
              <a:gdLst>
                <a:gd name="connsiteX0" fmla="*/ 0 w 4011002"/>
                <a:gd name="connsiteY0" fmla="*/ 69943 h 699427"/>
                <a:gd name="connsiteX1" fmla="*/ 69943 w 4011002"/>
                <a:gd name="connsiteY1" fmla="*/ 0 h 699427"/>
                <a:gd name="connsiteX2" fmla="*/ 3941059 w 4011002"/>
                <a:gd name="connsiteY2" fmla="*/ 0 h 699427"/>
                <a:gd name="connsiteX3" fmla="*/ 4011002 w 4011002"/>
                <a:gd name="connsiteY3" fmla="*/ 69943 h 699427"/>
                <a:gd name="connsiteX4" fmla="*/ 4011002 w 4011002"/>
                <a:gd name="connsiteY4" fmla="*/ 629484 h 699427"/>
                <a:gd name="connsiteX5" fmla="*/ 3941059 w 4011002"/>
                <a:gd name="connsiteY5" fmla="*/ 699427 h 699427"/>
                <a:gd name="connsiteX6" fmla="*/ 69943 w 4011002"/>
                <a:gd name="connsiteY6" fmla="*/ 699427 h 699427"/>
                <a:gd name="connsiteX7" fmla="*/ 0 w 4011002"/>
                <a:gd name="connsiteY7" fmla="*/ 629484 h 699427"/>
                <a:gd name="connsiteX8" fmla="*/ 0 w 4011002"/>
                <a:gd name="connsiteY8" fmla="*/ 69943 h 69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002" h="699427">
                  <a:moveTo>
                    <a:pt x="0" y="69943"/>
                  </a:moveTo>
                  <a:cubicBezTo>
                    <a:pt x="0" y="31315"/>
                    <a:pt x="31315" y="0"/>
                    <a:pt x="69943" y="0"/>
                  </a:cubicBezTo>
                  <a:lnTo>
                    <a:pt x="3941059" y="0"/>
                  </a:lnTo>
                  <a:cubicBezTo>
                    <a:pt x="3979687" y="0"/>
                    <a:pt x="4011002" y="31315"/>
                    <a:pt x="4011002" y="69943"/>
                  </a:cubicBezTo>
                  <a:lnTo>
                    <a:pt x="4011002" y="629484"/>
                  </a:lnTo>
                  <a:cubicBezTo>
                    <a:pt x="4011002" y="668112"/>
                    <a:pt x="3979687" y="699427"/>
                    <a:pt x="3941059" y="699427"/>
                  </a:cubicBezTo>
                  <a:lnTo>
                    <a:pt x="69943" y="699427"/>
                  </a:lnTo>
                  <a:cubicBezTo>
                    <a:pt x="31315" y="699427"/>
                    <a:pt x="0" y="668112"/>
                    <a:pt x="0" y="629484"/>
                  </a:cubicBezTo>
                  <a:lnTo>
                    <a:pt x="0" y="6994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156" tIns="38266" rIns="47156" bIns="3826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Перечень изменений  по пожарной безопасности.</a:t>
              </a: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38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51520" y="145500"/>
            <a:ext cx="8648174" cy="5947796"/>
            <a:chOff x="251520" y="145500"/>
            <a:chExt cx="8648174" cy="555993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5500"/>
              <a:ext cx="864201" cy="979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1198115" y="1336922"/>
              <a:ext cx="6577317" cy="4368517"/>
              <a:chOff x="1203420" y="1199892"/>
              <a:chExt cx="6577317" cy="4368517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1219243" y="1199892"/>
                <a:ext cx="1789295" cy="483227"/>
              </a:xfrm>
              <a:custGeom>
                <a:avLst/>
                <a:gdLst>
                  <a:gd name="connsiteX0" fmla="*/ 0 w 1789295"/>
                  <a:gd name="connsiteY0" fmla="*/ 0 h 483227"/>
                  <a:gd name="connsiteX1" fmla="*/ 1547682 w 1789295"/>
                  <a:gd name="connsiteY1" fmla="*/ 0 h 483227"/>
                  <a:gd name="connsiteX2" fmla="*/ 1789295 w 1789295"/>
                  <a:gd name="connsiteY2" fmla="*/ 241614 h 483227"/>
                  <a:gd name="connsiteX3" fmla="*/ 1547682 w 1789295"/>
                  <a:gd name="connsiteY3" fmla="*/ 483227 h 483227"/>
                  <a:gd name="connsiteX4" fmla="*/ 0 w 1789295"/>
                  <a:gd name="connsiteY4" fmla="*/ 483227 h 483227"/>
                  <a:gd name="connsiteX5" fmla="*/ 241614 w 1789295"/>
                  <a:gd name="connsiteY5" fmla="*/ 241614 h 483227"/>
                  <a:gd name="connsiteX6" fmla="*/ 0 w 1789295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9295" h="483227">
                    <a:moveTo>
                      <a:pt x="0" y="0"/>
                    </a:moveTo>
                    <a:lnTo>
                      <a:pt x="1547682" y="0"/>
                    </a:lnTo>
                    <a:lnTo>
                      <a:pt x="1789295" y="241614"/>
                    </a:lnTo>
                    <a:lnTo>
                      <a:pt x="1547682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219,0</a:t>
                </a:r>
                <a:endPara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600" b="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2851489" y="1240966"/>
                <a:ext cx="4889422" cy="401078"/>
              </a:xfrm>
              <a:custGeom>
                <a:avLst/>
                <a:gdLst>
                  <a:gd name="connsiteX0" fmla="*/ 0 w 4889422"/>
                  <a:gd name="connsiteY0" fmla="*/ 0 h 401078"/>
                  <a:gd name="connsiteX1" fmla="*/ 4688883 w 4889422"/>
                  <a:gd name="connsiteY1" fmla="*/ 0 h 401078"/>
                  <a:gd name="connsiteX2" fmla="*/ 4889422 w 4889422"/>
                  <a:gd name="connsiteY2" fmla="*/ 200539 h 401078"/>
                  <a:gd name="connsiteX3" fmla="*/ 4688883 w 4889422"/>
                  <a:gd name="connsiteY3" fmla="*/ 401078 h 401078"/>
                  <a:gd name="connsiteX4" fmla="*/ 0 w 4889422"/>
                  <a:gd name="connsiteY4" fmla="*/ 401078 h 401078"/>
                  <a:gd name="connsiteX5" fmla="*/ 200539 w 4889422"/>
                  <a:gd name="connsiteY5" fmla="*/ 200539 h 401078"/>
                  <a:gd name="connsiteX6" fmla="*/ 0 w 4889422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9422" h="401078">
                    <a:moveTo>
                      <a:pt x="0" y="0"/>
                    </a:moveTo>
                    <a:lnTo>
                      <a:pt x="4688883" y="0"/>
                    </a:lnTo>
                    <a:lnTo>
                      <a:pt x="4889422" y="200539"/>
                    </a:lnTo>
                    <a:lnTo>
                      <a:pt x="4688883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материальная помощь членам профсоюза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203420" y="1763403"/>
                <a:ext cx="1789307" cy="483227"/>
              </a:xfrm>
              <a:custGeom>
                <a:avLst/>
                <a:gdLst>
                  <a:gd name="connsiteX0" fmla="*/ 0 w 1789307"/>
                  <a:gd name="connsiteY0" fmla="*/ 0 h 483227"/>
                  <a:gd name="connsiteX1" fmla="*/ 1547694 w 1789307"/>
                  <a:gd name="connsiteY1" fmla="*/ 0 h 483227"/>
                  <a:gd name="connsiteX2" fmla="*/ 1789307 w 1789307"/>
                  <a:gd name="connsiteY2" fmla="*/ 241614 h 483227"/>
                  <a:gd name="connsiteX3" fmla="*/ 1547694 w 1789307"/>
                  <a:gd name="connsiteY3" fmla="*/ 483227 h 483227"/>
                  <a:gd name="connsiteX4" fmla="*/ 0 w 1789307"/>
                  <a:gd name="connsiteY4" fmla="*/ 483227 h 483227"/>
                  <a:gd name="connsiteX5" fmla="*/ 241614 w 1789307"/>
                  <a:gd name="connsiteY5" fmla="*/ 241614 h 483227"/>
                  <a:gd name="connsiteX6" fmla="*/ 0 w 178930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9307" h="483227">
                    <a:moveTo>
                      <a:pt x="0" y="0"/>
                    </a:moveTo>
                    <a:lnTo>
                      <a:pt x="1547694" y="0"/>
                    </a:lnTo>
                    <a:lnTo>
                      <a:pt x="1789307" y="241614"/>
                    </a:lnTo>
                    <a:lnTo>
                      <a:pt x="154769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53571"/>
                  <a:satOff val="-6012"/>
                  <a:lumOff val="102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149,8</a:t>
                </a: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851501" y="1791846"/>
                <a:ext cx="4889402" cy="401078"/>
              </a:xfrm>
              <a:custGeom>
                <a:avLst/>
                <a:gdLst>
                  <a:gd name="connsiteX0" fmla="*/ 0 w 4889402"/>
                  <a:gd name="connsiteY0" fmla="*/ 0 h 401078"/>
                  <a:gd name="connsiteX1" fmla="*/ 4688863 w 4889402"/>
                  <a:gd name="connsiteY1" fmla="*/ 0 h 401078"/>
                  <a:gd name="connsiteX2" fmla="*/ 4889402 w 4889402"/>
                  <a:gd name="connsiteY2" fmla="*/ 200539 h 401078"/>
                  <a:gd name="connsiteX3" fmla="*/ 4688863 w 4889402"/>
                  <a:gd name="connsiteY3" fmla="*/ 401078 h 401078"/>
                  <a:gd name="connsiteX4" fmla="*/ 0 w 4889402"/>
                  <a:gd name="connsiteY4" fmla="*/ 401078 h 401078"/>
                  <a:gd name="connsiteX5" fmla="*/ 200539 w 4889402"/>
                  <a:gd name="connsiteY5" fmla="*/ 200539 h 401078"/>
                  <a:gd name="connsiteX6" fmla="*/ 0 w 4889402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9402" h="401078">
                    <a:moveTo>
                      <a:pt x="0" y="0"/>
                    </a:moveTo>
                    <a:lnTo>
                      <a:pt x="4688863" y="0"/>
                    </a:lnTo>
                    <a:lnTo>
                      <a:pt x="4889402" y="200539"/>
                    </a:lnTo>
                    <a:lnTo>
                      <a:pt x="4688863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оздоровление членов профсоюза и детский отдых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246301" y="2299844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107142"/>
                  <a:satOff val="-12023"/>
                  <a:lumOff val="20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947,2</a:t>
                </a: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887368" y="2342725"/>
                <a:ext cx="4890194" cy="401078"/>
              </a:xfrm>
              <a:custGeom>
                <a:avLst/>
                <a:gdLst>
                  <a:gd name="connsiteX0" fmla="*/ 0 w 4890194"/>
                  <a:gd name="connsiteY0" fmla="*/ 0 h 401078"/>
                  <a:gd name="connsiteX1" fmla="*/ 4689655 w 4890194"/>
                  <a:gd name="connsiteY1" fmla="*/ 0 h 401078"/>
                  <a:gd name="connsiteX2" fmla="*/ 4890194 w 4890194"/>
                  <a:gd name="connsiteY2" fmla="*/ 200539 h 401078"/>
                  <a:gd name="connsiteX3" fmla="*/ 4689655 w 4890194"/>
                  <a:gd name="connsiteY3" fmla="*/ 401078 h 401078"/>
                  <a:gd name="connsiteX4" fmla="*/ 0 w 4890194"/>
                  <a:gd name="connsiteY4" fmla="*/ 401078 h 401078"/>
                  <a:gd name="connsiteX5" fmla="*/ 200539 w 4890194"/>
                  <a:gd name="connsiteY5" fmla="*/ 200539 h 401078"/>
                  <a:gd name="connsiteX6" fmla="*/ 0 w 4890194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0194" h="401078">
                    <a:moveTo>
                      <a:pt x="0" y="0"/>
                    </a:moveTo>
                    <a:lnTo>
                      <a:pt x="4689655" y="0"/>
                    </a:lnTo>
                    <a:lnTo>
                      <a:pt x="4890194" y="200539"/>
                    </a:lnTo>
                    <a:lnTo>
                      <a:pt x="4689655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культурно-массовые мероприятия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219243" y="2852530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160713"/>
                  <a:satOff val="-18034"/>
                  <a:lumOff val="308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1033,2</a:t>
                </a: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887368" y="2893605"/>
                <a:ext cx="4857506" cy="401078"/>
              </a:xfrm>
              <a:custGeom>
                <a:avLst/>
                <a:gdLst>
                  <a:gd name="connsiteX0" fmla="*/ 0 w 4857506"/>
                  <a:gd name="connsiteY0" fmla="*/ 0 h 401078"/>
                  <a:gd name="connsiteX1" fmla="*/ 4656967 w 4857506"/>
                  <a:gd name="connsiteY1" fmla="*/ 0 h 401078"/>
                  <a:gd name="connsiteX2" fmla="*/ 4857506 w 4857506"/>
                  <a:gd name="connsiteY2" fmla="*/ 200539 h 401078"/>
                  <a:gd name="connsiteX3" fmla="*/ 4656967 w 4857506"/>
                  <a:gd name="connsiteY3" fmla="*/ 401078 h 401078"/>
                  <a:gd name="connsiteX4" fmla="*/ 0 w 4857506"/>
                  <a:gd name="connsiteY4" fmla="*/ 401078 h 401078"/>
                  <a:gd name="connsiteX5" fmla="*/ 200539 w 4857506"/>
                  <a:gd name="connsiteY5" fmla="*/ 200539 h 401078"/>
                  <a:gd name="connsiteX6" fmla="*/ 0 w 4857506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506" h="401078">
                    <a:moveTo>
                      <a:pt x="0" y="0"/>
                    </a:moveTo>
                    <a:lnTo>
                      <a:pt x="4656967" y="0"/>
                    </a:lnTo>
                    <a:lnTo>
                      <a:pt x="4857506" y="200539"/>
                    </a:lnTo>
                    <a:lnTo>
                      <a:pt x="4656967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премирование профсоюзного актива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219243" y="3403410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214284"/>
                  <a:satOff val="-24046"/>
                  <a:lumOff val="411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887368" y="3444484"/>
                <a:ext cx="4852833" cy="401078"/>
              </a:xfrm>
              <a:custGeom>
                <a:avLst/>
                <a:gdLst>
                  <a:gd name="connsiteX0" fmla="*/ 0 w 4852833"/>
                  <a:gd name="connsiteY0" fmla="*/ 0 h 401078"/>
                  <a:gd name="connsiteX1" fmla="*/ 4652294 w 4852833"/>
                  <a:gd name="connsiteY1" fmla="*/ 0 h 401078"/>
                  <a:gd name="connsiteX2" fmla="*/ 4852833 w 4852833"/>
                  <a:gd name="connsiteY2" fmla="*/ 200539 h 401078"/>
                  <a:gd name="connsiteX3" fmla="*/ 4652294 w 4852833"/>
                  <a:gd name="connsiteY3" fmla="*/ 401078 h 401078"/>
                  <a:gd name="connsiteX4" fmla="*/ 0 w 4852833"/>
                  <a:gd name="connsiteY4" fmla="*/ 401078 h 401078"/>
                  <a:gd name="connsiteX5" fmla="*/ 200539 w 4852833"/>
                  <a:gd name="connsiteY5" fmla="*/ 200539 h 401078"/>
                  <a:gd name="connsiteX6" fmla="*/ 0 w 4852833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2833" h="401078">
                    <a:moveTo>
                      <a:pt x="0" y="0"/>
                    </a:moveTo>
                    <a:lnTo>
                      <a:pt x="4652294" y="0"/>
                    </a:lnTo>
                    <a:lnTo>
                      <a:pt x="4852833" y="200539"/>
                    </a:lnTo>
                    <a:lnTo>
                      <a:pt x="4652294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работа с профсоюзным активом и его обучение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1219243" y="3954289"/>
                <a:ext cx="1749477" cy="483227"/>
              </a:xfrm>
              <a:custGeom>
                <a:avLst/>
                <a:gdLst>
                  <a:gd name="connsiteX0" fmla="*/ 0 w 1749477"/>
                  <a:gd name="connsiteY0" fmla="*/ 0 h 483227"/>
                  <a:gd name="connsiteX1" fmla="*/ 1507864 w 1749477"/>
                  <a:gd name="connsiteY1" fmla="*/ 0 h 483227"/>
                  <a:gd name="connsiteX2" fmla="*/ 1749477 w 1749477"/>
                  <a:gd name="connsiteY2" fmla="*/ 241614 h 483227"/>
                  <a:gd name="connsiteX3" fmla="*/ 1507864 w 1749477"/>
                  <a:gd name="connsiteY3" fmla="*/ 483227 h 483227"/>
                  <a:gd name="connsiteX4" fmla="*/ 0 w 1749477"/>
                  <a:gd name="connsiteY4" fmla="*/ 483227 h 483227"/>
                  <a:gd name="connsiteX5" fmla="*/ 241614 w 1749477"/>
                  <a:gd name="connsiteY5" fmla="*/ 241614 h 483227"/>
                  <a:gd name="connsiteX6" fmla="*/ 0 w 174947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9477" h="483227">
                    <a:moveTo>
                      <a:pt x="0" y="0"/>
                    </a:moveTo>
                    <a:lnTo>
                      <a:pt x="1507864" y="0"/>
                    </a:lnTo>
                    <a:lnTo>
                      <a:pt x="1749477" y="241614"/>
                    </a:lnTo>
                    <a:lnTo>
                      <a:pt x="150786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267855"/>
                  <a:satOff val="-30058"/>
                  <a:lumOff val="51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251,1</a:t>
                </a: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 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2811671" y="3995363"/>
                <a:ext cx="4969066" cy="401078"/>
              </a:xfrm>
              <a:custGeom>
                <a:avLst/>
                <a:gdLst>
                  <a:gd name="connsiteX0" fmla="*/ 0 w 4969066"/>
                  <a:gd name="connsiteY0" fmla="*/ 0 h 401078"/>
                  <a:gd name="connsiteX1" fmla="*/ 4768527 w 4969066"/>
                  <a:gd name="connsiteY1" fmla="*/ 0 h 401078"/>
                  <a:gd name="connsiteX2" fmla="*/ 4969066 w 4969066"/>
                  <a:gd name="connsiteY2" fmla="*/ 200539 h 401078"/>
                  <a:gd name="connsiteX3" fmla="*/ 4768527 w 4969066"/>
                  <a:gd name="connsiteY3" fmla="*/ 401078 h 401078"/>
                  <a:gd name="connsiteX4" fmla="*/ 0 w 4969066"/>
                  <a:gd name="connsiteY4" fmla="*/ 401078 h 401078"/>
                  <a:gd name="connsiteX5" fmla="*/ 200539 w 4969066"/>
                  <a:gd name="connsiteY5" fmla="*/ 200539 h 401078"/>
                  <a:gd name="connsiteX6" fmla="*/ 0 w 4969066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69066" h="401078">
                    <a:moveTo>
                      <a:pt x="0" y="0"/>
                    </a:moveTo>
                    <a:lnTo>
                      <a:pt x="4768527" y="0"/>
                    </a:lnTo>
                    <a:lnTo>
                      <a:pt x="4969066" y="200539"/>
                    </a:lnTo>
                    <a:lnTo>
                      <a:pt x="4768527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информационная работа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1219243" y="4505169"/>
                <a:ext cx="1861042" cy="483227"/>
              </a:xfrm>
              <a:custGeom>
                <a:avLst/>
                <a:gdLst>
                  <a:gd name="connsiteX0" fmla="*/ 0 w 1861042"/>
                  <a:gd name="connsiteY0" fmla="*/ 0 h 483227"/>
                  <a:gd name="connsiteX1" fmla="*/ 1619429 w 1861042"/>
                  <a:gd name="connsiteY1" fmla="*/ 0 h 483227"/>
                  <a:gd name="connsiteX2" fmla="*/ 1861042 w 1861042"/>
                  <a:gd name="connsiteY2" fmla="*/ 241614 h 483227"/>
                  <a:gd name="connsiteX3" fmla="*/ 1619429 w 1861042"/>
                  <a:gd name="connsiteY3" fmla="*/ 483227 h 483227"/>
                  <a:gd name="connsiteX4" fmla="*/ 0 w 1861042"/>
                  <a:gd name="connsiteY4" fmla="*/ 483227 h 483227"/>
                  <a:gd name="connsiteX5" fmla="*/ 241614 w 1861042"/>
                  <a:gd name="connsiteY5" fmla="*/ 241614 h 483227"/>
                  <a:gd name="connsiteX6" fmla="*/ 0 w 1861042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1042" h="483227">
                    <a:moveTo>
                      <a:pt x="0" y="0"/>
                    </a:moveTo>
                    <a:lnTo>
                      <a:pt x="1619429" y="0"/>
                    </a:lnTo>
                    <a:lnTo>
                      <a:pt x="1861042" y="241614"/>
                    </a:lnTo>
                    <a:lnTo>
                      <a:pt x="1619429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321426"/>
                  <a:satOff val="-36069"/>
                  <a:lumOff val="61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53,2</a:t>
                </a:r>
                <a:r>
                  <a:rPr lang="ru-RU" sz="16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923236" y="4546243"/>
                <a:ext cx="4816967" cy="401078"/>
              </a:xfrm>
              <a:custGeom>
                <a:avLst/>
                <a:gdLst>
                  <a:gd name="connsiteX0" fmla="*/ 0 w 4816967"/>
                  <a:gd name="connsiteY0" fmla="*/ 0 h 401078"/>
                  <a:gd name="connsiteX1" fmla="*/ 4616428 w 4816967"/>
                  <a:gd name="connsiteY1" fmla="*/ 0 h 401078"/>
                  <a:gd name="connsiteX2" fmla="*/ 4816967 w 4816967"/>
                  <a:gd name="connsiteY2" fmla="*/ 200539 h 401078"/>
                  <a:gd name="connsiteX3" fmla="*/ 4616428 w 4816967"/>
                  <a:gd name="connsiteY3" fmla="*/ 401078 h 401078"/>
                  <a:gd name="connsiteX4" fmla="*/ 0 w 4816967"/>
                  <a:gd name="connsiteY4" fmla="*/ 401078 h 401078"/>
                  <a:gd name="connsiteX5" fmla="*/ 200539 w 4816967"/>
                  <a:gd name="connsiteY5" fmla="*/ 200539 h 401078"/>
                  <a:gd name="connsiteX6" fmla="*/ 0 w 4816967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6967" h="401078">
                    <a:moveTo>
                      <a:pt x="0" y="0"/>
                    </a:moveTo>
                    <a:lnTo>
                      <a:pt x="4616428" y="0"/>
                    </a:lnTo>
                    <a:lnTo>
                      <a:pt x="4816967" y="200539"/>
                    </a:lnTo>
                    <a:lnTo>
                      <a:pt x="4616428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работа с молодежью и спортивные мероприятия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843805" y="5085182"/>
                <a:ext cx="4931627" cy="483227"/>
              </a:xfrm>
              <a:custGeom>
                <a:avLst/>
                <a:gdLst>
                  <a:gd name="connsiteX0" fmla="*/ 0 w 4931627"/>
                  <a:gd name="connsiteY0" fmla="*/ 0 h 483227"/>
                  <a:gd name="connsiteX1" fmla="*/ 4690014 w 4931627"/>
                  <a:gd name="connsiteY1" fmla="*/ 0 h 483227"/>
                  <a:gd name="connsiteX2" fmla="*/ 4931627 w 4931627"/>
                  <a:gd name="connsiteY2" fmla="*/ 241614 h 483227"/>
                  <a:gd name="connsiteX3" fmla="*/ 4690014 w 4931627"/>
                  <a:gd name="connsiteY3" fmla="*/ 483227 h 483227"/>
                  <a:gd name="connsiteX4" fmla="*/ 0 w 4931627"/>
                  <a:gd name="connsiteY4" fmla="*/ 483227 h 483227"/>
                  <a:gd name="connsiteX5" fmla="*/ 241614 w 4931627"/>
                  <a:gd name="connsiteY5" fmla="*/ 241614 h 483227"/>
                  <a:gd name="connsiteX6" fmla="*/ 0 w 493162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1627" h="483227">
                    <a:moveTo>
                      <a:pt x="0" y="0"/>
                    </a:moveTo>
                    <a:lnTo>
                      <a:pt x="4690014" y="0"/>
                    </a:lnTo>
                    <a:lnTo>
                      <a:pt x="4931627" y="241614"/>
                    </a:lnTo>
                    <a:lnTo>
                      <a:pt x="469001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374997"/>
                  <a:satOff val="-42081"/>
                  <a:lumOff val="720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роведение профессиональных конкурсов 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1259628" y="5085182"/>
                <a:ext cx="1861042" cy="483227"/>
              </a:xfrm>
              <a:custGeom>
                <a:avLst/>
                <a:gdLst>
                  <a:gd name="connsiteX0" fmla="*/ 0 w 1861042"/>
                  <a:gd name="connsiteY0" fmla="*/ 0 h 483227"/>
                  <a:gd name="connsiteX1" fmla="*/ 1619429 w 1861042"/>
                  <a:gd name="connsiteY1" fmla="*/ 0 h 483227"/>
                  <a:gd name="connsiteX2" fmla="*/ 1861042 w 1861042"/>
                  <a:gd name="connsiteY2" fmla="*/ 241614 h 483227"/>
                  <a:gd name="connsiteX3" fmla="*/ 1619429 w 1861042"/>
                  <a:gd name="connsiteY3" fmla="*/ 483227 h 483227"/>
                  <a:gd name="connsiteX4" fmla="*/ 0 w 1861042"/>
                  <a:gd name="connsiteY4" fmla="*/ 483227 h 483227"/>
                  <a:gd name="connsiteX5" fmla="*/ 241614 w 1861042"/>
                  <a:gd name="connsiteY5" fmla="*/ 241614 h 483227"/>
                  <a:gd name="connsiteX6" fmla="*/ 0 w 1861042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1042" h="483227">
                    <a:moveTo>
                      <a:pt x="0" y="0"/>
                    </a:moveTo>
                    <a:lnTo>
                      <a:pt x="1619429" y="0"/>
                    </a:lnTo>
                    <a:lnTo>
                      <a:pt x="1861042" y="241614"/>
                    </a:lnTo>
                    <a:lnTo>
                      <a:pt x="1619429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428568"/>
                  <a:satOff val="-48092"/>
                  <a:lumOff val="823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5,5</a:t>
                </a:r>
                <a:r>
                  <a:rPr lang="ru-RU" sz="16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475656" y="332656"/>
              <a:ext cx="60486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Финансовая работа</a:t>
              </a:r>
              <a:endParaRPr lang="ru-RU" sz="2800" b="1" dirty="0"/>
            </a:p>
          </p:txBody>
        </p:sp>
        <p:pic>
          <p:nvPicPr>
            <p:cNvPr id="10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094" y="179705"/>
              <a:ext cx="1032600" cy="94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63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1707" y="52636"/>
            <a:ext cx="8657986" cy="6523811"/>
            <a:chOff x="241707" y="52636"/>
            <a:chExt cx="8657986" cy="65238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latin typeface="Times New Roman"/>
                  <a:ea typeface="Times New Roman"/>
                </a:rPr>
                <a:t>Работа с молодыми педагогами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3" name="Схема 22"/>
            <p:cNvGraphicFramePr/>
            <p:nvPr>
              <p:extLst>
                <p:ext uri="{D42A27DB-BD31-4B8C-83A1-F6EECF244321}">
                  <p14:modId xmlns:p14="http://schemas.microsoft.com/office/powerpoint/2010/main" val="679933540"/>
                </p:ext>
              </p:extLst>
            </p:nvPr>
          </p:nvGraphicFramePr>
          <p:xfrm>
            <a:off x="719572" y="1091645"/>
            <a:ext cx="7920879" cy="54848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084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1707" y="52636"/>
            <a:ext cx="8657986" cy="6523811"/>
            <a:chOff x="241707" y="52636"/>
            <a:chExt cx="8657986" cy="65238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latin typeface="Times New Roman"/>
                  <a:ea typeface="Times New Roman"/>
                </a:rPr>
                <a:t>Работа с молодыми педагогами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3" name="Схема 22"/>
            <p:cNvGraphicFramePr/>
            <p:nvPr>
              <p:extLst>
                <p:ext uri="{D42A27DB-BD31-4B8C-83A1-F6EECF244321}">
                  <p14:modId xmlns:p14="http://schemas.microsoft.com/office/powerpoint/2010/main" val="808220809"/>
                </p:ext>
              </p:extLst>
            </p:nvPr>
          </p:nvGraphicFramePr>
          <p:xfrm>
            <a:off x="719572" y="1091645"/>
            <a:ext cx="7920879" cy="54848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1707" y="52636"/>
            <a:ext cx="8657986" cy="6358393"/>
            <a:chOff x="241707" y="52636"/>
            <a:chExt cx="8657986" cy="635839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latin typeface="Times New Roman"/>
                  <a:ea typeface="Times New Roman"/>
                </a:rPr>
                <a:t>Работа с молодыми педагогами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467544" y="1239058"/>
              <a:ext cx="8366822" cy="5171971"/>
              <a:chOff x="467544" y="1549770"/>
              <a:chExt cx="8366822" cy="5171971"/>
            </a:xfrm>
          </p:grpSpPr>
          <p:pic>
            <p:nvPicPr>
              <p:cNvPr id="7" name="Picture 2" descr="C:\мои документы\Публичный доклад\Публичный отчет за 2022 г\Фото\12-12-2022_15-54-50\IMG-448b8b8bdb74dcf1bb0a4aae0efb1426-V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694" y="1556792"/>
                <a:ext cx="3840426" cy="2880320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мои документы\Публичный доклад\Публичный отчет за 2022 г\Фото\12-12-2022_15-53-51\IMG-7ad178adabfb42edb4253277a5b84674-V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556792"/>
                <a:ext cx="1824202" cy="136815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Ирина\Downloads\20220322_16463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1549770"/>
                <a:ext cx="1842928" cy="138219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C:\Users\Ирина\Downloads\IMG_20221214_103130_445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559" y="3140968"/>
                <a:ext cx="1824202" cy="1368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C:\Users\Ирина\Downloads\IMG-096c26f004708cdb1393d718c6ce24e7-V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7347" y="3140968"/>
                <a:ext cx="1790566" cy="136815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7" descr="C:\Users\Ирина\Downloads\20220917_153504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15012" y="4812676"/>
                <a:ext cx="2181788" cy="163634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C:\Users\Ирина\Downloads\20220317_161701.jp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62"/>
              <a:stretch/>
            </p:blipFill>
            <p:spPr bwMode="auto">
              <a:xfrm rot="5400000">
                <a:off x="771277" y="4618586"/>
                <a:ext cx="1727699" cy="230113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9" descr="C:\Users\Ирина\Downloads\IMG-a988bbea7b9c7cbf46ef66a1faa70f60-V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905307"/>
                <a:ext cx="2318150" cy="173861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044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0958" y="188640"/>
            <a:ext cx="8658174" cy="4708982"/>
            <a:chOff x="260958" y="188640"/>
            <a:chExt cx="8658174" cy="470898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60958" y="188640"/>
              <a:ext cx="8658174" cy="1815882"/>
              <a:chOff x="260958" y="188640"/>
              <a:chExt cx="8658174" cy="1815882"/>
            </a:xfrm>
          </p:grpSpPr>
          <p:pic>
            <p:nvPicPr>
              <p:cNvPr id="2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58" y="188640"/>
                <a:ext cx="864096" cy="97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1507" y="225563"/>
                <a:ext cx="987625" cy="942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1313115" y="188640"/>
                <a:ext cx="6584159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 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 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«Год корпоративной культуры» </a:t>
                </a:r>
              </a:p>
              <a:p>
                <a:pPr algn="ct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Общероссийском Профсоюзе 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образования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Рисунок 2" descr="Описание: C:\мои документы\План работы\План работы 2022\photo5802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410" y="2132856"/>
              <a:ext cx="3646632" cy="2764766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70457" y="47496"/>
            <a:ext cx="8644582" cy="6624676"/>
            <a:chOff x="270457" y="47496"/>
            <a:chExt cx="8644582" cy="662467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27583" y="1026620"/>
              <a:ext cx="7842999" cy="5645552"/>
              <a:chOff x="508625" y="230755"/>
              <a:chExt cx="8161958" cy="6441417"/>
            </a:xfrm>
          </p:grpSpPr>
          <p:pic>
            <p:nvPicPr>
              <p:cNvPr id="5" name="Picture 2" descr="C:\мои документы\Публичный доклад\Публичный отчет за 2022 г\Фото\12-12-2022_15-53-51\IMG-02bc4514f454907318163895aa0caf6a-V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877" y="4074393"/>
                <a:ext cx="3463706" cy="259777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C:\мои документы\Публичный доклад\Публичный отчет за 2022 г\Фото\12-12-2022_09-48-34\IMG-cf063f237060871ab1b64ffc53ae75d5-V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625" y="4074393"/>
                <a:ext cx="3456384" cy="2592288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C:\мои документы\Подписка журнала ГНМЦ.ru\2022 год\Статьи\Статья 6\Спасатель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496535"/>
                <a:ext cx="4037525" cy="300932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645393" y="3749223"/>
                <a:ext cx="2818466" cy="2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ru-RU" sz="16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Посвящение в профессию</a:t>
                </a:r>
                <a:endPara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27584" y="3750177"/>
                <a:ext cx="2818466" cy="2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ru-RU" sz="16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Методический </a:t>
                </a:r>
                <a:r>
                  <a:rPr lang="ru-RU" sz="16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интенсив</a:t>
                </a:r>
                <a:endPara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65305" y="230755"/>
                <a:ext cx="2818466" cy="2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ru-RU" sz="16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Форум «</a:t>
                </a:r>
                <a:r>
                  <a:rPr lang="en-US" sz="16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</a:t>
                </a:r>
                <a:r>
                  <a:rPr lang="ru-RU" sz="16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движение»</a:t>
                </a:r>
                <a:endParaRPr lang="ru-RU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7" y="4749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1259632" y="110535"/>
              <a:ext cx="7655407" cy="863326"/>
              <a:chOff x="1259632" y="110535"/>
              <a:chExt cx="7655407" cy="863326"/>
            </a:xfrm>
          </p:grpSpPr>
          <p:pic>
            <p:nvPicPr>
              <p:cNvPr id="12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92" y="110535"/>
                <a:ext cx="904947" cy="863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259632" y="260648"/>
                <a:ext cx="68407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 smtClean="0">
                    <a:latin typeface="Times New Roman"/>
                    <a:ea typeface="Times New Roman"/>
                  </a:rPr>
                  <a:t>Работа с молодыми педагогами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1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8536" y="52636"/>
            <a:ext cx="9036496" cy="6472705"/>
            <a:chOff x="8536" y="52636"/>
            <a:chExt cx="9036496" cy="647270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8536" y="783868"/>
              <a:ext cx="9036496" cy="5741473"/>
              <a:chOff x="8536" y="116632"/>
              <a:chExt cx="9036496" cy="640871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8536" y="116632"/>
                <a:ext cx="9036496" cy="790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Брифинг 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«Учимся работать и отдыхать по профсоюзному»</a:t>
                </a:r>
                <a:endParaRPr lang="ru-RU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" name="Picture 2" descr="C:\мои документы\Публичный доклад\Публичный отчет за 2022 г\Фото\Брифинг\14-12-2022_04-58-05\IMG-7d9cf4a3b37c9fc0dc6efbce4d00c77d-V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52"/>
              <a:stretch/>
            </p:blipFill>
            <p:spPr bwMode="auto">
              <a:xfrm>
                <a:off x="2468690" y="1628800"/>
                <a:ext cx="4161879" cy="2592288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3" descr="C:\мои документы\Публичный доклад\Публичный отчет за 2022 г\Фото\Брифинг\14-12-2022_04-58-05\IMG-161a3890337e0a9e6e6db627769975cd-V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335001"/>
                <a:ext cx="2112234" cy="158417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C:\мои документы\Публичный доклад\Публичный отчет за 2022 г\Фото\Брифинг\14-12-2022_04-58-05\IMG-160d373199d5ad5163e57672ab348c82-V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7" y="3926272"/>
                <a:ext cx="2112235" cy="158417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5" descr="C:\мои документы\Публичный доклад\Публичный отчет за 2022 г\Фото\Брифинг\14-12-2022_04-58-05\IMG-eb33b5f3befee282de76f583c6eab113-V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1363468"/>
                <a:ext cx="2112235" cy="158417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C:\мои документы\Публичный доклад\Публичный отчет за 2022 г\Фото\Брифинг\14-12-2022_04-58-05\IMG-e0f2fe849a9e9a3a84703f390f62dad0-V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299" y="3931363"/>
                <a:ext cx="2105447" cy="157908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C:\мои документы\Публичный доклад\Публичный отчет за 2022 г\Фото\Брифинг\14-12-2022_04-58-05\IMG-d60773261e0f5350e0efd39ea826bd71-V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9489" y="4635133"/>
                <a:ext cx="2520280" cy="189020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1259632" y="110535"/>
              <a:ext cx="7655407" cy="863326"/>
              <a:chOff x="1259632" y="110535"/>
              <a:chExt cx="7655407" cy="863326"/>
            </a:xfrm>
          </p:grpSpPr>
          <p:pic>
            <p:nvPicPr>
              <p:cNvPr id="11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92" y="110535"/>
                <a:ext cx="904947" cy="863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1259632" y="260648"/>
                <a:ext cx="68407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 smtClean="0">
                    <a:latin typeface="Times New Roman"/>
                    <a:ea typeface="Times New Roman"/>
                  </a:rPr>
                  <a:t>Работа с молодыми педагогами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03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536" y="52636"/>
            <a:ext cx="9036496" cy="6624051"/>
            <a:chOff x="8536" y="52636"/>
            <a:chExt cx="9036496" cy="662405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8536" y="783868"/>
              <a:ext cx="9036496" cy="5892819"/>
              <a:chOff x="8536" y="116632"/>
              <a:chExt cx="9036496" cy="673864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8536" y="116632"/>
                <a:ext cx="90364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Профсоюзный дайвинг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«Погружение в молодежную среду»</a:t>
                </a:r>
                <a:endParaRPr lang="ru-RU" sz="24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" name="Picture 2" descr="C:\мои документы\Публичный доклад\Публичный отчет за 2022 г\Фото\Дайвинг\2_23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1175" y="1070738"/>
                <a:ext cx="4386308" cy="2924205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3" descr="C:\мои документы\Публичный доклад\Публичный отчет за 2022 г\Фото\Дайвинг\2_197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3830942"/>
                <a:ext cx="2016224" cy="302433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C:\мои документы\Публичный доклад\Публичный отчет за 2022 г\Фото\Дайвинг\2_158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402" y="3830940"/>
                <a:ext cx="2016223" cy="302433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5" descr="C:\мои документы\Публичный доклад\Публичный отчет за 2022 г\Фото\Дайвинг\1_1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0610" y="4568828"/>
                <a:ext cx="3132348" cy="208823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C:\мои документы\Публичный доклад\Публичный отчет за 2022 г\Фото\Дайвинг\2_3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2260" y="1700808"/>
                <a:ext cx="1944216" cy="129614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C:\мои документы\Публичный доклад\Публичный отчет за 2022 г\Фото\Дайвинг\2_92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700808"/>
                <a:ext cx="1944215" cy="129614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1259632" y="110535"/>
              <a:ext cx="7655407" cy="863326"/>
              <a:chOff x="1259632" y="110535"/>
              <a:chExt cx="7655407" cy="863326"/>
            </a:xfrm>
          </p:grpSpPr>
          <p:pic>
            <p:nvPicPr>
              <p:cNvPr id="11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92" y="110535"/>
                <a:ext cx="904947" cy="863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1259632" y="260648"/>
                <a:ext cx="68407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 smtClean="0">
                    <a:latin typeface="Times New Roman"/>
                    <a:ea typeface="Times New Roman"/>
                  </a:rPr>
                  <a:t>Работа с молодыми педагогами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4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75465" y="110534"/>
            <a:ext cx="8689023" cy="5328219"/>
            <a:chOff x="275465" y="110534"/>
            <a:chExt cx="8689023" cy="532821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79828" y="1483285"/>
              <a:ext cx="8584660" cy="3803068"/>
              <a:chOff x="379828" y="1483285"/>
              <a:chExt cx="8584660" cy="380306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148064" y="1483285"/>
                <a:ext cx="3816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Первомайская Акция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3864" y="1483285"/>
                <a:ext cx="3960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Чествование династий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379828" y="1996106"/>
                <a:ext cx="7936588" cy="3290247"/>
                <a:chOff x="379828" y="1996106"/>
                <a:chExt cx="7936588" cy="3290247"/>
              </a:xfrm>
            </p:grpSpPr>
            <p:pic>
              <p:nvPicPr>
                <p:cNvPr id="1026" name="Picture 2" descr="C:\мои документы\Публичный доклад\Публичный отчет за 2022 г\Фото\12-12-2022_09-46-28\20220501_11305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828" y="1996106"/>
                  <a:ext cx="2304256" cy="172819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2699792" y="4147580"/>
                  <a:ext cx="3816424" cy="1138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Вступай в Профсоюз!</a:t>
                  </a:r>
                </a:p>
                <a:p>
                  <a:pPr algn="ctr"/>
                  <a:r>
                    <a:rPr lang="ru-RU" sz="20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(принято 89 членов Профсоюза)</a:t>
                  </a:r>
                  <a:endParaRPr lang="ru-RU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028" name="Picture 4" descr="C:\мои документы\Публичный доклад\Публичный отчет за 2022 г\Фото\С Губернатором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2160" y="2006505"/>
                  <a:ext cx="2304256" cy="172819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9" name="Picture 5" descr="C:\мои документы\Публичный доклад\Публичный отчет за 2022 г\Фото\Династия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1789"/>
                <a:stretch/>
              </p:blipFill>
              <p:spPr bwMode="auto">
                <a:xfrm>
                  <a:off x="2851706" y="2006505"/>
                  <a:ext cx="2304256" cy="1728191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493204" y="340285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Участие в Акциях</a:t>
              </a:r>
              <a:endPara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52192" y="4299980"/>
              <a:ext cx="381642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Вступай в Профсоюз!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(принято 89 членов Профсоюза)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65" y="139908"/>
              <a:ext cx="840151" cy="95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73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41707" y="52636"/>
            <a:ext cx="8673332" cy="5803020"/>
            <a:chOff x="241707" y="52636"/>
            <a:chExt cx="8673332" cy="5803020"/>
          </a:xfrm>
        </p:grpSpPr>
        <p:sp>
          <p:nvSpPr>
            <p:cNvPr id="4" name="TextBox 3"/>
            <p:cNvSpPr txBox="1"/>
            <p:nvPr/>
          </p:nvSpPr>
          <p:spPr>
            <a:xfrm>
              <a:off x="395536" y="1268760"/>
              <a:ext cx="3960440" cy="106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Профсоюзный диктант</a:t>
              </a:r>
            </a:p>
            <a:p>
              <a:pPr algn="ctr"/>
              <a:r>
                <a:rPr lang="ru-RU" sz="20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(приняли участие 63 члена Профсоюза)</a:t>
              </a:r>
              <a:endPara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30429" y="297553"/>
              <a:ext cx="8247773" cy="5558103"/>
              <a:chOff x="755576" y="52908"/>
              <a:chExt cx="8247773" cy="55581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55576" y="52908"/>
                <a:ext cx="77048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День рождение Профсоюза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359349" y="1024115"/>
                <a:ext cx="4644000" cy="86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Чествование </a:t>
                </a:r>
              </a:p>
              <a:p>
                <a:pPr algn="ctr"/>
                <a:r>
                  <a:rPr lang="ru-RU" sz="28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председателей</a:t>
                </a:r>
              </a:p>
            </p:txBody>
          </p:sp>
          <p:pic>
            <p:nvPicPr>
              <p:cNvPr id="7" name="Picture 2" descr="C:\мои документы\Публичный доклад\Публичный отчет за 2022 г\Фото\Награждение профактива\IMG-1c201c4efe09b4b58ef9df96ab1c866e-V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731" y="2232869"/>
                <a:ext cx="4081235" cy="253325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мои документы\Публичный доклад\Публичный отчет за 2022 г\Фото\Чернышевск\IMG-e7f114a83be734cea923a25a65cd702a-V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1105" y="2232869"/>
                <a:ext cx="2709301" cy="337814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09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1" y="124468"/>
            <a:ext cx="8648171" cy="6418299"/>
            <a:chOff x="251521" y="124468"/>
            <a:chExt cx="8648171" cy="641829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24468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1560" y="5373216"/>
              <a:ext cx="77669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Читинская территориальная (городская) организация Профсоюза работников народного образования и науки РФ</a:t>
              </a:r>
            </a:p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Чита, ул. Журавлева 77,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каб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1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Тел./факс: 8 (3022) 35-61-73 </a:t>
              </a:r>
            </a:p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chitaprof@mail.ru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15617" y="1268760"/>
              <a:ext cx="712879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полным вариантом  Публичного отчета о деятельности Читинской территориальной (городской) организации Профсоюза работников народного образования и науки РФ </a:t>
              </a:r>
            </a:p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 можете ознакомиться  </a:t>
              </a:r>
            </a:p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журнале «ГНМЦ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№ 1, 2 2023 г.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5" y="182366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5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289" y="260648"/>
            <a:ext cx="8756392" cy="6048671"/>
            <a:chOff x="251289" y="260648"/>
            <a:chExt cx="8756392" cy="604867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51289" y="2600541"/>
              <a:ext cx="3959987" cy="1870016"/>
              <a:chOff x="251289" y="2600541"/>
              <a:chExt cx="3959987" cy="1870016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251289" y="2602731"/>
                <a:ext cx="416177" cy="594540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10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58853" y="2600541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</a:t>
                </a:r>
                <a:r>
                  <a:rPr lang="ru-RU" sz="14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общеобразовательных организаций</a:t>
                </a:r>
                <a:endPara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51289" y="3027160"/>
                <a:ext cx="416178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20" bIns="215708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67464" y="3027161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0" lvl="1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38 дошкольных образовательных       организаций</a:t>
                </a:r>
                <a:endPara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251289" y="3451589"/>
                <a:ext cx="416177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667854" y="3464706"/>
                <a:ext cx="3543422" cy="386451"/>
              </a:xfrm>
              <a:custGeom>
                <a:avLst/>
                <a:gdLst>
                  <a:gd name="connsiteX0" fmla="*/ 64410 w 386450"/>
                  <a:gd name="connsiteY0" fmla="*/ 0 h 3543421"/>
                  <a:gd name="connsiteX1" fmla="*/ 322040 w 386450"/>
                  <a:gd name="connsiteY1" fmla="*/ 0 h 3543421"/>
                  <a:gd name="connsiteX2" fmla="*/ 386450 w 386450"/>
                  <a:gd name="connsiteY2" fmla="*/ 64410 h 3543421"/>
                  <a:gd name="connsiteX3" fmla="*/ 386450 w 386450"/>
                  <a:gd name="connsiteY3" fmla="*/ 3543421 h 3543421"/>
                  <a:gd name="connsiteX4" fmla="*/ 386450 w 386450"/>
                  <a:gd name="connsiteY4" fmla="*/ 3543421 h 3543421"/>
                  <a:gd name="connsiteX5" fmla="*/ 0 w 386450"/>
                  <a:gd name="connsiteY5" fmla="*/ 3543421 h 3543421"/>
                  <a:gd name="connsiteX6" fmla="*/ 0 w 386450"/>
                  <a:gd name="connsiteY6" fmla="*/ 3543421 h 3543421"/>
                  <a:gd name="connsiteX7" fmla="*/ 0 w 386450"/>
                  <a:gd name="connsiteY7" fmla="*/ 64410 h 3543421"/>
                  <a:gd name="connsiteX8" fmla="*/ 64410 w 386450"/>
                  <a:gd name="connsiteY8" fmla="*/ 0 h 3543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421">
                    <a:moveTo>
                      <a:pt x="386450" y="590589"/>
                    </a:moveTo>
                    <a:lnTo>
                      <a:pt x="386450" y="2952832"/>
                    </a:lnTo>
                    <a:cubicBezTo>
                      <a:pt x="386450" y="3279006"/>
                      <a:pt x="383305" y="3543416"/>
                      <a:pt x="379425" y="3543416"/>
                    </a:cubicBezTo>
                    <a:lnTo>
                      <a:pt x="0" y="3543416"/>
                    </a:lnTo>
                    <a:lnTo>
                      <a:pt x="0" y="354341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5" y="5"/>
                    </a:lnTo>
                    <a:cubicBezTo>
                      <a:pt x="383305" y="5"/>
                      <a:pt x="386450" y="264415"/>
                      <a:pt x="386450" y="590589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организаций дополнительного образования </a:t>
                </a:r>
                <a:endPara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51289" y="3876018"/>
                <a:ext cx="416177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667464" y="3896334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другие</a:t>
                </a:r>
                <a:endPara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260648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состоянию на 01 января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года на учете в Читинской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территориальной (городской)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Профессионального союза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работников народного образования  и науки РФ состоит: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7939" y="1718862"/>
              <a:ext cx="3726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первичных профсоюзных организаций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88024" y="1746786"/>
              <a:ext cx="3726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Численность членов Профсоюза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4788023" y="2576467"/>
              <a:ext cx="1690212" cy="1870928"/>
              <a:chOff x="4788023" y="2576467"/>
              <a:chExt cx="1690212" cy="1870928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4788023" y="2577743"/>
                <a:ext cx="416584" cy="595121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3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5201512" y="2576467"/>
                <a:ext cx="1273628" cy="386828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2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1119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788023" y="3002587"/>
                <a:ext cx="416585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1" bIns="21972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5204607" y="3002588"/>
                <a:ext cx="1273628" cy="386828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2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882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4788023" y="3427431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5204747" y="3440560"/>
                <a:ext cx="1273488" cy="386828"/>
              </a:xfrm>
              <a:custGeom>
                <a:avLst/>
                <a:gdLst>
                  <a:gd name="connsiteX0" fmla="*/ 64473 w 386828"/>
                  <a:gd name="connsiteY0" fmla="*/ 0 h 1273488"/>
                  <a:gd name="connsiteX1" fmla="*/ 322355 w 386828"/>
                  <a:gd name="connsiteY1" fmla="*/ 0 h 1273488"/>
                  <a:gd name="connsiteX2" fmla="*/ 386828 w 386828"/>
                  <a:gd name="connsiteY2" fmla="*/ 64473 h 1273488"/>
                  <a:gd name="connsiteX3" fmla="*/ 386828 w 386828"/>
                  <a:gd name="connsiteY3" fmla="*/ 1273488 h 1273488"/>
                  <a:gd name="connsiteX4" fmla="*/ 386828 w 386828"/>
                  <a:gd name="connsiteY4" fmla="*/ 1273488 h 1273488"/>
                  <a:gd name="connsiteX5" fmla="*/ 0 w 386828"/>
                  <a:gd name="connsiteY5" fmla="*/ 1273488 h 1273488"/>
                  <a:gd name="connsiteX6" fmla="*/ 0 w 386828"/>
                  <a:gd name="connsiteY6" fmla="*/ 1273488 h 1273488"/>
                  <a:gd name="connsiteX7" fmla="*/ 0 w 386828"/>
                  <a:gd name="connsiteY7" fmla="*/ 64473 h 1273488"/>
                  <a:gd name="connsiteX8" fmla="*/ 64473 w 386828"/>
                  <a:gd name="connsiteY8" fmla="*/ 0 h 127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488">
                    <a:moveTo>
                      <a:pt x="386828" y="212253"/>
                    </a:moveTo>
                    <a:lnTo>
                      <a:pt x="386828" y="1061235"/>
                    </a:lnTo>
                    <a:cubicBezTo>
                      <a:pt x="386828" y="1178457"/>
                      <a:pt x="378060" y="1273488"/>
                      <a:pt x="367244" y="1273488"/>
                    </a:cubicBezTo>
                    <a:lnTo>
                      <a:pt x="0" y="1273488"/>
                    </a:lnTo>
                    <a:lnTo>
                      <a:pt x="0" y="127348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4" y="0"/>
                    </a:lnTo>
                    <a:cubicBezTo>
                      <a:pt x="378060" y="0"/>
                      <a:pt x="386828" y="95031"/>
                      <a:pt x="386828" y="212253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178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4788023" y="3852275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5204607" y="3872610"/>
                <a:ext cx="1273628" cy="386829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6912782" y="2576379"/>
              <a:ext cx="1719064" cy="1870929"/>
              <a:chOff x="6912782" y="2576379"/>
              <a:chExt cx="1719064" cy="1870929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6912782" y="2577656"/>
                <a:ext cx="416584" cy="595121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3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7326200" y="2576379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3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 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6912782" y="3002500"/>
                <a:ext cx="416585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1" bIns="21972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7329366" y="3002501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3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6912782" y="3427344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7329509" y="3440473"/>
                <a:ext cx="1302336" cy="386828"/>
              </a:xfrm>
              <a:custGeom>
                <a:avLst/>
                <a:gdLst>
                  <a:gd name="connsiteX0" fmla="*/ 64473 w 386828"/>
                  <a:gd name="connsiteY0" fmla="*/ 0 h 1302336"/>
                  <a:gd name="connsiteX1" fmla="*/ 322355 w 386828"/>
                  <a:gd name="connsiteY1" fmla="*/ 0 h 1302336"/>
                  <a:gd name="connsiteX2" fmla="*/ 386828 w 386828"/>
                  <a:gd name="connsiteY2" fmla="*/ 64473 h 1302336"/>
                  <a:gd name="connsiteX3" fmla="*/ 386828 w 386828"/>
                  <a:gd name="connsiteY3" fmla="*/ 1302336 h 1302336"/>
                  <a:gd name="connsiteX4" fmla="*/ 386828 w 386828"/>
                  <a:gd name="connsiteY4" fmla="*/ 1302336 h 1302336"/>
                  <a:gd name="connsiteX5" fmla="*/ 0 w 386828"/>
                  <a:gd name="connsiteY5" fmla="*/ 1302336 h 1302336"/>
                  <a:gd name="connsiteX6" fmla="*/ 0 w 386828"/>
                  <a:gd name="connsiteY6" fmla="*/ 1302336 h 1302336"/>
                  <a:gd name="connsiteX7" fmla="*/ 0 w 386828"/>
                  <a:gd name="connsiteY7" fmla="*/ 64473 h 1302336"/>
                  <a:gd name="connsiteX8" fmla="*/ 64473 w 386828"/>
                  <a:gd name="connsiteY8" fmla="*/ 0 h 130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336">
                    <a:moveTo>
                      <a:pt x="386828" y="217062"/>
                    </a:moveTo>
                    <a:lnTo>
                      <a:pt x="386828" y="1085274"/>
                    </a:lnTo>
                    <a:cubicBezTo>
                      <a:pt x="386828" y="1205153"/>
                      <a:pt x="378254" y="1302336"/>
                      <a:pt x="367678" y="1302336"/>
                    </a:cubicBezTo>
                    <a:lnTo>
                      <a:pt x="0" y="1302336"/>
                    </a:lnTo>
                    <a:lnTo>
                      <a:pt x="0" y="13023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678" y="0"/>
                    </a:lnTo>
                    <a:cubicBezTo>
                      <a:pt x="378254" y="0"/>
                      <a:pt x="386828" y="97183"/>
                      <a:pt x="386828" y="21706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6912782" y="3852188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7329366" y="3872523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4" rIns="30313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4932040" y="2129273"/>
              <a:ext cx="13583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работающих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962477" y="2046543"/>
              <a:ext cx="16196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еработающих </a:t>
              </a:r>
            </a:p>
            <a:p>
              <a:pPr lvl="0"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пенсионеров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187624" y="4651251"/>
              <a:ext cx="6984775" cy="1658068"/>
              <a:chOff x="1465721" y="4651251"/>
              <a:chExt cx="6984775" cy="1658068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465721" y="5579013"/>
                <a:ext cx="2974581" cy="730306"/>
              </a:xfrm>
              <a:custGeom>
                <a:avLst/>
                <a:gdLst>
                  <a:gd name="connsiteX0" fmla="*/ 0 w 2974581"/>
                  <a:gd name="connsiteY0" fmla="*/ 73031 h 730306"/>
                  <a:gd name="connsiteX1" fmla="*/ 73031 w 2974581"/>
                  <a:gd name="connsiteY1" fmla="*/ 0 h 730306"/>
                  <a:gd name="connsiteX2" fmla="*/ 2901550 w 2974581"/>
                  <a:gd name="connsiteY2" fmla="*/ 0 h 730306"/>
                  <a:gd name="connsiteX3" fmla="*/ 2974581 w 2974581"/>
                  <a:gd name="connsiteY3" fmla="*/ 73031 h 730306"/>
                  <a:gd name="connsiteX4" fmla="*/ 2974581 w 2974581"/>
                  <a:gd name="connsiteY4" fmla="*/ 657275 h 730306"/>
                  <a:gd name="connsiteX5" fmla="*/ 2901550 w 2974581"/>
                  <a:gd name="connsiteY5" fmla="*/ 730306 h 730306"/>
                  <a:gd name="connsiteX6" fmla="*/ 73031 w 2974581"/>
                  <a:gd name="connsiteY6" fmla="*/ 730306 h 730306"/>
                  <a:gd name="connsiteX7" fmla="*/ 0 w 2974581"/>
                  <a:gd name="connsiteY7" fmla="*/ 657275 h 730306"/>
                  <a:gd name="connsiteX8" fmla="*/ 0 w 2974581"/>
                  <a:gd name="connsiteY8" fmla="*/ 73031 h 73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4581" h="730306">
                    <a:moveTo>
                      <a:pt x="0" y="73031"/>
                    </a:moveTo>
                    <a:cubicBezTo>
                      <a:pt x="0" y="32697"/>
                      <a:pt x="32697" y="0"/>
                      <a:pt x="73031" y="0"/>
                    </a:cubicBezTo>
                    <a:lnTo>
                      <a:pt x="2901550" y="0"/>
                    </a:lnTo>
                    <a:cubicBezTo>
                      <a:pt x="2941884" y="0"/>
                      <a:pt x="2974581" y="32697"/>
                      <a:pt x="2974581" y="73031"/>
                    </a:cubicBezTo>
                    <a:lnTo>
                      <a:pt x="2974581" y="657275"/>
                    </a:lnTo>
                    <a:cubicBezTo>
                      <a:pt x="2974581" y="697609"/>
                      <a:pt x="2941884" y="730306"/>
                      <a:pt x="2901550" y="730306"/>
                    </a:cubicBezTo>
                    <a:lnTo>
                      <a:pt x="73031" y="730306"/>
                    </a:lnTo>
                    <a:cubicBezTo>
                      <a:pt x="32697" y="730306"/>
                      <a:pt x="0" y="697609"/>
                      <a:pt x="0" y="657275"/>
                    </a:cubicBezTo>
                    <a:lnTo>
                      <a:pt x="0" y="7303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550" tIns="31550" rIns="31550" bIns="31550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2166</a:t>
                </a:r>
              </a:p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членов Профсоюза работающих 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3105382" y="4651251"/>
                <a:ext cx="3705453" cy="588451"/>
              </a:xfrm>
              <a:custGeom>
                <a:avLst/>
                <a:gdLst>
                  <a:gd name="connsiteX0" fmla="*/ 0 w 3705453"/>
                  <a:gd name="connsiteY0" fmla="*/ 58845 h 588451"/>
                  <a:gd name="connsiteX1" fmla="*/ 58845 w 3705453"/>
                  <a:gd name="connsiteY1" fmla="*/ 0 h 588451"/>
                  <a:gd name="connsiteX2" fmla="*/ 3646608 w 3705453"/>
                  <a:gd name="connsiteY2" fmla="*/ 0 h 588451"/>
                  <a:gd name="connsiteX3" fmla="*/ 3705453 w 3705453"/>
                  <a:gd name="connsiteY3" fmla="*/ 58845 h 588451"/>
                  <a:gd name="connsiteX4" fmla="*/ 3705453 w 3705453"/>
                  <a:gd name="connsiteY4" fmla="*/ 529606 h 588451"/>
                  <a:gd name="connsiteX5" fmla="*/ 3646608 w 3705453"/>
                  <a:gd name="connsiteY5" fmla="*/ 588451 h 588451"/>
                  <a:gd name="connsiteX6" fmla="*/ 58845 w 3705453"/>
                  <a:gd name="connsiteY6" fmla="*/ 588451 h 588451"/>
                  <a:gd name="connsiteX7" fmla="*/ 0 w 3705453"/>
                  <a:gd name="connsiteY7" fmla="*/ 529606 h 588451"/>
                  <a:gd name="connsiteX8" fmla="*/ 0 w 3705453"/>
                  <a:gd name="connsiteY8" fmla="*/ 58845 h 58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5453" h="588451">
                    <a:moveTo>
                      <a:pt x="0" y="58845"/>
                    </a:moveTo>
                    <a:cubicBezTo>
                      <a:pt x="0" y="26346"/>
                      <a:pt x="26346" y="0"/>
                      <a:pt x="58845" y="0"/>
                    </a:cubicBezTo>
                    <a:lnTo>
                      <a:pt x="3646608" y="0"/>
                    </a:lnTo>
                    <a:cubicBezTo>
                      <a:pt x="3679107" y="0"/>
                      <a:pt x="3705453" y="26346"/>
                      <a:pt x="3705453" y="58845"/>
                    </a:cubicBezTo>
                    <a:lnTo>
                      <a:pt x="3705453" y="529606"/>
                    </a:lnTo>
                    <a:cubicBezTo>
                      <a:pt x="3705453" y="562105"/>
                      <a:pt x="3679107" y="588451"/>
                      <a:pt x="3646608" y="588451"/>
                    </a:cubicBezTo>
                    <a:lnTo>
                      <a:pt x="58845" y="588451"/>
                    </a:lnTo>
                    <a:cubicBezTo>
                      <a:pt x="26346" y="588451"/>
                      <a:pt x="0" y="562105"/>
                      <a:pt x="0" y="529606"/>
                    </a:cubicBezTo>
                    <a:lnTo>
                      <a:pt x="0" y="5884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395" tIns="27395" rIns="27395" bIns="27395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Общая численность членов Профсоюза  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5261629" y="5632356"/>
                <a:ext cx="3188867" cy="676963"/>
              </a:xfrm>
              <a:custGeom>
                <a:avLst/>
                <a:gdLst>
                  <a:gd name="connsiteX0" fmla="*/ 0 w 3188867"/>
                  <a:gd name="connsiteY0" fmla="*/ 67696 h 676963"/>
                  <a:gd name="connsiteX1" fmla="*/ 67696 w 3188867"/>
                  <a:gd name="connsiteY1" fmla="*/ 0 h 676963"/>
                  <a:gd name="connsiteX2" fmla="*/ 3121171 w 3188867"/>
                  <a:gd name="connsiteY2" fmla="*/ 0 h 676963"/>
                  <a:gd name="connsiteX3" fmla="*/ 3188867 w 3188867"/>
                  <a:gd name="connsiteY3" fmla="*/ 67696 h 676963"/>
                  <a:gd name="connsiteX4" fmla="*/ 3188867 w 3188867"/>
                  <a:gd name="connsiteY4" fmla="*/ 609267 h 676963"/>
                  <a:gd name="connsiteX5" fmla="*/ 3121171 w 3188867"/>
                  <a:gd name="connsiteY5" fmla="*/ 676963 h 676963"/>
                  <a:gd name="connsiteX6" fmla="*/ 67696 w 3188867"/>
                  <a:gd name="connsiteY6" fmla="*/ 676963 h 676963"/>
                  <a:gd name="connsiteX7" fmla="*/ 0 w 3188867"/>
                  <a:gd name="connsiteY7" fmla="*/ 609267 h 676963"/>
                  <a:gd name="connsiteX8" fmla="*/ 0 w 3188867"/>
                  <a:gd name="connsiteY8" fmla="*/ 67696 h 67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8867" h="676963">
                    <a:moveTo>
                      <a:pt x="0" y="67696"/>
                    </a:moveTo>
                    <a:cubicBezTo>
                      <a:pt x="0" y="30309"/>
                      <a:pt x="30309" y="0"/>
                      <a:pt x="67696" y="0"/>
                    </a:cubicBezTo>
                    <a:lnTo>
                      <a:pt x="3121171" y="0"/>
                    </a:lnTo>
                    <a:cubicBezTo>
                      <a:pt x="3158558" y="0"/>
                      <a:pt x="3188867" y="30309"/>
                      <a:pt x="3188867" y="67696"/>
                    </a:cubicBezTo>
                    <a:lnTo>
                      <a:pt x="3188867" y="609267"/>
                    </a:lnTo>
                    <a:cubicBezTo>
                      <a:pt x="3188867" y="646654"/>
                      <a:pt x="3158558" y="676963"/>
                      <a:pt x="3121171" y="676963"/>
                    </a:cubicBezTo>
                    <a:lnTo>
                      <a:pt x="67696" y="676963"/>
                    </a:lnTo>
                    <a:cubicBezTo>
                      <a:pt x="30309" y="676963"/>
                      <a:pt x="0" y="646654"/>
                      <a:pt x="0" y="609267"/>
                    </a:cubicBezTo>
                    <a:lnTo>
                      <a:pt x="0" y="67696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988" tIns="29988" rIns="29988" bIns="29988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 </a:t>
                </a:r>
              </a:p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неработающих пенсионеров.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5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260648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6700" y="226455"/>
            <a:ext cx="8760981" cy="6216771"/>
            <a:chOff x="246700" y="226455"/>
            <a:chExt cx="8760981" cy="6216771"/>
          </a:xfrm>
        </p:grpSpPr>
        <p:sp>
          <p:nvSpPr>
            <p:cNvPr id="4" name="Полилиния 3"/>
            <p:cNvSpPr/>
            <p:nvPr/>
          </p:nvSpPr>
          <p:spPr>
            <a:xfrm>
              <a:off x="1331643" y="4658775"/>
              <a:ext cx="6768749" cy="681628"/>
            </a:xfrm>
            <a:custGeom>
              <a:avLst/>
              <a:gdLst>
                <a:gd name="connsiteX0" fmla="*/ 160674 w 964026"/>
                <a:gd name="connsiteY0" fmla="*/ 0 h 6385534"/>
                <a:gd name="connsiteX1" fmla="*/ 803352 w 964026"/>
                <a:gd name="connsiteY1" fmla="*/ 0 h 6385534"/>
                <a:gd name="connsiteX2" fmla="*/ 964026 w 964026"/>
                <a:gd name="connsiteY2" fmla="*/ 160674 h 6385534"/>
                <a:gd name="connsiteX3" fmla="*/ 964026 w 964026"/>
                <a:gd name="connsiteY3" fmla="*/ 6385534 h 6385534"/>
                <a:gd name="connsiteX4" fmla="*/ 964026 w 964026"/>
                <a:gd name="connsiteY4" fmla="*/ 6385534 h 6385534"/>
                <a:gd name="connsiteX5" fmla="*/ 0 w 964026"/>
                <a:gd name="connsiteY5" fmla="*/ 6385534 h 6385534"/>
                <a:gd name="connsiteX6" fmla="*/ 0 w 964026"/>
                <a:gd name="connsiteY6" fmla="*/ 6385534 h 6385534"/>
                <a:gd name="connsiteX7" fmla="*/ 0 w 964026"/>
                <a:gd name="connsiteY7" fmla="*/ 160674 h 6385534"/>
                <a:gd name="connsiteX8" fmla="*/ 160674 w 964026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026" h="6385534">
                  <a:moveTo>
                    <a:pt x="964026" y="1064278"/>
                  </a:moveTo>
                  <a:lnTo>
                    <a:pt x="964026" y="5321256"/>
                  </a:lnTo>
                  <a:cubicBezTo>
                    <a:pt x="964026" y="5909040"/>
                    <a:pt x="953166" y="6385531"/>
                    <a:pt x="939769" y="6385531"/>
                  </a:cubicBezTo>
                  <a:lnTo>
                    <a:pt x="0" y="6385531"/>
                  </a:lnTo>
                  <a:lnTo>
                    <a:pt x="0" y="638553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9769" y="3"/>
                  </a:lnTo>
                  <a:cubicBezTo>
                    <a:pt x="953166" y="3"/>
                    <a:pt x="964026" y="476494"/>
                    <a:pt x="964026" y="106427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54680" rIns="54680" bIns="5468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Состоялся обмен опытом работы первичной профсоюзной организации МБОУ СОШ № 36 с первичными профсоюзными организациями МБОУ СОШ № 14, 16, МБДОУ № 15, </a:t>
              </a:r>
              <a:r>
                <a:rPr lang="ru-RU" sz="1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ЦДЮТиК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социальному партнерству.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331643" y="5517232"/>
              <a:ext cx="6768749" cy="925994"/>
            </a:xfrm>
            <a:custGeom>
              <a:avLst/>
              <a:gdLst>
                <a:gd name="connsiteX0" fmla="*/ 148463 w 890761"/>
                <a:gd name="connsiteY0" fmla="*/ 0 h 6385534"/>
                <a:gd name="connsiteX1" fmla="*/ 742298 w 890761"/>
                <a:gd name="connsiteY1" fmla="*/ 0 h 6385534"/>
                <a:gd name="connsiteX2" fmla="*/ 890761 w 890761"/>
                <a:gd name="connsiteY2" fmla="*/ 148463 h 6385534"/>
                <a:gd name="connsiteX3" fmla="*/ 890761 w 890761"/>
                <a:gd name="connsiteY3" fmla="*/ 6385534 h 6385534"/>
                <a:gd name="connsiteX4" fmla="*/ 890761 w 890761"/>
                <a:gd name="connsiteY4" fmla="*/ 6385534 h 6385534"/>
                <a:gd name="connsiteX5" fmla="*/ 0 w 890761"/>
                <a:gd name="connsiteY5" fmla="*/ 6385534 h 6385534"/>
                <a:gd name="connsiteX6" fmla="*/ 0 w 890761"/>
                <a:gd name="connsiteY6" fmla="*/ 6385534 h 6385534"/>
                <a:gd name="connsiteX7" fmla="*/ 0 w 890761"/>
                <a:gd name="connsiteY7" fmla="*/ 148463 h 6385534"/>
                <a:gd name="connsiteX8" fmla="*/ 148463 w 890761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761" h="6385534">
                  <a:moveTo>
                    <a:pt x="890761" y="1064278"/>
                  </a:moveTo>
                  <a:lnTo>
                    <a:pt x="890761" y="5321256"/>
                  </a:lnTo>
                  <a:cubicBezTo>
                    <a:pt x="890761" y="5909039"/>
                    <a:pt x="881489" y="6385530"/>
                    <a:pt x="870051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70051" y="4"/>
                  </a:lnTo>
                  <a:cubicBezTo>
                    <a:pt x="881489" y="4"/>
                    <a:pt x="890761" y="476495"/>
                    <a:pt x="890761" y="106427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51103" rIns="51103" bIns="51104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Проведена правовая экспертиза 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коллективных договоров, соглашений и локальных нормативных 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актов.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Читинская территориальная (городская) организация Профсоюза регулярно проводит индивидуальные консультации по ведению переговоров и разработке коллективного договора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00" y="255443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партнерство</a:t>
              </a:r>
              <a:endPara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22645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олилиния 15"/>
            <p:cNvSpPr/>
            <p:nvPr/>
          </p:nvSpPr>
          <p:spPr>
            <a:xfrm>
              <a:off x="1331641" y="1234567"/>
              <a:ext cx="6789452" cy="1113219"/>
            </a:xfrm>
            <a:custGeom>
              <a:avLst/>
              <a:gdLst>
                <a:gd name="connsiteX0" fmla="*/ 160674 w 964026"/>
                <a:gd name="connsiteY0" fmla="*/ 0 h 6385534"/>
                <a:gd name="connsiteX1" fmla="*/ 803352 w 964026"/>
                <a:gd name="connsiteY1" fmla="*/ 0 h 6385534"/>
                <a:gd name="connsiteX2" fmla="*/ 964026 w 964026"/>
                <a:gd name="connsiteY2" fmla="*/ 160674 h 6385534"/>
                <a:gd name="connsiteX3" fmla="*/ 964026 w 964026"/>
                <a:gd name="connsiteY3" fmla="*/ 6385534 h 6385534"/>
                <a:gd name="connsiteX4" fmla="*/ 964026 w 964026"/>
                <a:gd name="connsiteY4" fmla="*/ 6385534 h 6385534"/>
                <a:gd name="connsiteX5" fmla="*/ 0 w 964026"/>
                <a:gd name="connsiteY5" fmla="*/ 6385534 h 6385534"/>
                <a:gd name="connsiteX6" fmla="*/ 0 w 964026"/>
                <a:gd name="connsiteY6" fmla="*/ 6385534 h 6385534"/>
                <a:gd name="connsiteX7" fmla="*/ 0 w 964026"/>
                <a:gd name="connsiteY7" fmla="*/ 160674 h 6385534"/>
                <a:gd name="connsiteX8" fmla="*/ 160674 w 964026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026" h="6385534">
                  <a:moveTo>
                    <a:pt x="964026" y="1064278"/>
                  </a:moveTo>
                  <a:lnTo>
                    <a:pt x="964026" y="5321256"/>
                  </a:lnTo>
                  <a:cubicBezTo>
                    <a:pt x="964026" y="5909040"/>
                    <a:pt x="953166" y="6385531"/>
                    <a:pt x="939769" y="6385531"/>
                  </a:cubicBezTo>
                  <a:lnTo>
                    <a:pt x="0" y="6385531"/>
                  </a:lnTo>
                  <a:lnTo>
                    <a:pt x="0" y="638553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9769" y="3"/>
                  </a:lnTo>
                  <a:cubicBezTo>
                    <a:pt x="953166" y="3"/>
                    <a:pt x="964026" y="476494"/>
                    <a:pt x="964026" y="106427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54680" rIns="54680" bIns="5468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Заключено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отраслевое Соглашение между комитетом образования администрации городского округа «Город Чита» и Читинской территориальной (городской) организацией  Профессионального союза работников народного образования и науки Российской Федерации по обеспечению социально-экономических, правовых и профессиональных гарантий работников образовательных организаций городского округа «Город Чита» на 2022-2025 годы. 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331642" y="2470172"/>
              <a:ext cx="6791992" cy="1113219"/>
            </a:xfrm>
            <a:custGeom>
              <a:avLst/>
              <a:gdLst>
                <a:gd name="connsiteX0" fmla="*/ 160674 w 964026"/>
                <a:gd name="connsiteY0" fmla="*/ 0 h 6385534"/>
                <a:gd name="connsiteX1" fmla="*/ 803352 w 964026"/>
                <a:gd name="connsiteY1" fmla="*/ 0 h 6385534"/>
                <a:gd name="connsiteX2" fmla="*/ 964026 w 964026"/>
                <a:gd name="connsiteY2" fmla="*/ 160674 h 6385534"/>
                <a:gd name="connsiteX3" fmla="*/ 964026 w 964026"/>
                <a:gd name="connsiteY3" fmla="*/ 6385534 h 6385534"/>
                <a:gd name="connsiteX4" fmla="*/ 964026 w 964026"/>
                <a:gd name="connsiteY4" fmla="*/ 6385534 h 6385534"/>
                <a:gd name="connsiteX5" fmla="*/ 0 w 964026"/>
                <a:gd name="connsiteY5" fmla="*/ 6385534 h 6385534"/>
                <a:gd name="connsiteX6" fmla="*/ 0 w 964026"/>
                <a:gd name="connsiteY6" fmla="*/ 6385534 h 6385534"/>
                <a:gd name="connsiteX7" fmla="*/ 0 w 964026"/>
                <a:gd name="connsiteY7" fmla="*/ 160674 h 6385534"/>
                <a:gd name="connsiteX8" fmla="*/ 160674 w 964026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026" h="6385534">
                  <a:moveTo>
                    <a:pt x="964026" y="1064278"/>
                  </a:moveTo>
                  <a:lnTo>
                    <a:pt x="964026" y="5321256"/>
                  </a:lnTo>
                  <a:cubicBezTo>
                    <a:pt x="964026" y="5909040"/>
                    <a:pt x="953166" y="6385531"/>
                    <a:pt x="939769" y="6385531"/>
                  </a:cubicBezTo>
                  <a:lnTo>
                    <a:pt x="0" y="6385531"/>
                  </a:lnTo>
                  <a:lnTo>
                    <a:pt x="0" y="638553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9769" y="3"/>
                  </a:lnTo>
                  <a:cubicBezTo>
                    <a:pt x="953166" y="3"/>
                    <a:pt x="964026" y="476494"/>
                    <a:pt x="964026" y="106427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54680" rIns="54680" bIns="5468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Председатель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городской организации Профсоюза Рычкова Н.В. избрана председателем Координационного совета организаций Профсоюзов городского округа «Город Чита» и вошла в состав трехсторонней комиссии по урегулированию социально-трудовых отношений в городском округе «Город Чита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рошло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заседания комиссии, на которых рассматривались вопросы социального партнерства, оплаты труда, летней оздоровительной кампании и другие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331643" y="3671761"/>
              <a:ext cx="6791990" cy="833180"/>
            </a:xfrm>
            <a:custGeom>
              <a:avLst/>
              <a:gdLst>
                <a:gd name="connsiteX0" fmla="*/ 160674 w 964026"/>
                <a:gd name="connsiteY0" fmla="*/ 0 h 6385534"/>
                <a:gd name="connsiteX1" fmla="*/ 803352 w 964026"/>
                <a:gd name="connsiteY1" fmla="*/ 0 h 6385534"/>
                <a:gd name="connsiteX2" fmla="*/ 964026 w 964026"/>
                <a:gd name="connsiteY2" fmla="*/ 160674 h 6385534"/>
                <a:gd name="connsiteX3" fmla="*/ 964026 w 964026"/>
                <a:gd name="connsiteY3" fmla="*/ 6385534 h 6385534"/>
                <a:gd name="connsiteX4" fmla="*/ 964026 w 964026"/>
                <a:gd name="connsiteY4" fmla="*/ 6385534 h 6385534"/>
                <a:gd name="connsiteX5" fmla="*/ 0 w 964026"/>
                <a:gd name="connsiteY5" fmla="*/ 6385534 h 6385534"/>
                <a:gd name="connsiteX6" fmla="*/ 0 w 964026"/>
                <a:gd name="connsiteY6" fmla="*/ 6385534 h 6385534"/>
                <a:gd name="connsiteX7" fmla="*/ 0 w 964026"/>
                <a:gd name="connsiteY7" fmla="*/ 160674 h 6385534"/>
                <a:gd name="connsiteX8" fmla="*/ 160674 w 964026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026" h="6385534">
                  <a:moveTo>
                    <a:pt x="964026" y="1064278"/>
                  </a:moveTo>
                  <a:lnTo>
                    <a:pt x="964026" y="5321256"/>
                  </a:lnTo>
                  <a:cubicBezTo>
                    <a:pt x="964026" y="5909040"/>
                    <a:pt x="953166" y="6385531"/>
                    <a:pt x="939769" y="6385531"/>
                  </a:cubicBezTo>
                  <a:lnTo>
                    <a:pt x="0" y="6385531"/>
                  </a:lnTo>
                  <a:lnTo>
                    <a:pt x="0" y="638553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9769" y="3"/>
                  </a:lnTo>
                  <a:cubicBezTo>
                    <a:pt x="953166" y="3"/>
                    <a:pt x="964026" y="476494"/>
                    <a:pt x="964026" y="106427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54680" rIns="54680" bIns="54680" numCol="1" spcCol="1270" anchor="ctr" anchorCtr="0">
              <a:noAutofit/>
            </a:bodyPr>
            <a:lstStyle/>
            <a:p>
              <a:pPr marL="114300" lvl="1" indent="-114300" defTabSz="533400">
                <a:spcBef>
                  <a:spcPct val="0"/>
                </a:spcBef>
                <a:buChar char="••"/>
              </a:pP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 городской общественный контроль на тему «Разработка и принятие коллективного договора в образовательных организациях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»;</a:t>
              </a:r>
            </a:p>
            <a:p>
              <a:pPr marL="114300" lvl="1" indent="-114300" defTabSz="533400">
                <a:spcBef>
                  <a:spcPct val="0"/>
                </a:spcBef>
                <a:buChar char="••"/>
              </a:pP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теме: «Коллективный договор как форма социального партнерства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»;</a:t>
              </a:r>
            </a:p>
            <a:p>
              <a:pPr marL="114300" lvl="1" indent="-114300" defTabSz="533400">
                <a:spcBef>
                  <a:spcPct val="0"/>
                </a:spcBef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азработана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методичка «Технология заключения коллективного договора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3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6700" y="226455"/>
            <a:ext cx="8760981" cy="6120721"/>
            <a:chOff x="246700" y="226455"/>
            <a:chExt cx="8760981" cy="612072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282206" y="1076742"/>
              <a:ext cx="6606167" cy="2304256"/>
              <a:chOff x="1062177" y="1340768"/>
              <a:chExt cx="7113728" cy="2304256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1062177" y="1340768"/>
                <a:ext cx="7113728" cy="939808"/>
              </a:xfrm>
              <a:custGeom>
                <a:avLst/>
                <a:gdLst>
                  <a:gd name="connsiteX0" fmla="*/ 0 w 7235546"/>
                  <a:gd name="connsiteY0" fmla="*/ 66508 h 665084"/>
                  <a:gd name="connsiteX1" fmla="*/ 66508 w 7235546"/>
                  <a:gd name="connsiteY1" fmla="*/ 0 h 665084"/>
                  <a:gd name="connsiteX2" fmla="*/ 7169038 w 7235546"/>
                  <a:gd name="connsiteY2" fmla="*/ 0 h 665084"/>
                  <a:gd name="connsiteX3" fmla="*/ 7235546 w 7235546"/>
                  <a:gd name="connsiteY3" fmla="*/ 66508 h 665084"/>
                  <a:gd name="connsiteX4" fmla="*/ 7235546 w 7235546"/>
                  <a:gd name="connsiteY4" fmla="*/ 598576 h 665084"/>
                  <a:gd name="connsiteX5" fmla="*/ 7169038 w 7235546"/>
                  <a:gd name="connsiteY5" fmla="*/ 665084 h 665084"/>
                  <a:gd name="connsiteX6" fmla="*/ 66508 w 7235546"/>
                  <a:gd name="connsiteY6" fmla="*/ 665084 h 665084"/>
                  <a:gd name="connsiteX7" fmla="*/ 0 w 7235546"/>
                  <a:gd name="connsiteY7" fmla="*/ 598576 h 665084"/>
                  <a:gd name="connsiteX8" fmla="*/ 0 w 7235546"/>
                  <a:gd name="connsiteY8" fmla="*/ 66508 h 66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5546" h="665084">
                    <a:moveTo>
                      <a:pt x="0" y="66508"/>
                    </a:moveTo>
                    <a:cubicBezTo>
                      <a:pt x="0" y="29777"/>
                      <a:pt x="29777" y="0"/>
                      <a:pt x="66508" y="0"/>
                    </a:cubicBezTo>
                    <a:lnTo>
                      <a:pt x="7169038" y="0"/>
                    </a:lnTo>
                    <a:cubicBezTo>
                      <a:pt x="7205769" y="0"/>
                      <a:pt x="7235546" y="29777"/>
                      <a:pt x="7235546" y="66508"/>
                    </a:cubicBezTo>
                    <a:lnTo>
                      <a:pt x="7235546" y="598576"/>
                    </a:lnTo>
                    <a:cubicBezTo>
                      <a:pt x="7235546" y="635307"/>
                      <a:pt x="7205769" y="665084"/>
                      <a:pt x="7169038" y="665084"/>
                    </a:cubicBezTo>
                    <a:lnTo>
                      <a:pt x="66508" y="665084"/>
                    </a:lnTo>
                    <a:cubicBezTo>
                      <a:pt x="29777" y="665084"/>
                      <a:pt x="0" y="635307"/>
                      <a:pt x="0" y="598576"/>
                    </a:cubicBezTo>
                    <a:lnTo>
                      <a:pt x="0" y="66508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820" tIns="72820" rIns="72820" bIns="7282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2022 году работники образования города получили денежные средства из краевого бюджета для социальной поддержки 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1066450" y="2396893"/>
                <a:ext cx="3110275" cy="1248131"/>
              </a:xfrm>
              <a:custGeom>
                <a:avLst/>
                <a:gdLst>
                  <a:gd name="connsiteX0" fmla="*/ 0 w 2161615"/>
                  <a:gd name="connsiteY0" fmla="*/ 105195 h 1051948"/>
                  <a:gd name="connsiteX1" fmla="*/ 105195 w 2161615"/>
                  <a:gd name="connsiteY1" fmla="*/ 0 h 1051948"/>
                  <a:gd name="connsiteX2" fmla="*/ 2056420 w 2161615"/>
                  <a:gd name="connsiteY2" fmla="*/ 0 h 1051948"/>
                  <a:gd name="connsiteX3" fmla="*/ 2161615 w 2161615"/>
                  <a:gd name="connsiteY3" fmla="*/ 105195 h 1051948"/>
                  <a:gd name="connsiteX4" fmla="*/ 2161615 w 2161615"/>
                  <a:gd name="connsiteY4" fmla="*/ 946753 h 1051948"/>
                  <a:gd name="connsiteX5" fmla="*/ 2056420 w 2161615"/>
                  <a:gd name="connsiteY5" fmla="*/ 1051948 h 1051948"/>
                  <a:gd name="connsiteX6" fmla="*/ 105195 w 2161615"/>
                  <a:gd name="connsiteY6" fmla="*/ 1051948 h 1051948"/>
                  <a:gd name="connsiteX7" fmla="*/ 0 w 2161615"/>
                  <a:gd name="connsiteY7" fmla="*/ 946753 h 1051948"/>
                  <a:gd name="connsiteX8" fmla="*/ 0 w 2161615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1615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2056420" y="0"/>
                    </a:lnTo>
                    <a:cubicBezTo>
                      <a:pt x="2114518" y="0"/>
                      <a:pt x="2161615" y="47097"/>
                      <a:pt x="2161615" y="105195"/>
                    </a:cubicBezTo>
                    <a:lnTo>
                      <a:pt x="2161615" y="946753"/>
                    </a:lnTo>
                    <a:cubicBezTo>
                      <a:pt x="2161615" y="1004851"/>
                      <a:pt x="2114518" y="1051948"/>
                      <a:pt x="2056420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доплата молодым специалистам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9276,1</a:t>
                </a:r>
                <a:r>
                  <a:rPr lang="ru-RU" sz="1600" b="1" dirty="0" smtClean="0">
                    <a:latin typeface="Times New Roman"/>
                    <a:ea typeface="Times New Roman"/>
                  </a:rPr>
                  <a:t> </a:t>
                </a:r>
                <a:r>
                  <a:rPr lang="ru-RU" sz="1600" b="1" kern="12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тыс. руб.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4979055" y="2396893"/>
                <a:ext cx="3148231" cy="1248131"/>
              </a:xfrm>
              <a:custGeom>
                <a:avLst/>
                <a:gdLst>
                  <a:gd name="connsiteX0" fmla="*/ 0 w 2102659"/>
                  <a:gd name="connsiteY0" fmla="*/ 105195 h 1051948"/>
                  <a:gd name="connsiteX1" fmla="*/ 105195 w 2102659"/>
                  <a:gd name="connsiteY1" fmla="*/ 0 h 1051948"/>
                  <a:gd name="connsiteX2" fmla="*/ 1997464 w 2102659"/>
                  <a:gd name="connsiteY2" fmla="*/ 0 h 1051948"/>
                  <a:gd name="connsiteX3" fmla="*/ 2102659 w 2102659"/>
                  <a:gd name="connsiteY3" fmla="*/ 105195 h 1051948"/>
                  <a:gd name="connsiteX4" fmla="*/ 2102659 w 2102659"/>
                  <a:gd name="connsiteY4" fmla="*/ 946753 h 1051948"/>
                  <a:gd name="connsiteX5" fmla="*/ 1997464 w 2102659"/>
                  <a:gd name="connsiteY5" fmla="*/ 1051948 h 1051948"/>
                  <a:gd name="connsiteX6" fmla="*/ 105195 w 2102659"/>
                  <a:gd name="connsiteY6" fmla="*/ 1051948 h 1051948"/>
                  <a:gd name="connsiteX7" fmla="*/ 0 w 2102659"/>
                  <a:gd name="connsiteY7" fmla="*/ 946753 h 1051948"/>
                  <a:gd name="connsiteX8" fmla="*/ 0 w 2102659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2659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1997464" y="0"/>
                    </a:lnTo>
                    <a:cubicBezTo>
                      <a:pt x="2055562" y="0"/>
                      <a:pt x="2102659" y="47097"/>
                      <a:pt x="2102659" y="105195"/>
                    </a:cubicBezTo>
                    <a:lnTo>
                      <a:pt x="2102659" y="946753"/>
                    </a:lnTo>
                    <a:cubicBezTo>
                      <a:pt x="2102659" y="1004851"/>
                      <a:pt x="2055562" y="1051948"/>
                      <a:pt x="1997464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доплата за звания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7999,9 тыс. руб.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00" y="255443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22645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1282206" y="3864752"/>
              <a:ext cx="6561017" cy="2482424"/>
              <a:chOff x="1062177" y="1340768"/>
              <a:chExt cx="7113728" cy="2482424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1062177" y="1340768"/>
                <a:ext cx="7113728" cy="939808"/>
              </a:xfrm>
              <a:custGeom>
                <a:avLst/>
                <a:gdLst>
                  <a:gd name="connsiteX0" fmla="*/ 0 w 7235546"/>
                  <a:gd name="connsiteY0" fmla="*/ 66508 h 665084"/>
                  <a:gd name="connsiteX1" fmla="*/ 66508 w 7235546"/>
                  <a:gd name="connsiteY1" fmla="*/ 0 h 665084"/>
                  <a:gd name="connsiteX2" fmla="*/ 7169038 w 7235546"/>
                  <a:gd name="connsiteY2" fmla="*/ 0 h 665084"/>
                  <a:gd name="connsiteX3" fmla="*/ 7235546 w 7235546"/>
                  <a:gd name="connsiteY3" fmla="*/ 66508 h 665084"/>
                  <a:gd name="connsiteX4" fmla="*/ 7235546 w 7235546"/>
                  <a:gd name="connsiteY4" fmla="*/ 598576 h 665084"/>
                  <a:gd name="connsiteX5" fmla="*/ 7169038 w 7235546"/>
                  <a:gd name="connsiteY5" fmla="*/ 665084 h 665084"/>
                  <a:gd name="connsiteX6" fmla="*/ 66508 w 7235546"/>
                  <a:gd name="connsiteY6" fmla="*/ 665084 h 665084"/>
                  <a:gd name="connsiteX7" fmla="*/ 0 w 7235546"/>
                  <a:gd name="connsiteY7" fmla="*/ 598576 h 665084"/>
                  <a:gd name="connsiteX8" fmla="*/ 0 w 7235546"/>
                  <a:gd name="connsiteY8" fmla="*/ 66508 h 66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5546" h="665084">
                    <a:moveTo>
                      <a:pt x="0" y="66508"/>
                    </a:moveTo>
                    <a:cubicBezTo>
                      <a:pt x="0" y="29777"/>
                      <a:pt x="29777" y="0"/>
                      <a:pt x="66508" y="0"/>
                    </a:cubicBezTo>
                    <a:lnTo>
                      <a:pt x="7169038" y="0"/>
                    </a:lnTo>
                    <a:cubicBezTo>
                      <a:pt x="7205769" y="0"/>
                      <a:pt x="7235546" y="29777"/>
                      <a:pt x="7235546" y="66508"/>
                    </a:cubicBezTo>
                    <a:lnTo>
                      <a:pt x="7235546" y="598576"/>
                    </a:lnTo>
                    <a:cubicBezTo>
                      <a:pt x="7235546" y="635307"/>
                      <a:pt x="7205769" y="665084"/>
                      <a:pt x="7169038" y="665084"/>
                    </a:cubicBezTo>
                    <a:lnTo>
                      <a:pt x="66508" y="665084"/>
                    </a:lnTo>
                    <a:cubicBezTo>
                      <a:pt x="29777" y="665084"/>
                      <a:pt x="0" y="635307"/>
                      <a:pt x="0" y="598576"/>
                    </a:cubicBezTo>
                    <a:lnTo>
                      <a:pt x="0" y="66508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820" tIns="72820" rIns="72820" bIns="7282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счет средств Читинской территориальной (городской) организации Профсоюза и первичных профсоюзных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организаций </a:t>
                </a:r>
                <a:r>
                  <a:rPr lang="ru-RU" sz="16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члены Профсоюза получили денежные средства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066450" y="2396893"/>
                <a:ext cx="3110275" cy="1426299"/>
              </a:xfrm>
              <a:custGeom>
                <a:avLst/>
                <a:gdLst>
                  <a:gd name="connsiteX0" fmla="*/ 0 w 2161615"/>
                  <a:gd name="connsiteY0" fmla="*/ 105195 h 1051948"/>
                  <a:gd name="connsiteX1" fmla="*/ 105195 w 2161615"/>
                  <a:gd name="connsiteY1" fmla="*/ 0 h 1051948"/>
                  <a:gd name="connsiteX2" fmla="*/ 2056420 w 2161615"/>
                  <a:gd name="connsiteY2" fmla="*/ 0 h 1051948"/>
                  <a:gd name="connsiteX3" fmla="*/ 2161615 w 2161615"/>
                  <a:gd name="connsiteY3" fmla="*/ 105195 h 1051948"/>
                  <a:gd name="connsiteX4" fmla="*/ 2161615 w 2161615"/>
                  <a:gd name="connsiteY4" fmla="*/ 946753 h 1051948"/>
                  <a:gd name="connsiteX5" fmla="*/ 2056420 w 2161615"/>
                  <a:gd name="connsiteY5" fmla="*/ 1051948 h 1051948"/>
                  <a:gd name="connsiteX6" fmla="*/ 105195 w 2161615"/>
                  <a:gd name="connsiteY6" fmla="*/ 1051948 h 1051948"/>
                  <a:gd name="connsiteX7" fmla="*/ 0 w 2161615"/>
                  <a:gd name="connsiteY7" fmla="*/ 946753 h 1051948"/>
                  <a:gd name="connsiteX8" fmla="*/ 0 w 2161615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1615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2056420" y="0"/>
                    </a:lnTo>
                    <a:cubicBezTo>
                      <a:pt x="2114518" y="0"/>
                      <a:pt x="2161615" y="47097"/>
                      <a:pt x="2161615" y="105195"/>
                    </a:cubicBezTo>
                    <a:lnTo>
                      <a:pt x="2161615" y="946753"/>
                    </a:lnTo>
                    <a:cubicBezTo>
                      <a:pt x="2161615" y="1004851"/>
                      <a:pt x="2114518" y="1051948"/>
                      <a:pt x="2056420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Выплаты при выходе на пенсию и на юбилейные даты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102</a:t>
                </a:r>
                <a:r>
                  <a:rPr lang="ru-RU" sz="1600" b="1" dirty="0" smtClean="0">
                    <a:latin typeface="Times New Roman"/>
                    <a:ea typeface="Times New Roman"/>
                  </a:rPr>
                  <a:t> </a:t>
                </a:r>
                <a:r>
                  <a:rPr lang="ru-RU" sz="1600" b="1" kern="12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тыс. руб.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4979055" y="2396893"/>
                <a:ext cx="3148231" cy="1426299"/>
              </a:xfrm>
              <a:custGeom>
                <a:avLst/>
                <a:gdLst>
                  <a:gd name="connsiteX0" fmla="*/ 0 w 2102659"/>
                  <a:gd name="connsiteY0" fmla="*/ 105195 h 1051948"/>
                  <a:gd name="connsiteX1" fmla="*/ 105195 w 2102659"/>
                  <a:gd name="connsiteY1" fmla="*/ 0 h 1051948"/>
                  <a:gd name="connsiteX2" fmla="*/ 1997464 w 2102659"/>
                  <a:gd name="connsiteY2" fmla="*/ 0 h 1051948"/>
                  <a:gd name="connsiteX3" fmla="*/ 2102659 w 2102659"/>
                  <a:gd name="connsiteY3" fmla="*/ 105195 h 1051948"/>
                  <a:gd name="connsiteX4" fmla="*/ 2102659 w 2102659"/>
                  <a:gd name="connsiteY4" fmla="*/ 946753 h 1051948"/>
                  <a:gd name="connsiteX5" fmla="*/ 1997464 w 2102659"/>
                  <a:gd name="connsiteY5" fmla="*/ 1051948 h 1051948"/>
                  <a:gd name="connsiteX6" fmla="*/ 105195 w 2102659"/>
                  <a:gd name="connsiteY6" fmla="*/ 1051948 h 1051948"/>
                  <a:gd name="connsiteX7" fmla="*/ 0 w 2102659"/>
                  <a:gd name="connsiteY7" fmla="*/ 946753 h 1051948"/>
                  <a:gd name="connsiteX8" fmla="*/ 0 w 2102659"/>
                  <a:gd name="connsiteY8" fmla="*/ 105195 h 105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2659" h="1051948">
                    <a:moveTo>
                      <a:pt x="0" y="105195"/>
                    </a:moveTo>
                    <a:cubicBezTo>
                      <a:pt x="0" y="47097"/>
                      <a:pt x="47097" y="0"/>
                      <a:pt x="105195" y="0"/>
                    </a:cubicBezTo>
                    <a:lnTo>
                      <a:pt x="1997464" y="0"/>
                    </a:lnTo>
                    <a:cubicBezTo>
                      <a:pt x="2055562" y="0"/>
                      <a:pt x="2102659" y="47097"/>
                      <a:pt x="2102659" y="105195"/>
                    </a:cubicBezTo>
                    <a:lnTo>
                      <a:pt x="2102659" y="946753"/>
                    </a:lnTo>
                    <a:cubicBezTo>
                      <a:pt x="2102659" y="1004851"/>
                      <a:pt x="2055562" y="1051948"/>
                      <a:pt x="1997464" y="1051948"/>
                    </a:cubicBezTo>
                    <a:lnTo>
                      <a:pt x="105195" y="1051948"/>
                    </a:lnTo>
                    <a:cubicBezTo>
                      <a:pt x="47097" y="1051948"/>
                      <a:pt x="0" y="1004851"/>
                      <a:pt x="0" y="946753"/>
                    </a:cubicBezTo>
                    <a:lnTo>
                      <a:pt x="0" y="105195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51" tIns="84151" rIns="84151" bIns="84151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Материальная </a:t>
                </a:r>
                <a:r>
                  <a:rPr lang="ru-RU" sz="1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помощь (санаторно-курортное лечение, дорогостоящее лечение, погребение</a:t>
                </a:r>
                <a:r>
                  <a:rPr lang="ru-RU" sz="1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удешевление </a:t>
                </a:r>
                <a:r>
                  <a:rPr lang="ru-RU" sz="1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детского отдыха, семьям </a:t>
                </a:r>
                <a:r>
                  <a:rPr lang="ru-RU" sz="1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мобилизованных)</a:t>
                </a:r>
                <a:endParaRPr lang="ru-RU" sz="13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368,8</a:t>
                </a:r>
                <a:r>
                  <a:rPr lang="ru-RU" sz="1600" b="1" kern="12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тыс. руб.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836" y="226455"/>
              <a:ext cx="6840537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96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7076" y="110535"/>
            <a:ext cx="8770605" cy="6486817"/>
            <a:chOff x="237076" y="110535"/>
            <a:chExt cx="8770605" cy="648681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76" y="110535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Правозащитная работа</a:t>
              </a:r>
              <a:endPara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Блок-схема: альтернативный процесс 3"/>
            <p:cNvSpPr/>
            <p:nvPr/>
          </p:nvSpPr>
          <p:spPr>
            <a:xfrm>
              <a:off x="879201" y="1035854"/>
              <a:ext cx="7601621" cy="3168352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Председатель Рычкова Н.В. принимала участие в разработке законопроектов:</a:t>
              </a: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1. Внесение изменений в ЗЗК № 858 «Об отдельных вопросах в сфере образования» по внесению мер социальной поддержки педагогическим работниками, как предоставление их детям мест в дошкольных организациях в первоочередном порядке.</a:t>
              </a: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2. «О гарантиях руководителям образовательных организаций, находящихся в поселках городского типа право на увеличение должностного оклада на 25 %».</a:t>
              </a: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3. Внесение изменений в статью 13 Закона Забайкальского края от 9 апреля 2014 года N 964-ЗЗК «Об оплате труда работников государственных учреждений Забайкальского края» в части установления доплаты за новые ведомственные награды.</a:t>
              </a:r>
            </a:p>
          </p:txBody>
        </p:sp>
        <p:sp>
          <p:nvSpPr>
            <p:cNvPr id="17" name="Блок-схема: альтернативный процесс 16"/>
            <p:cNvSpPr/>
            <p:nvPr/>
          </p:nvSpPr>
          <p:spPr>
            <a:xfrm>
              <a:off x="899590" y="5589240"/>
              <a:ext cx="7601621" cy="1008112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Times New Roman"/>
                  <a:ea typeface="Calibri"/>
                </a:rPr>
                <a:t>Состоялось </a:t>
              </a:r>
              <a:r>
                <a:rPr lang="ru-RU" sz="1600" dirty="0">
                  <a:solidFill>
                    <a:srgbClr val="000000"/>
                  </a:solidFill>
                  <a:latin typeface="Times New Roman"/>
                  <a:ea typeface="Calibri"/>
                </a:rPr>
                <a:t>общественное обсуждение вопросов, связанных с устранением избыточной отчетности педагогических работников совместно с представителями Регионального исполнительного комитета партии «Единая Россия» </a:t>
              </a: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8" name="Блок-схема: альтернативный процесс 17"/>
            <p:cNvSpPr/>
            <p:nvPr/>
          </p:nvSpPr>
          <p:spPr>
            <a:xfrm>
              <a:off x="899592" y="4365104"/>
              <a:ext cx="7601621" cy="1080119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Был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организован сбор подписей в </a:t>
              </a: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поддержку открытого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письма Губернатору Забайкальского </a:t>
              </a: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края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по проблеме не индексации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/>
                  <a:ea typeface="Calibri"/>
                </a:rPr>
                <a:t>заработной </a:t>
              </a:r>
              <a:r>
                <a:rPr lang="ru-RU" sz="1600" dirty="0">
                  <a:solidFill>
                    <a:schemeClr val="tx1"/>
                  </a:solidFill>
                  <a:latin typeface="Times New Roman"/>
                  <a:ea typeface="Calibri"/>
                </a:rPr>
                <a:t>платы руководителям образовательных организаций и педагогическим работникам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.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От городской организации обращение поддержали всего 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2254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работников образования.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2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7076" y="110535"/>
            <a:ext cx="8770605" cy="6089201"/>
            <a:chOff x="237076" y="110535"/>
            <a:chExt cx="8770605" cy="6089201"/>
          </a:xfrm>
        </p:grpSpPr>
        <p:sp>
          <p:nvSpPr>
            <p:cNvPr id="12" name="Блок-схема: альтернативный процесс 11"/>
            <p:cNvSpPr/>
            <p:nvPr/>
          </p:nvSpPr>
          <p:spPr>
            <a:xfrm>
              <a:off x="821153" y="1124744"/>
              <a:ext cx="7601621" cy="1152128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Проведен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мониторинг по соблюдению прав педагогических работников образовательных организаций школ г. Читы при привлечении их к работе на ГИА в 2021 г. </a:t>
              </a: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Приняло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участие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273</a:t>
              </a: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педагогических работника из 38 образовательных организаций.</a:t>
              </a: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76" y="110535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Блок-схема: альтернативный процесс 14"/>
            <p:cNvSpPr/>
            <p:nvPr/>
          </p:nvSpPr>
          <p:spPr>
            <a:xfrm>
              <a:off x="821153" y="2406894"/>
              <a:ext cx="7601621" cy="1482976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Проведена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региональная тематическая проверка по соответствию наименований должностей педагогических работников, работающих в образовательных организациях Забайкальского края   номенклатуре должностей педагогических работников организаций, осуществляющих образовательную деятельность в городских образовательных организациях. Было проверено 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10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образовательных организаций</a:t>
              </a:r>
            </a:p>
          </p:txBody>
        </p:sp>
        <p:sp>
          <p:nvSpPr>
            <p:cNvPr id="16" name="Блок-схема: альтернативный процесс 15"/>
            <p:cNvSpPr/>
            <p:nvPr/>
          </p:nvSpPr>
          <p:spPr>
            <a:xfrm>
              <a:off x="832956" y="4869160"/>
              <a:ext cx="7601621" cy="1330576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От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Читинской территориальной (городской) организации Профсоюза выдвинули две кандидатуры в члены Общественной палаты Забайкальского края: председателя Совета молодых педагогов г. Читы </a:t>
              </a:r>
              <a:r>
                <a:rPr lang="ru-RU" sz="1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Дорогина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А.О. и члена Совета молодых педагогов г. Читы Соломина П.И. Кандидатура Соломина П.И. вошла в состав Общественной палаты.</a:t>
              </a:r>
            </a:p>
          </p:txBody>
        </p:sp>
        <p:sp>
          <p:nvSpPr>
            <p:cNvPr id="17" name="Блок-схема: альтернативный процесс 16"/>
            <p:cNvSpPr/>
            <p:nvPr/>
          </p:nvSpPr>
          <p:spPr>
            <a:xfrm>
              <a:off x="832956" y="4005064"/>
              <a:ext cx="7601621" cy="720080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Подписано соглашение с комитетом образования городского округа «Город Чита» об установлении доплаты за звания с учетом фактической нагрузки.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Правозащитная работа</a:t>
              </a:r>
              <a:endPara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1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7076" y="110535"/>
            <a:ext cx="8770605" cy="6630833"/>
            <a:chOff x="237076" y="110535"/>
            <a:chExt cx="8770605" cy="6630833"/>
          </a:xfrm>
        </p:grpSpPr>
        <p:sp>
          <p:nvSpPr>
            <p:cNvPr id="9" name="Полилиния 8"/>
            <p:cNvSpPr/>
            <p:nvPr/>
          </p:nvSpPr>
          <p:spPr>
            <a:xfrm>
              <a:off x="821152" y="5707157"/>
              <a:ext cx="7601621" cy="1034211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t" anchorCtr="0">
              <a:noAutofit/>
            </a:bodyPr>
            <a:lstStyle/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Экономическая эффективность от всех форм правозащитной работы за 2022 год составила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1 968 000 руб.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76" y="110535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Правозащитная работа</a:t>
              </a:r>
              <a:endPara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Блок-схема: альтернативный процесс 13"/>
            <p:cNvSpPr/>
            <p:nvPr/>
          </p:nvSpPr>
          <p:spPr>
            <a:xfrm>
              <a:off x="821152" y="1381747"/>
              <a:ext cx="7601621" cy="751109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Совместно с прокуратурой и Федерацией Профсоюзов Забайкалья проверены 2 образовательные </a:t>
              </a: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организации</a:t>
              </a: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5" name="Блок-схема: альтернативный процесс 14"/>
            <p:cNvSpPr/>
            <p:nvPr/>
          </p:nvSpPr>
          <p:spPr>
            <a:xfrm>
              <a:off x="813613" y="2204864"/>
              <a:ext cx="7601621" cy="829989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Проверено 14 работодателей по соблюдению трудового законодательства и обеспечению прав работающих </a:t>
              </a:r>
            </a:p>
          </p:txBody>
        </p:sp>
        <p:sp>
          <p:nvSpPr>
            <p:cNvPr id="16" name="Блок-схема: альтернативный процесс 15"/>
            <p:cNvSpPr/>
            <p:nvPr/>
          </p:nvSpPr>
          <p:spPr>
            <a:xfrm>
              <a:off x="813609" y="3146224"/>
              <a:ext cx="7601621" cy="71482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Оказана консультационная и правовая помощь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1408 </a:t>
              </a: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членам Профсоюза</a:t>
              </a: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7" name="Блок-схема: альтернативный процесс 16"/>
            <p:cNvSpPr/>
            <p:nvPr/>
          </p:nvSpPr>
          <p:spPr>
            <a:xfrm>
              <a:off x="821152" y="3992817"/>
              <a:ext cx="7601621" cy="694357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Проведена правовая экспертиза </a:t>
              </a: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60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коллективных договоров, соглашений и иных </a:t>
              </a: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локальных нормативных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актов</a:t>
              </a:r>
            </a:p>
          </p:txBody>
        </p:sp>
        <p:sp>
          <p:nvSpPr>
            <p:cNvPr id="18" name="Блок-схема: альтернативный процесс 17"/>
            <p:cNvSpPr/>
            <p:nvPr/>
          </p:nvSpPr>
          <p:spPr>
            <a:xfrm>
              <a:off x="813610" y="4861341"/>
              <a:ext cx="7601621" cy="685973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Подготовлено </a:t>
              </a:r>
              <a:r>
                <a:rPr lang="ru-RU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207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выступлений и других публикаций по вопросам правовой защиты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6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-5263"/>
            <a:ext cx="864096" cy="97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51521" y="110535"/>
            <a:ext cx="8648172" cy="6404405"/>
            <a:chOff x="251521" y="110535"/>
            <a:chExt cx="8648172" cy="640440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259631" y="973859"/>
              <a:ext cx="7173279" cy="1329433"/>
              <a:chOff x="1255536" y="973861"/>
              <a:chExt cx="7101278" cy="1050253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255536" y="973861"/>
                <a:ext cx="638202" cy="508605"/>
              </a:xfrm>
              <a:custGeom>
                <a:avLst/>
                <a:gdLst>
                  <a:gd name="connsiteX0" fmla="*/ 0 w 1259098"/>
                  <a:gd name="connsiteY0" fmla="*/ 0 h 959281"/>
                  <a:gd name="connsiteX1" fmla="*/ 779458 w 1259098"/>
                  <a:gd name="connsiteY1" fmla="*/ 0 h 959281"/>
                  <a:gd name="connsiteX2" fmla="*/ 1259098 w 1259098"/>
                  <a:gd name="connsiteY2" fmla="*/ 479641 h 959281"/>
                  <a:gd name="connsiteX3" fmla="*/ 779458 w 1259098"/>
                  <a:gd name="connsiteY3" fmla="*/ 959281 h 959281"/>
                  <a:gd name="connsiteX4" fmla="*/ 0 w 1259098"/>
                  <a:gd name="connsiteY4" fmla="*/ 959281 h 959281"/>
                  <a:gd name="connsiteX5" fmla="*/ 479641 w 1259098"/>
                  <a:gd name="connsiteY5" fmla="*/ 479641 h 959281"/>
                  <a:gd name="connsiteX6" fmla="*/ 0 w 1259098"/>
                  <a:gd name="connsiteY6" fmla="*/ 0 h 95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098" h="959281">
                    <a:moveTo>
                      <a:pt x="1259097" y="0"/>
                    </a:moveTo>
                    <a:lnTo>
                      <a:pt x="1259097" y="593853"/>
                    </a:lnTo>
                    <a:lnTo>
                      <a:pt x="629548" y="959281"/>
                    </a:lnTo>
                    <a:lnTo>
                      <a:pt x="1" y="593853"/>
                    </a:lnTo>
                    <a:lnTo>
                      <a:pt x="1" y="0"/>
                    </a:lnTo>
                    <a:lnTo>
                      <a:pt x="629548" y="365429"/>
                    </a:lnTo>
                    <a:lnTo>
                      <a:pt x="125909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487262" rIns="7620" bIns="48726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1914880" y="973861"/>
                <a:ext cx="6420793" cy="346743"/>
              </a:xfrm>
              <a:custGeom>
                <a:avLst/>
                <a:gdLst>
                  <a:gd name="connsiteX0" fmla="*/ 160674 w 964026"/>
                  <a:gd name="connsiteY0" fmla="*/ 0 h 6385534"/>
                  <a:gd name="connsiteX1" fmla="*/ 803352 w 964026"/>
                  <a:gd name="connsiteY1" fmla="*/ 0 h 6385534"/>
                  <a:gd name="connsiteX2" fmla="*/ 964026 w 964026"/>
                  <a:gd name="connsiteY2" fmla="*/ 160674 h 6385534"/>
                  <a:gd name="connsiteX3" fmla="*/ 964026 w 964026"/>
                  <a:gd name="connsiteY3" fmla="*/ 6385534 h 6385534"/>
                  <a:gd name="connsiteX4" fmla="*/ 964026 w 964026"/>
                  <a:gd name="connsiteY4" fmla="*/ 6385534 h 6385534"/>
                  <a:gd name="connsiteX5" fmla="*/ 0 w 964026"/>
                  <a:gd name="connsiteY5" fmla="*/ 6385534 h 6385534"/>
                  <a:gd name="connsiteX6" fmla="*/ 0 w 964026"/>
                  <a:gd name="connsiteY6" fmla="*/ 6385534 h 6385534"/>
                  <a:gd name="connsiteX7" fmla="*/ 0 w 964026"/>
                  <a:gd name="connsiteY7" fmla="*/ 160674 h 6385534"/>
                  <a:gd name="connsiteX8" fmla="*/ 160674 w 964026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026" h="6385534">
                    <a:moveTo>
                      <a:pt x="964026" y="1064278"/>
                    </a:moveTo>
                    <a:lnTo>
                      <a:pt x="964026" y="5321256"/>
                    </a:lnTo>
                    <a:cubicBezTo>
                      <a:pt x="964026" y="5909040"/>
                      <a:pt x="953166" y="6385531"/>
                      <a:pt x="939769" y="6385531"/>
                    </a:cubicBezTo>
                    <a:lnTo>
                      <a:pt x="0" y="6385531"/>
                    </a:lnTo>
                    <a:lnTo>
                      <a:pt x="0" y="638553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39769" y="3"/>
                    </a:lnTo>
                    <a:cubicBezTo>
                      <a:pt x="953166" y="3"/>
                      <a:pt x="964026" y="476494"/>
                      <a:pt x="964026" y="106427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54680" rIns="54680" bIns="5468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внештатных технических инспектора и </a:t>
                </a:r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66</a:t>
                </a:r>
                <a:r>
                  <a:rPr lang="ru-RU" sz="13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уполномоченных по охране труда осуществляют контроль за соблюдением законодательства о труде</a:t>
                </a:r>
                <a:endParaRPr lang="ru-RU" sz="13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1914881" y="1326845"/>
                <a:ext cx="6428922" cy="327251"/>
              </a:xfrm>
              <a:custGeom>
                <a:avLst/>
                <a:gdLst>
                  <a:gd name="connsiteX0" fmla="*/ 148463 w 890761"/>
                  <a:gd name="connsiteY0" fmla="*/ 0 h 6385534"/>
                  <a:gd name="connsiteX1" fmla="*/ 742298 w 890761"/>
                  <a:gd name="connsiteY1" fmla="*/ 0 h 6385534"/>
                  <a:gd name="connsiteX2" fmla="*/ 890761 w 890761"/>
                  <a:gd name="connsiteY2" fmla="*/ 148463 h 6385534"/>
                  <a:gd name="connsiteX3" fmla="*/ 890761 w 890761"/>
                  <a:gd name="connsiteY3" fmla="*/ 6385534 h 6385534"/>
                  <a:gd name="connsiteX4" fmla="*/ 890761 w 890761"/>
                  <a:gd name="connsiteY4" fmla="*/ 6385534 h 6385534"/>
                  <a:gd name="connsiteX5" fmla="*/ 0 w 890761"/>
                  <a:gd name="connsiteY5" fmla="*/ 6385534 h 6385534"/>
                  <a:gd name="connsiteX6" fmla="*/ 0 w 890761"/>
                  <a:gd name="connsiteY6" fmla="*/ 6385534 h 6385534"/>
                  <a:gd name="connsiteX7" fmla="*/ 0 w 890761"/>
                  <a:gd name="connsiteY7" fmla="*/ 148463 h 6385534"/>
                  <a:gd name="connsiteX8" fmla="*/ 148463 w 890761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761" h="6385534">
                    <a:moveTo>
                      <a:pt x="890761" y="1064278"/>
                    </a:moveTo>
                    <a:lnTo>
                      <a:pt x="890761" y="5321256"/>
                    </a:lnTo>
                    <a:cubicBezTo>
                      <a:pt x="890761" y="5909039"/>
                      <a:pt x="881489" y="6385530"/>
                      <a:pt x="870051" y="6385530"/>
                    </a:cubicBezTo>
                    <a:lnTo>
                      <a:pt x="0" y="6385530"/>
                    </a:lnTo>
                    <a:lnTo>
                      <a:pt x="0" y="638553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70051" y="4"/>
                    </a:lnTo>
                    <a:cubicBezTo>
                      <a:pt x="881489" y="4"/>
                      <a:pt x="890761" y="476495"/>
                      <a:pt x="890761" y="106427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51103" rIns="51103" bIns="51104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Внештатными техническими инспекторами проведено 13 обследований  образовательных организаций по охране труда</a:t>
                </a:r>
                <a:endParaRPr lang="ru-RU" sz="13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914880" y="1682796"/>
                <a:ext cx="6441934" cy="341318"/>
              </a:xfrm>
              <a:custGeom>
                <a:avLst/>
                <a:gdLst>
                  <a:gd name="connsiteX0" fmla="*/ 126828 w 760950"/>
                  <a:gd name="connsiteY0" fmla="*/ 0 h 6385534"/>
                  <a:gd name="connsiteX1" fmla="*/ 634122 w 760950"/>
                  <a:gd name="connsiteY1" fmla="*/ 0 h 6385534"/>
                  <a:gd name="connsiteX2" fmla="*/ 760950 w 760950"/>
                  <a:gd name="connsiteY2" fmla="*/ 126828 h 6385534"/>
                  <a:gd name="connsiteX3" fmla="*/ 760950 w 760950"/>
                  <a:gd name="connsiteY3" fmla="*/ 6385534 h 6385534"/>
                  <a:gd name="connsiteX4" fmla="*/ 760950 w 760950"/>
                  <a:gd name="connsiteY4" fmla="*/ 6385534 h 6385534"/>
                  <a:gd name="connsiteX5" fmla="*/ 0 w 760950"/>
                  <a:gd name="connsiteY5" fmla="*/ 6385534 h 6385534"/>
                  <a:gd name="connsiteX6" fmla="*/ 0 w 760950"/>
                  <a:gd name="connsiteY6" fmla="*/ 6385534 h 6385534"/>
                  <a:gd name="connsiteX7" fmla="*/ 0 w 760950"/>
                  <a:gd name="connsiteY7" fmla="*/ 126828 h 6385534"/>
                  <a:gd name="connsiteX8" fmla="*/ 126828 w 760950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0950" h="6385534">
                    <a:moveTo>
                      <a:pt x="760950" y="1064284"/>
                    </a:moveTo>
                    <a:lnTo>
                      <a:pt x="760950" y="5321250"/>
                    </a:lnTo>
                    <a:cubicBezTo>
                      <a:pt x="760950" y="5909034"/>
                      <a:pt x="754183" y="6385530"/>
                      <a:pt x="745836" y="6385530"/>
                    </a:cubicBezTo>
                    <a:lnTo>
                      <a:pt x="0" y="6385530"/>
                    </a:lnTo>
                    <a:lnTo>
                      <a:pt x="0" y="638553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45836" y="4"/>
                    </a:lnTo>
                    <a:cubicBezTo>
                      <a:pt x="754183" y="4"/>
                      <a:pt x="760950" y="476500"/>
                      <a:pt x="760950" y="106428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44766" rIns="44766" bIns="44768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Уполномоченными по охране труда от Профсоюза совместно с администрацией образовательных организаций проведено 249 обследования по вопросам охраны труда</a:t>
                </a:r>
                <a:endParaRPr lang="ru-RU" sz="13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Защита прав членов Профсоюза на здоровые и безопасные условия труда</a:t>
              </a:r>
              <a:endPara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062239" y="4725144"/>
              <a:ext cx="7235546" cy="480767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2022 году Комитетом образования направлено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37603,6 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 на мероприятия по охране труда: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51521" y="5483328"/>
              <a:ext cx="1569227" cy="1031612"/>
            </a:xfrm>
            <a:custGeom>
              <a:avLst/>
              <a:gdLst>
                <a:gd name="connsiteX0" fmla="*/ 0 w 2161615"/>
                <a:gd name="connsiteY0" fmla="*/ 105195 h 1051948"/>
                <a:gd name="connsiteX1" fmla="*/ 105195 w 2161615"/>
                <a:gd name="connsiteY1" fmla="*/ 0 h 1051948"/>
                <a:gd name="connsiteX2" fmla="*/ 2056420 w 2161615"/>
                <a:gd name="connsiteY2" fmla="*/ 0 h 1051948"/>
                <a:gd name="connsiteX3" fmla="*/ 2161615 w 2161615"/>
                <a:gd name="connsiteY3" fmla="*/ 105195 h 1051948"/>
                <a:gd name="connsiteX4" fmla="*/ 2161615 w 2161615"/>
                <a:gd name="connsiteY4" fmla="*/ 946753 h 1051948"/>
                <a:gd name="connsiteX5" fmla="*/ 2056420 w 2161615"/>
                <a:gd name="connsiteY5" fmla="*/ 1051948 h 1051948"/>
                <a:gd name="connsiteX6" fmla="*/ 105195 w 2161615"/>
                <a:gd name="connsiteY6" fmla="*/ 1051948 h 1051948"/>
                <a:gd name="connsiteX7" fmla="*/ 0 w 2161615"/>
                <a:gd name="connsiteY7" fmla="*/ 946753 h 1051948"/>
                <a:gd name="connsiteX8" fmla="*/ 0 w 2161615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615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2056420" y="0"/>
                  </a:lnTo>
                  <a:cubicBezTo>
                    <a:pt x="2114518" y="0"/>
                    <a:pt x="2161615" y="47097"/>
                    <a:pt x="2161615" y="105195"/>
                  </a:cubicBezTo>
                  <a:lnTo>
                    <a:pt x="2161615" y="946753"/>
                  </a:lnTo>
                  <a:cubicBezTo>
                    <a:pt x="2161615" y="1004851"/>
                    <a:pt x="2114518" y="1051948"/>
                    <a:pt x="2056420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На проведение СОУТ</a:t>
              </a: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2407,3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979712" y="5487030"/>
              <a:ext cx="1654704" cy="1027910"/>
            </a:xfrm>
            <a:custGeom>
              <a:avLst/>
              <a:gdLst>
                <a:gd name="connsiteX0" fmla="*/ 0 w 2782861"/>
                <a:gd name="connsiteY0" fmla="*/ 106710 h 1067096"/>
                <a:gd name="connsiteX1" fmla="*/ 106710 w 2782861"/>
                <a:gd name="connsiteY1" fmla="*/ 0 h 1067096"/>
                <a:gd name="connsiteX2" fmla="*/ 2676151 w 2782861"/>
                <a:gd name="connsiteY2" fmla="*/ 0 h 1067096"/>
                <a:gd name="connsiteX3" fmla="*/ 2782861 w 2782861"/>
                <a:gd name="connsiteY3" fmla="*/ 106710 h 1067096"/>
                <a:gd name="connsiteX4" fmla="*/ 2782861 w 2782861"/>
                <a:gd name="connsiteY4" fmla="*/ 960386 h 1067096"/>
                <a:gd name="connsiteX5" fmla="*/ 2676151 w 2782861"/>
                <a:gd name="connsiteY5" fmla="*/ 1067096 h 1067096"/>
                <a:gd name="connsiteX6" fmla="*/ 106710 w 2782861"/>
                <a:gd name="connsiteY6" fmla="*/ 1067096 h 1067096"/>
                <a:gd name="connsiteX7" fmla="*/ 0 w 2782861"/>
                <a:gd name="connsiteY7" fmla="*/ 960386 h 1067096"/>
                <a:gd name="connsiteX8" fmla="*/ 0 w 2782861"/>
                <a:gd name="connsiteY8" fmla="*/ 106710 h 106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861" h="1067096">
                  <a:moveTo>
                    <a:pt x="0" y="106710"/>
                  </a:moveTo>
                  <a:cubicBezTo>
                    <a:pt x="0" y="47776"/>
                    <a:pt x="47776" y="0"/>
                    <a:pt x="106710" y="0"/>
                  </a:cubicBezTo>
                  <a:lnTo>
                    <a:pt x="2676151" y="0"/>
                  </a:lnTo>
                  <a:cubicBezTo>
                    <a:pt x="2735085" y="0"/>
                    <a:pt x="2782861" y="47776"/>
                    <a:pt x="2782861" y="106710"/>
                  </a:cubicBezTo>
                  <a:lnTo>
                    <a:pt x="2782861" y="960386"/>
                  </a:lnTo>
                  <a:cubicBezTo>
                    <a:pt x="2782861" y="1019320"/>
                    <a:pt x="2735085" y="1067096"/>
                    <a:pt x="2676151" y="1067096"/>
                  </a:cubicBezTo>
                  <a:lnTo>
                    <a:pt x="106710" y="1067096"/>
                  </a:lnTo>
                  <a:cubicBezTo>
                    <a:pt x="47776" y="1067096"/>
                    <a:pt x="0" y="1019320"/>
                    <a:pt x="0" y="960386"/>
                  </a:cubicBezTo>
                  <a:lnTo>
                    <a:pt x="0" y="106710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94" tIns="84594" rIns="84594" bIns="84594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kern="1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На приобретение спецодежды, </a:t>
              </a:r>
              <a:r>
                <a:rPr lang="ru-RU" sz="1400" kern="1200" dirty="0" err="1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спецобуви</a:t>
              </a:r>
              <a:r>
                <a:rPr lang="ru-RU" sz="1400" kern="1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, СИЗ</a:t>
              </a:r>
              <a:r>
                <a:rPr lang="ru-RU" sz="1400" b="1" kern="1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</a:pPr>
              <a:endParaRPr lang="ru-RU" sz="14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431,6 </a:t>
              </a:r>
              <a:r>
                <a:rPr lang="ru-RU" sz="1400" b="1" kern="1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779912" y="5487029"/>
              <a:ext cx="1670736" cy="1027911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медосмотров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27868,5 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925660" y="2337197"/>
              <a:ext cx="6507249" cy="432048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Зарегистрировано 9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несчастных случаев 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работниками</a:t>
              </a:r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933642" y="2793174"/>
              <a:ext cx="6513577" cy="432048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Поступило 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 обращения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руководителей, председателей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первичных профсоюзных организаций и членов </a:t>
              </a:r>
              <a:r>
                <a:rPr lang="ru-RU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Профсоюза </a:t>
              </a: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вопросам охраны труда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580112" y="5483328"/>
              <a:ext cx="1598603" cy="1031611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110000"/>
                </a:lnSpc>
                <a:spcBef>
                  <a:spcPct val="0"/>
                </a:spcBef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обучения по охране труда</a:t>
              </a:r>
            </a:p>
            <a:p>
              <a:pPr lvl="0" algn="ctr" defTabSz="622300">
                <a:lnSpc>
                  <a:spcPct val="110000"/>
                </a:lnSpc>
                <a:spcBef>
                  <a:spcPct val="0"/>
                </a:spcBef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437,1 </a:t>
              </a:r>
              <a:r>
                <a:rPr lang="ru-RU" sz="1400" b="1" kern="1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7301091" y="5487030"/>
              <a:ext cx="1519382" cy="1000260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rgbClr val="85B2F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мероприятия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6812,5 </a:t>
              </a:r>
              <a:r>
                <a:rPr lang="ru-RU" sz="1400" b="1" kern="1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 31"/>
            <p:cNvSpPr/>
            <p:nvPr/>
          </p:nvSpPr>
          <p:spPr>
            <a:xfrm>
              <a:off x="1933642" y="3247634"/>
              <a:ext cx="6513577" cy="508605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 мониторинг по СОУТ на рабочих местах в образовательных организациях городского округа «Город Чита». В отчетном периоде на 1071 рабочем месте проведена СОУТ.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1940670" y="3787501"/>
              <a:ext cx="6506549" cy="721619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заседании трехсторонней комиссии по регулированию социально-трудовых отношений к городском округе «Город  Чита» председатель Рычкова Н.В. выступила с вопросом «Создание и обеспечение безопасных условий, направленных на сохранение жизни и здоровья работников и детей в организациях всех сфер деятельности»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259630" y="142067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1259629" y="187124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259628" y="2337197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1259627" y="279317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259626" y="324763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259625" y="3719763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0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3151</TotalTime>
  <Words>2001</Words>
  <Application>Microsoft Office PowerPoint</Application>
  <PresentationFormat>Экран (4:3)</PresentationFormat>
  <Paragraphs>229</Paragraphs>
  <Slides>25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Светлана</cp:lastModifiedBy>
  <cp:revision>193</cp:revision>
  <cp:lastPrinted>2020-02-04T02:03:17Z</cp:lastPrinted>
  <dcterms:created xsi:type="dcterms:W3CDTF">2020-01-29T05:31:43Z</dcterms:created>
  <dcterms:modified xsi:type="dcterms:W3CDTF">2023-03-23T00:18:38Z</dcterms:modified>
</cp:coreProperties>
</file>