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77" r:id="rId4"/>
    <p:sldId id="259" r:id="rId5"/>
    <p:sldId id="279" r:id="rId6"/>
    <p:sldId id="276" r:id="rId7"/>
    <p:sldId id="262" r:id="rId8"/>
    <p:sldId id="278"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75" r:id="rId22"/>
    <p:sldId id="268" r:id="rId23"/>
    <p:sldId id="297" r:id="rId24"/>
    <p:sldId id="27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1"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7504" y="44624"/>
            <a:ext cx="8928992" cy="5051598"/>
            <a:chOff x="107504" y="44624"/>
            <a:chExt cx="8928992" cy="5051598"/>
          </a:xfrm>
        </p:grpSpPr>
        <p:sp>
          <p:nvSpPr>
            <p:cNvPr id="4" name="TextBox 3"/>
            <p:cNvSpPr txBox="1"/>
            <p:nvPr/>
          </p:nvSpPr>
          <p:spPr>
            <a:xfrm>
              <a:off x="107504" y="1556792"/>
              <a:ext cx="8928992" cy="3539430"/>
            </a:xfrm>
            <a:prstGeom prst="rect">
              <a:avLst/>
            </a:prstGeom>
            <a:noFill/>
          </p:spPr>
          <p:txBody>
            <a:bodyPr wrap="square" rtlCol="0">
              <a:spAutoFit/>
            </a:bodyPr>
            <a:lstStyle/>
            <a:p>
              <a:pPr algn="ctr"/>
              <a:endParaRPr lang="ru-RU" sz="64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ПЕРВИЧНАЯ</a:t>
              </a:r>
            </a:p>
            <a:p>
              <a:pPr algn="ctr"/>
              <a:r>
                <a:rPr lang="ru-RU" sz="32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ОРГАНИЗАЦИЯ</a:t>
              </a:r>
            </a:p>
            <a:p>
              <a:pPr algn="ctr"/>
              <a:r>
                <a:rPr lang="ru-RU"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ОБЩЕРОССИЙСКОГО</a:t>
              </a:r>
            </a:p>
            <a:p>
              <a:pPr algn="ctr"/>
              <a:r>
                <a:rPr lang="ru-RU"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ПРОФСОЮЗА</a:t>
              </a:r>
            </a:p>
            <a:p>
              <a:pPr algn="ctr"/>
              <a:r>
                <a:rPr lang="ru-RU" sz="32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ОБРАЗОВАНИЯ</a:t>
              </a:r>
              <a:endParaRPr lang="ru-RU" sz="64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0" name="Группа 9"/>
            <p:cNvGrpSpPr/>
            <p:nvPr/>
          </p:nvGrpSpPr>
          <p:grpSpPr>
            <a:xfrm>
              <a:off x="107505" y="44624"/>
              <a:ext cx="8928991" cy="1344345"/>
              <a:chOff x="107505" y="44624"/>
              <a:chExt cx="8928991" cy="1344345"/>
            </a:xfrm>
          </p:grpSpPr>
          <p:pic>
            <p:nvPicPr>
              <p:cNvPr id="1026"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624" y="188640"/>
                <a:ext cx="7848872" cy="1200329"/>
              </a:xfrm>
              <a:prstGeom prst="rect">
                <a:avLst/>
              </a:prstGeom>
              <a:noFill/>
            </p:spPr>
            <p:txBody>
              <a:bodyPr wrap="square" rtlCol="0">
                <a:spAutoFit/>
              </a:bodyPr>
              <a:lstStyle/>
              <a:p>
                <a:pPr algn="ctr"/>
                <a:r>
                  <a:rPr lang="ru-RU" sz="24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Профсоюз работников народного образования и науки </a:t>
                </a:r>
              </a:p>
              <a:p>
                <a:pPr algn="ctr"/>
                <a:r>
                  <a:rPr lang="ru-RU" sz="24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Российской Федераци</a:t>
                </a:r>
                <a:r>
                  <a:rPr lang="ru-RU" sz="24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и</a:t>
                </a:r>
              </a:p>
              <a:p>
                <a:pPr algn="ctr"/>
                <a:endParaRPr lang="ru-RU" sz="24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8" name="Прямая соединительная линия 7"/>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70034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65574"/>
            <a:ext cx="7643866" cy="5165517"/>
          </a:xfrm>
          <a:prstGeom prst="rect">
            <a:avLst/>
          </a:prstGeom>
        </p:spPr>
        <p:txBody>
          <a:bodyPr wrap="square">
            <a:spAutoFit/>
          </a:bodyPr>
          <a:lstStyle/>
          <a:p>
            <a:pPr marL="431800" indent="-323850" algn="ctr">
              <a:spcBef>
                <a:spcPts val="45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dirty="0" smtClean="0">
              <a:latin typeface="Arial Black" pitchFamily="34" charset="0"/>
            </a:endParaRPr>
          </a:p>
          <a:p>
            <a:pPr marL="431800" indent="-323850" algn="ctr">
              <a:spcBef>
                <a:spcPts val="45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dirty="0" smtClean="0">
              <a:latin typeface="Arial Black" pitchFamily="34" charset="0"/>
            </a:endParaRPr>
          </a:p>
          <a:p>
            <a:pPr marL="431800" indent="-323850" algn="ctr">
              <a:spcBef>
                <a:spcPts val="45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ОБЩИЕ ПРОФСОЮЗНЫЕ ПРАВА</a:t>
            </a:r>
          </a:p>
          <a:p>
            <a:pPr marL="431800" indent="-323850" algn="ctr">
              <a:spcBef>
                <a:spcPts val="45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Порождены Федеральным законом «Об общественных объединениях»:</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свободно распространять информацию о своей деятельности;</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участвовать в выработке решений органов власти и управления;</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проводить собрания, митинги, демонстрации, шествия и  пикетирование;</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осуществлять издательскую деятельность;</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представлять и защищать свои права, законные интересы членов Профсоюза в органах государственной власти, органах местного самоуправления и общественных объединениях;</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выступать с инициативами по различным вопросам общественной жизни, вносить предложения в органы государственной власти;</a:t>
            </a:r>
          </a:p>
          <a:p>
            <a:pPr marL="431800" indent="-323850">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Franklin Gothic Medium" pitchFamily="34" charset="0"/>
              </a:rPr>
              <a:t>участвовать в избирательных кампаниях.</a:t>
            </a:r>
            <a:endParaRPr lang="ru-RU" dirty="0">
              <a:solidFill>
                <a:schemeClr val="bg1"/>
              </a:solidFill>
              <a:latin typeface="Franklin Gothic Medium"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7715304" cy="6093976"/>
          </a:xfrm>
          <a:prstGeom prst="rect">
            <a:avLst/>
          </a:prstGeom>
        </p:spPr>
        <p:txBody>
          <a:bodyPr wrap="square">
            <a:spAutoFit/>
          </a:bodyPr>
          <a:lstStyle/>
          <a:p>
            <a:pPr marL="431800" indent="-323850" algn="ctr">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Arial Black" pitchFamily="34" charset="0"/>
              </a:rPr>
              <a:t>ОСОБЕННЫЕ ПРОФСОЮЗНЫЕ ПРАВА</a:t>
            </a:r>
          </a:p>
          <a:p>
            <a:pPr marL="431800" indent="-323850" algn="ctr">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Arial Black" pitchFamily="34" charset="0"/>
              </a:rPr>
              <a:t>Порождены ФЗ «О профсоюзах…..»</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представительство и защита социально-трудовых прав и интересов работников; содействие занятости; ведение коллективных переговоров, заключение коллективных договоров и контроль за их выполнением;</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участие в урегулировании коллективных трудовых споров, взаимодействие с работодателями, их объединениями, органами государственной власти, органами местного самоуправления;</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участие в коллегиальных органах управления организации;</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участие в общественно-политической жизни общества;</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право на бесплатную и беспрепятственную информацию по социально-  трудовым вопросам;</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участие в подготовке и повышении квалификации профсоюзных  кадров;</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осуществление контроля за соблюдением законодательства о труде и охране труда;</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социальную защиту работников;</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Bitstream Vera Serif" pitchFamily="16" charset="0"/>
              </a:rPr>
              <a:t>на защиту интересов работников в органах по рассмотрению     трудовых споров.</a:t>
            </a:r>
            <a:endParaRPr lang="ru-RU" dirty="0">
              <a:solidFill>
                <a:schemeClr val="bg1"/>
              </a:solidFill>
              <a:latin typeface="Bitstream Vera Serif" pitchFamily="1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7"/>
            <a:ext cx="7715304" cy="5868273"/>
          </a:xfrm>
          <a:prstGeom prst="rect">
            <a:avLst/>
          </a:prstGeom>
        </p:spPr>
        <p:txBody>
          <a:bodyPr wrap="square">
            <a:spAutoFit/>
          </a:bodyPr>
          <a:lstStyle/>
          <a:p>
            <a:pPr marL="431800" indent="-323850" algn="ctr">
              <a:spcBef>
                <a:spcPts val="35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sz="1600" b="1" i="1" dirty="0" smtClean="0">
                <a:solidFill>
                  <a:schemeClr val="bg1"/>
                </a:solidFill>
                <a:latin typeface="Bitstream Vera Serif" pitchFamily="16" charset="0"/>
              </a:rPr>
              <a:t>Устава Профсоюза закрепляет за первичной профсоюзной организацией следующие права (Статья </a:t>
            </a:r>
            <a:r>
              <a:rPr lang="ru-RU" sz="1600" b="1" i="1" dirty="0" smtClean="0">
                <a:solidFill>
                  <a:schemeClr val="bg1"/>
                </a:solidFill>
                <a:latin typeface="Bitstream Vera Serif" pitchFamily="16" charset="0"/>
              </a:rPr>
              <a:t>19):</a:t>
            </a:r>
            <a:endParaRPr lang="ru-RU" sz="1600" b="1" i="1" dirty="0" smtClean="0">
              <a:solidFill>
                <a:schemeClr val="bg1"/>
              </a:solidFill>
              <a:latin typeface="Bitstream Vera Serif" pitchFamily="16" charset="0"/>
            </a:endParaRP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sz="1600" b="1" dirty="0" smtClean="0">
              <a:solidFill>
                <a:schemeClr val="bg1"/>
              </a:solidFill>
              <a:latin typeface="Bitstream Vera Serif" pitchFamily="16" charset="0"/>
            </a:endParaRP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 Осуществлять </a:t>
            </a:r>
            <a:r>
              <a:rPr lang="ru-RU" sz="1600" b="1" dirty="0" smtClean="0">
                <a:solidFill>
                  <a:schemeClr val="bg1"/>
                </a:solidFill>
                <a:latin typeface="Bitstream Vera Serif" pitchFamily="16" charset="0"/>
              </a:rPr>
              <a:t>принятие, прекращение членства </a:t>
            </a:r>
            <a:r>
              <a:rPr lang="ru-RU" sz="1600" b="1" dirty="0" smtClean="0">
                <a:solidFill>
                  <a:schemeClr val="bg1"/>
                </a:solidFill>
                <a:latin typeface="Bitstream Vera Serif" pitchFamily="16" charset="0"/>
              </a:rPr>
              <a:t>и исключение из Профсоюза. </a:t>
            </a: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2. </a:t>
            </a:r>
            <a:r>
              <a:rPr lang="ru-RU" sz="1600" b="1" dirty="0" smtClean="0">
                <a:solidFill>
                  <a:schemeClr val="bg1"/>
                </a:solidFill>
                <a:latin typeface="Bitstream Vera Serif" pitchFamily="16" charset="0"/>
              </a:rPr>
              <a:t>Избирать </a:t>
            </a:r>
            <a:r>
              <a:rPr lang="ru-RU" sz="1600" b="1" dirty="0" smtClean="0">
                <a:solidFill>
                  <a:schemeClr val="bg1"/>
                </a:solidFill>
                <a:latin typeface="Bitstream Vera Serif" pitchFamily="16" charset="0"/>
              </a:rPr>
              <a:t>своих представителей в вышестоящие профсоюзные </a:t>
            </a:r>
            <a:r>
              <a:rPr lang="ru-RU" sz="1600" b="1" dirty="0" smtClean="0">
                <a:solidFill>
                  <a:schemeClr val="bg1"/>
                </a:solidFill>
                <a:latin typeface="Bitstream Vera Serif" pitchFamily="16" charset="0"/>
              </a:rPr>
              <a:t>органы</a:t>
            </a:r>
            <a:r>
              <a:rPr lang="ru-RU" sz="1600" b="1" dirty="0">
                <a:solidFill>
                  <a:schemeClr val="bg1"/>
                </a:solidFill>
                <a:latin typeface="Bitstream Vera Serif" pitchFamily="16" charset="0"/>
              </a:rPr>
              <a:t>.</a:t>
            </a:r>
            <a:endParaRPr lang="ru-RU" sz="1600" b="1" dirty="0" smtClean="0">
              <a:solidFill>
                <a:schemeClr val="bg1"/>
              </a:solidFill>
              <a:latin typeface="Bitstream Vera Serif" pitchFamily="16" charset="0"/>
            </a:endParaRP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3. Вносить предложения и проекты документов на рассмотрение вышестоящих профсоюзных органов, получать информацию о результатах их рассмотрения.</a:t>
            </a: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4. Обращаться в вышестоящие профсоюзные органы с ходатайством о защите прав и интересов членов Профсоюза в государственных органах и органах местного самоуправления. </a:t>
            </a: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5. Участвовать в разработке предложений Профсоюза к проектам законов и иных нормативных правовых актов, регулирующих социально-трудовые права работников и социальные права обучающихся.</a:t>
            </a:r>
          </a:p>
          <a:p>
            <a:pPr marL="431800" indent="-323850" algn="just">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6. Представлять интересы работников при проведении коллективных переговоров, заключении и изменении коллективного договора, осуществлении контроля за его выполнением, а также при реализации права на участие в управлении организацией </a:t>
            </a:r>
            <a:r>
              <a:rPr lang="ru-RU" sz="1600" b="1" dirty="0" smtClean="0">
                <a:solidFill>
                  <a:schemeClr val="bg1"/>
                </a:solidFill>
                <a:latin typeface="Bitstream Vera Serif" pitchFamily="16" charset="0"/>
              </a:rPr>
              <a:t>сферы </a:t>
            </a:r>
            <a:r>
              <a:rPr lang="ru-RU" sz="1600" b="1" dirty="0" smtClean="0">
                <a:solidFill>
                  <a:schemeClr val="bg1"/>
                </a:solidFill>
                <a:latin typeface="Bitstream Vera Serif" pitchFamily="16" charset="0"/>
              </a:rPr>
              <a:t>образования, </a:t>
            </a:r>
            <a:r>
              <a:rPr lang="ru-RU" sz="1600" b="1" dirty="0" smtClean="0">
                <a:solidFill>
                  <a:schemeClr val="bg1"/>
                </a:solidFill>
                <a:latin typeface="Bitstream Vera Serif" pitchFamily="16" charset="0"/>
              </a:rPr>
              <a:t>в комиссии по урегулированию </a:t>
            </a:r>
            <a:r>
              <a:rPr lang="ru-RU" sz="1600" b="1" dirty="0" smtClean="0">
                <a:solidFill>
                  <a:schemeClr val="bg1"/>
                </a:solidFill>
                <a:latin typeface="Bitstream Vera Serif" pitchFamily="16" charset="0"/>
              </a:rPr>
              <a:t>споров. </a:t>
            </a:r>
            <a:endParaRPr lang="ru-RU" sz="1600" b="1" dirty="0">
              <a:solidFill>
                <a:schemeClr val="bg1"/>
              </a:solidFill>
              <a:latin typeface="Bitstream Vera Serif" pitchFamily="1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85728"/>
            <a:ext cx="7858180" cy="5755422"/>
          </a:xfrm>
          <a:prstGeom prst="rect">
            <a:avLst/>
          </a:prstGeom>
        </p:spPr>
        <p:txBody>
          <a:bodyPr wrap="square">
            <a:spAutoFit/>
          </a:bodyPr>
          <a:lstStyle/>
          <a:p>
            <a:pPr algn="ctr"/>
            <a:r>
              <a:rPr lang="ru-RU" sz="1600" b="1" dirty="0" smtClean="0">
                <a:solidFill>
                  <a:srgbClr val="FFFF00"/>
                </a:solidFill>
              </a:rPr>
              <a:t>УСТАВНЫЕ ПРАВА ППО (продолжение)</a:t>
            </a:r>
          </a:p>
          <a:p>
            <a:endParaRPr lang="ru-RU" sz="1600" dirty="0" smtClean="0">
              <a:solidFill>
                <a:schemeClr val="bg1"/>
              </a:solidFill>
            </a:endParaRPr>
          </a:p>
          <a:p>
            <a:r>
              <a:rPr lang="ru-RU" sz="1600" dirty="0" smtClean="0">
                <a:solidFill>
                  <a:schemeClr val="bg1"/>
                </a:solidFill>
              </a:rPr>
              <a:t>7. </a:t>
            </a:r>
            <a:r>
              <a:rPr lang="ru-RU" sz="1600" dirty="0">
                <a:solidFill>
                  <a:schemeClr val="bg1"/>
                </a:solidFill>
              </a:rPr>
              <a:t>П</a:t>
            </a:r>
            <a:r>
              <a:rPr lang="ru-RU" sz="1600" dirty="0" smtClean="0">
                <a:solidFill>
                  <a:schemeClr val="bg1"/>
                </a:solidFill>
              </a:rPr>
              <a:t>редставлять интересы обучающихся при заключении и внесении изменений в соглашение между коллективом обучающихся и администрацией ОО, осуществлении контроля за его выполнением</a:t>
            </a:r>
          </a:p>
          <a:p>
            <a:r>
              <a:rPr lang="ru-RU" sz="1600" b="1" dirty="0" smtClean="0">
                <a:solidFill>
                  <a:schemeClr val="bg1"/>
                </a:solidFill>
              </a:rPr>
              <a:t>8. </a:t>
            </a:r>
            <a:r>
              <a:rPr lang="ru-RU" sz="1600" b="1" dirty="0" smtClean="0">
                <a:solidFill>
                  <a:schemeClr val="bg1"/>
                </a:solidFill>
              </a:rPr>
              <a:t>Обращаться</a:t>
            </a:r>
            <a:r>
              <a:rPr lang="ru-RU" sz="1600" dirty="0" smtClean="0">
                <a:solidFill>
                  <a:schemeClr val="bg1"/>
                </a:solidFill>
              </a:rPr>
              <a:t> </a:t>
            </a:r>
            <a:r>
              <a:rPr lang="ru-RU" sz="1600" dirty="0" smtClean="0">
                <a:solidFill>
                  <a:schemeClr val="bg1"/>
                </a:solidFill>
              </a:rPr>
              <a:t>в соответствующие органы государственной власти  и органы  местного самоуправления </a:t>
            </a:r>
            <a:r>
              <a:rPr lang="ru-RU" sz="1600" dirty="0" smtClean="0">
                <a:solidFill>
                  <a:schemeClr val="bg1"/>
                </a:solidFill>
              </a:rPr>
              <a:t>по вопросам</a:t>
            </a:r>
            <a:r>
              <a:rPr lang="ru-RU" sz="1600" dirty="0" smtClean="0">
                <a:solidFill>
                  <a:schemeClr val="bg1"/>
                </a:solidFill>
              </a:rPr>
              <a:t>, связанным </a:t>
            </a:r>
            <a:r>
              <a:rPr lang="ru-RU" sz="1600" dirty="0" smtClean="0">
                <a:solidFill>
                  <a:schemeClr val="bg1"/>
                </a:solidFill>
              </a:rPr>
              <a:t>с деятельностью первичной профсоюзной организации и защитой прав и интересов членов Профсоюза.</a:t>
            </a:r>
          </a:p>
          <a:p>
            <a:r>
              <a:rPr lang="ru-RU" sz="1600" dirty="0">
                <a:solidFill>
                  <a:schemeClr val="bg1"/>
                </a:solidFill>
              </a:rPr>
              <a:t>9</a:t>
            </a:r>
            <a:r>
              <a:rPr lang="ru-RU" sz="1600" dirty="0" smtClean="0">
                <a:solidFill>
                  <a:schemeClr val="bg1"/>
                </a:solidFill>
              </a:rPr>
              <a:t>. </a:t>
            </a:r>
            <a:r>
              <a:rPr lang="ru-RU" sz="1600" b="1" dirty="0" smtClean="0">
                <a:solidFill>
                  <a:schemeClr val="bg1"/>
                </a:solidFill>
              </a:rPr>
              <a:t>Вносить предложения </a:t>
            </a:r>
            <a:r>
              <a:rPr lang="ru-RU" sz="1600" dirty="0" smtClean="0">
                <a:solidFill>
                  <a:schemeClr val="bg1"/>
                </a:solidFill>
              </a:rPr>
              <a:t>и участвовать в деятельности территориальной организации Профсоюза, в том числе по разработке и заключению отраслевого территориального  и регионального соглашений, других соглашений.</a:t>
            </a:r>
          </a:p>
          <a:p>
            <a:r>
              <a:rPr lang="ru-RU" sz="1600" dirty="0" smtClean="0">
                <a:solidFill>
                  <a:schemeClr val="bg1"/>
                </a:solidFill>
              </a:rPr>
              <a:t>10</a:t>
            </a:r>
            <a:r>
              <a:rPr lang="ru-RU" sz="1600" dirty="0" smtClean="0">
                <a:solidFill>
                  <a:schemeClr val="bg1"/>
                </a:solidFill>
              </a:rPr>
              <a:t>. </a:t>
            </a:r>
            <a:r>
              <a:rPr lang="ru-RU" sz="1600" b="1" dirty="0" smtClean="0">
                <a:solidFill>
                  <a:schemeClr val="bg1"/>
                </a:solidFill>
              </a:rPr>
              <a:t>Вносить предложения </a:t>
            </a:r>
            <a:r>
              <a:rPr lang="ru-RU" sz="1600" dirty="0" smtClean="0">
                <a:solidFill>
                  <a:schemeClr val="bg1"/>
                </a:solidFill>
              </a:rPr>
              <a:t>по кандидатуре председателя соответствующей </a:t>
            </a:r>
            <a:r>
              <a:rPr lang="ru-RU" sz="1600" dirty="0" smtClean="0">
                <a:solidFill>
                  <a:schemeClr val="bg1"/>
                </a:solidFill>
              </a:rPr>
              <a:t>территориальной, региональной </a:t>
            </a:r>
            <a:r>
              <a:rPr lang="ru-RU" sz="1600" dirty="0" smtClean="0">
                <a:solidFill>
                  <a:schemeClr val="bg1"/>
                </a:solidFill>
              </a:rPr>
              <a:t>организации Профсоюза.</a:t>
            </a:r>
          </a:p>
          <a:p>
            <a:r>
              <a:rPr lang="ru-RU" sz="1600" dirty="0" smtClean="0">
                <a:solidFill>
                  <a:schemeClr val="bg1"/>
                </a:solidFill>
              </a:rPr>
              <a:t>11. </a:t>
            </a:r>
            <a:r>
              <a:rPr lang="ru-RU" sz="1600" b="1" dirty="0" smtClean="0">
                <a:solidFill>
                  <a:schemeClr val="bg1"/>
                </a:solidFill>
              </a:rPr>
              <a:t>Обращаться</a:t>
            </a:r>
            <a:r>
              <a:rPr lang="ru-RU" sz="1600" dirty="0" smtClean="0">
                <a:solidFill>
                  <a:schemeClr val="bg1"/>
                </a:solidFill>
              </a:rPr>
              <a:t> в вышестоящие профсоюзные органы с предложениями об организации массовых акций, в том числе о проведении митингов, демонстраций, шествий, пикетирования, объявлении забастовки, а также о поддержке коллективных действий, проводимых первичной профсоюзной организацией.</a:t>
            </a:r>
          </a:p>
          <a:p>
            <a:r>
              <a:rPr lang="ru-RU" sz="1600" dirty="0" smtClean="0">
                <a:solidFill>
                  <a:schemeClr val="bg1"/>
                </a:solidFill>
              </a:rPr>
              <a:t>12.</a:t>
            </a:r>
            <a:r>
              <a:rPr lang="ru-RU" sz="1600" dirty="0" smtClean="0">
                <a:solidFill>
                  <a:schemeClr val="bg1"/>
                </a:solidFill>
              </a:rPr>
              <a:t> </a:t>
            </a:r>
            <a:r>
              <a:rPr lang="ru-RU" sz="1600" b="1" dirty="0" smtClean="0">
                <a:solidFill>
                  <a:schemeClr val="bg1"/>
                </a:solidFill>
              </a:rPr>
              <a:t>Обращаться</a:t>
            </a:r>
            <a:r>
              <a:rPr lang="ru-RU" sz="1600" dirty="0" smtClean="0">
                <a:solidFill>
                  <a:schemeClr val="bg1"/>
                </a:solidFill>
              </a:rPr>
              <a:t> в соответствующую </a:t>
            </a:r>
            <a:r>
              <a:rPr lang="ru-RU" sz="1600" dirty="0" smtClean="0">
                <a:solidFill>
                  <a:schemeClr val="bg1"/>
                </a:solidFill>
              </a:rPr>
              <a:t>территориальную, региональную </a:t>
            </a:r>
            <a:r>
              <a:rPr lang="ru-RU" sz="1600" dirty="0" smtClean="0">
                <a:solidFill>
                  <a:schemeClr val="bg1"/>
                </a:solidFill>
              </a:rPr>
              <a:t>организацию Профсоюза для получения консультаций, помощи и поддержки, получения и распространения информации, необходимой для своей деятельности.</a:t>
            </a:r>
          </a:p>
          <a:p>
            <a:r>
              <a:rPr lang="ru-RU" sz="1600" dirty="0" smtClean="0">
                <a:solidFill>
                  <a:schemeClr val="bg1"/>
                </a:solidFill>
              </a:rPr>
              <a:t>13.</a:t>
            </a:r>
            <a:r>
              <a:rPr lang="ru-RU" sz="1600" dirty="0" smtClean="0">
                <a:solidFill>
                  <a:schemeClr val="bg1"/>
                </a:solidFill>
              </a:rPr>
              <a:t> </a:t>
            </a:r>
            <a:r>
              <a:rPr lang="ru-RU" sz="1600" b="1" dirty="0" smtClean="0">
                <a:solidFill>
                  <a:schemeClr val="bg1"/>
                </a:solidFill>
              </a:rPr>
              <a:t> </a:t>
            </a:r>
            <a:r>
              <a:rPr lang="ru-RU" sz="1600" b="1" dirty="0" smtClean="0">
                <a:solidFill>
                  <a:schemeClr val="bg1"/>
                </a:solidFill>
              </a:rPr>
              <a:t>Вносить предложения </a:t>
            </a:r>
            <a:r>
              <a:rPr lang="ru-RU" sz="1600" dirty="0" smtClean="0">
                <a:solidFill>
                  <a:schemeClr val="bg1"/>
                </a:solidFill>
              </a:rPr>
              <a:t>о поощрении членов Профсоюза</a:t>
            </a:r>
            <a:r>
              <a:rPr lang="ru-RU" sz="1600" dirty="0" smtClean="0">
                <a:solidFill>
                  <a:schemeClr val="bg1"/>
                </a:solidFill>
              </a:rPr>
              <a:t>.</a:t>
            </a:r>
          </a:p>
          <a:p>
            <a:r>
              <a:rPr lang="ru-RU" sz="1600" dirty="0" smtClean="0">
                <a:solidFill>
                  <a:schemeClr val="bg1"/>
                </a:solidFill>
              </a:rPr>
              <a:t>14. Вносить предложения о награждении членов Профсоюза государственными, ведомственными и профсоюзными наградами.</a:t>
            </a:r>
            <a:endParaRPr lang="ru-RU" sz="1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571480"/>
            <a:ext cx="7000924" cy="6873677"/>
          </a:xfrm>
          <a:prstGeom prst="rect">
            <a:avLst/>
          </a:prstGeom>
        </p:spPr>
        <p:txBody>
          <a:bodyPr wrap="square">
            <a:spAutoFit/>
          </a:bodyPr>
          <a:lstStyle/>
          <a:p>
            <a:pPr marL="431800" indent="-323850" algn="ctr">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ОСНОВНЫЕ ЭЛЕМЕНТЫ ОРГРАБОТЫ В ПЕРВИЧКЕ</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sz="1600" b="1" dirty="0" smtClean="0">
              <a:solidFill>
                <a:schemeClr val="bg1"/>
              </a:solidFill>
              <a:latin typeface="Bitstream Vera Serif" pitchFamily="16" charset="0"/>
            </a:endParaRP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 Подготовка и проведение профсоюзных собраний.</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2. Подготовка и проведение отчетов и выборов в ППО.</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3. Организация работы выборных органов ППО </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4</a:t>
            </a:r>
            <a:r>
              <a:rPr lang="ru-RU" sz="1600" b="1" dirty="0" smtClean="0">
                <a:solidFill>
                  <a:schemeClr val="bg1"/>
                </a:solidFill>
                <a:latin typeface="Bitstream Vera Serif" pitchFamily="16" charset="0"/>
              </a:rPr>
              <a:t>. Работа в АИС</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5.</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Организация приема в Профсоюз, выдача билетов.</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a:solidFill>
                  <a:schemeClr val="bg1"/>
                </a:solidFill>
                <a:latin typeface="Bitstream Vera Serif" pitchFamily="16" charset="0"/>
              </a:rPr>
              <a:t>6</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Учёт членов Профсоюза, регулярная сверка.</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7</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Информационная работа (</a:t>
            </a:r>
            <a:r>
              <a:rPr lang="ru-RU" sz="1600" b="1" dirty="0" err="1" smtClean="0">
                <a:solidFill>
                  <a:schemeClr val="bg1"/>
                </a:solidFill>
                <a:latin typeface="Bitstream Vera Serif" pitchFamily="16" charset="0"/>
              </a:rPr>
              <a:t>профуголки</a:t>
            </a:r>
            <a:r>
              <a:rPr lang="ru-RU" sz="1600" b="1" dirty="0" smtClean="0">
                <a:solidFill>
                  <a:schemeClr val="bg1"/>
                </a:solidFill>
                <a:latin typeface="Bitstream Vera Serif" pitchFamily="16" charset="0"/>
              </a:rPr>
              <a:t>, бюллетени  и др.) </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a:solidFill>
                  <a:schemeClr val="bg1"/>
                </a:solidFill>
                <a:latin typeface="Bitstream Vera Serif" pitchFamily="16" charset="0"/>
              </a:rPr>
              <a:t>8</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Планирование  работы.</a:t>
            </a:r>
            <a:endParaRPr lang="ru-RU" sz="1600" b="1" i="1" dirty="0" smtClean="0">
              <a:solidFill>
                <a:schemeClr val="bg1"/>
              </a:solidFill>
              <a:latin typeface="Bitstream Vera Serif" pitchFamily="16" charset="0"/>
            </a:endParaRP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a:solidFill>
                  <a:schemeClr val="bg1"/>
                </a:solidFill>
                <a:latin typeface="Bitstream Vera Serif" pitchFamily="16" charset="0"/>
              </a:rPr>
              <a:t>9</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Организация работы постоянных комиссий профкома.</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10</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Обучение  профсоюзного актива</a:t>
            </a:r>
            <a:r>
              <a:rPr lang="ru-RU" sz="1600" b="1" i="1" dirty="0" smtClean="0">
                <a:solidFill>
                  <a:schemeClr val="bg1"/>
                </a:solidFill>
                <a:latin typeface="Bitstream Vera Serif" pitchFamily="16" charset="0"/>
              </a:rPr>
              <a:t>.</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11</a:t>
            </a:r>
            <a:r>
              <a:rPr lang="ru-RU" sz="1600" b="1" dirty="0" smtClean="0">
                <a:solidFill>
                  <a:schemeClr val="bg1"/>
                </a:solidFill>
                <a:latin typeface="Bitstream Vera Serif" pitchFamily="16" charset="0"/>
              </a:rPr>
              <a:t>. </a:t>
            </a:r>
            <a:r>
              <a:rPr lang="ru-RU" sz="1600" b="1" dirty="0" smtClean="0">
                <a:solidFill>
                  <a:schemeClr val="bg1"/>
                </a:solidFill>
                <a:latin typeface="Bitstream Vera Serif" pitchFamily="16" charset="0"/>
              </a:rPr>
              <a:t>Организация работы по награждению профсоюзного актива. </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12. </a:t>
            </a:r>
            <a:r>
              <a:rPr lang="ru-RU" sz="1600" b="1" dirty="0" smtClean="0">
                <a:solidFill>
                  <a:schemeClr val="bg1"/>
                </a:solidFill>
                <a:latin typeface="Bitstream Vera Serif" pitchFamily="16" charset="0"/>
              </a:rPr>
              <a:t>Сбор членских взносов. Организационно-финансовая работа.</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13. </a:t>
            </a:r>
            <a:r>
              <a:rPr lang="ru-RU" sz="1600" b="1" dirty="0" smtClean="0">
                <a:solidFill>
                  <a:schemeClr val="bg1"/>
                </a:solidFill>
                <a:latin typeface="Bitstream Vera Serif" pitchFamily="16" charset="0"/>
              </a:rPr>
              <a:t>Организация и проведение  мероприятий.</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14. </a:t>
            </a:r>
            <a:r>
              <a:rPr lang="ru-RU" sz="1600" b="1" dirty="0" smtClean="0">
                <a:solidFill>
                  <a:schemeClr val="bg1"/>
                </a:solidFill>
                <a:latin typeface="Bitstream Vera Serif" pitchFamily="16" charset="0"/>
              </a:rPr>
              <a:t>Ведение профсоюзной статистики.</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15. </a:t>
            </a:r>
            <a:r>
              <a:rPr lang="ru-RU" sz="1600" b="1" dirty="0" smtClean="0">
                <a:solidFill>
                  <a:schemeClr val="bg1"/>
                </a:solidFill>
                <a:latin typeface="Bitstream Vera Serif" pitchFamily="16" charset="0"/>
              </a:rPr>
              <a:t>Делопроизводство, в т.ч. протокольное дело и др.</a:t>
            </a:r>
          </a:p>
          <a:p>
            <a:pPr marL="431800" indent="-323850">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sz="1600" b="1" dirty="0" smtClean="0">
              <a:solidFill>
                <a:schemeClr val="bg1"/>
              </a:solidFill>
              <a:latin typeface="Bitstream Vera Serif" pitchFamily="16" charset="0"/>
            </a:endParaRPr>
          </a:p>
          <a:p>
            <a:pPr marL="431800" indent="-323850">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Bitstream Vera Serif" pitchFamily="16" charset="0"/>
              </a:rPr>
              <a:t> </a:t>
            </a:r>
          </a:p>
          <a:p>
            <a:pPr marL="431800" indent="-323850">
              <a:spcBef>
                <a:spcPts val="4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b="1" i="1" dirty="0" smtClean="0">
              <a:solidFill>
                <a:schemeClr val="bg1"/>
              </a:solidFill>
              <a:latin typeface="Bitstream Vera Serif" pitchFamily="16" charset="0"/>
            </a:endParaRPr>
          </a:p>
          <a:p>
            <a:pPr marL="431800" indent="-323850">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i="1" dirty="0">
              <a:solidFill>
                <a:schemeClr val="bg1"/>
              </a:solidFill>
              <a:latin typeface="Bitstream Vera Serif" pitchFamily="1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26924"/>
            <a:ext cx="7786742" cy="3865161"/>
          </a:xfrm>
          <a:prstGeom prst="rect">
            <a:avLst/>
          </a:prstGeom>
        </p:spPr>
        <p:txBody>
          <a:bodyPr wrap="square">
            <a:spAutoFit/>
          </a:bodyPr>
          <a:lstStyle/>
          <a:p>
            <a:pPr marL="342900" indent="-341313" algn="ctr">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rgbClr val="000000"/>
                </a:solidFill>
                <a:latin typeface="Arial Black" pitchFamily="34" charset="0"/>
              </a:rPr>
              <a:t> </a:t>
            </a:r>
            <a:r>
              <a:rPr lang="ru-RU" dirty="0" smtClean="0">
                <a:solidFill>
                  <a:srgbClr val="FFFF00"/>
                </a:solidFill>
                <a:latin typeface="Arial Black" pitchFamily="34" charset="0"/>
              </a:rPr>
              <a:t>ОСНОВНЫЕ ОРГАНИЗАЦИОННЫЕ ЭЛЕМЕНТЫ В ПРОЦЕССЕ ДЕЯТЕЛЬНОСТИ ПРОФКОМА ППО</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rgbClr val="FFFF00"/>
              </a:solidFill>
              <a:latin typeface="Arial Black" pitchFamily="34" charset="0"/>
            </a:endParaRP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Arial Black" pitchFamily="34" charset="0"/>
              </a:rPr>
              <a:t>1. Оценка ситуации, обсуждение вопроса,  выработка позиции профкома по тому или иному вопросу. </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2. Принятие конкретного решения  ( постановления).</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3. Информационное сопровождение решения.</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4. Мотивация профсоюзного актива на выполнение.</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5. Принятие соответствующих мер для решения намеченных  задач.</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dirty="0" smtClean="0">
                <a:solidFill>
                  <a:schemeClr val="bg1"/>
                </a:solidFill>
                <a:latin typeface="Arial Black" pitchFamily="34" charset="0"/>
              </a:rPr>
              <a:t>6. Контроль и подведение итогов выполнения постановления</a:t>
            </a:r>
            <a:r>
              <a:rPr lang="ru-RU" dirty="0" smtClean="0">
                <a:solidFill>
                  <a:schemeClr val="bg1"/>
                </a:solidFill>
                <a:latin typeface="Arial Black" pitchFamily="34" charset="0"/>
              </a:rPr>
              <a:t>.</a:t>
            </a:r>
            <a:endParaRPr lang="ru-RU" dirty="0">
              <a:solidFill>
                <a:schemeClr val="bg1"/>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85728"/>
            <a:ext cx="7072362" cy="4735655"/>
          </a:xfrm>
          <a:prstGeom prst="rect">
            <a:avLst/>
          </a:prstGeom>
        </p:spPr>
        <p:txBody>
          <a:bodyPr wrap="square">
            <a:spAutoFit/>
          </a:bodyPr>
          <a:lstStyle/>
          <a:p>
            <a:pPr marL="2674938" indent="-2674938" algn="ctr">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Arial Black" pitchFamily="34" charset="0"/>
              </a:rPr>
              <a:t>ОСНОВНЫЕ РЕСУРСЫ ППО</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ru-RU" sz="1600" b="1" dirty="0" smtClean="0">
              <a:solidFill>
                <a:schemeClr val="bg1"/>
              </a:solidFill>
              <a:latin typeface="Arial Black" pitchFamily="34" charset="0"/>
            </a:endParaRP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ru-RU" sz="1600" b="1" dirty="0" smtClean="0">
              <a:solidFill>
                <a:schemeClr val="bg1"/>
              </a:solidFill>
              <a:latin typeface="Arial Black" pitchFamily="34" charset="0"/>
            </a:endParaRP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 ПРАВОВАЯ И НОРМАТИВНО-УСТАВНАЯ БАЗА.</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2. ПЛАНЫ РАБОТЫ, ЦЕЛЕВЫЕ ПРОГРАММЫ, ПРОЕКТЫ.</a:t>
            </a:r>
          </a:p>
          <a:p>
            <a:pPr marL="2674938" indent="-2674938">
              <a:lnSpc>
                <a:spcPct val="90000"/>
              </a:lnSpc>
              <a:spcBef>
                <a:spcPts val="40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3. ПРОФСОЮЗНЫЕ КАДРЫ И АКТИВ.</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4. ФИНАНСЫ ОРГАНИЗАЦИИ И ДР. ИМУЩЕСТВО.</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5. ИНФОРМАЦИОННЫЕ РЕСУРСЫ.</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6. ОРГАНИЗАЦИОННАЯ  СТРУКТУРА.</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7. ИМИДЖ ОРГАНИЗАЦИИ.</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8. КОМПЕТЕНТНОСТЬ И ПРОФЕССИОНАЛИЗМ  АКТИВА.</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9. РАЗНООБРАЗИЕ ФОРМЫ ПРОФСОЮЗНОЙ  РАБОТЫ.</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10. ПРАВОПРИМЕНИТЕЛЬНАЯ ПРАКТИКА .</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11. ДЕЕСПОСОБНОСТЬ ПРОФСОЮЗНЫХ ОРГАНОВ.</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12. СОСТОЯНИЕ МИКРОКЛИМАТА В ППО.</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13. ДОКУМЕНТЫ ППО.</a:t>
            </a:r>
          </a:p>
          <a:p>
            <a:pPr marL="2674938" indent="-2674938">
              <a:lnSpc>
                <a:spcPct val="90000"/>
              </a:lnSpc>
              <a:spcBef>
                <a:spcPts val="400"/>
              </a:spcBef>
              <a:buClr>
                <a:srgbClr val="FFCC00"/>
              </a:buClr>
              <a:buSzPct val="70000"/>
              <a:tabLst>
                <a:tab pos="723900" algn="l"/>
                <a:tab pos="1447800" algn="l"/>
                <a:tab pos="2171700" algn="l"/>
                <a:tab pos="2895600" algn="l"/>
                <a:tab pos="3619500" algn="l"/>
                <a:tab pos="4343400" algn="l"/>
                <a:tab pos="5067300" algn="l"/>
                <a:tab pos="5791200" algn="l"/>
                <a:tab pos="6515100" algn="l"/>
                <a:tab pos="7239000" algn="l"/>
              </a:tabLst>
            </a:pPr>
            <a:r>
              <a:rPr lang="ru-RU" sz="1600" b="1" dirty="0" smtClean="0">
                <a:solidFill>
                  <a:schemeClr val="bg1"/>
                </a:solidFill>
                <a:latin typeface="Arial Black" pitchFamily="34" charset="0"/>
              </a:rPr>
              <a:t>14. МАТЕРИАЛЬНО-ТЕХНИЧЕСКИЕ РЕСУРСЫ И ДР</a:t>
            </a:r>
            <a:r>
              <a:rPr lang="ru-RU" b="1" dirty="0" smtClean="0">
                <a:solidFill>
                  <a:schemeClr val="bg1"/>
                </a:solidFill>
                <a:latin typeface="Arial Black" pitchFamily="34" charset="0"/>
              </a:rPr>
              <a:t>.</a:t>
            </a:r>
            <a:endParaRPr lang="ru-RU" b="1" dirty="0">
              <a:solidFill>
                <a:schemeClr val="bg1"/>
              </a:solidFill>
              <a:latin typeface="Arial Blac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91016"/>
            <a:ext cx="7643866" cy="5591274"/>
          </a:xfrm>
          <a:prstGeom prst="rect">
            <a:avLst/>
          </a:prstGeom>
        </p:spPr>
        <p:txBody>
          <a:bodyPr wrap="square">
            <a:spAutoFit/>
          </a:bodyPr>
          <a:lstStyle/>
          <a:p>
            <a:pPr marL="342900" indent="-341313" algn="ctr">
              <a:spcBef>
                <a:spcPts val="700"/>
              </a:spcBef>
              <a:buSzPct val="70000"/>
              <a:tabLst>
                <a:tab pos="723900" algn="l"/>
                <a:tab pos="1447800" algn="l"/>
                <a:tab pos="2171700" algn="l"/>
                <a:tab pos="2895600" algn="l"/>
                <a:tab pos="3619500" algn="l"/>
                <a:tab pos="4343400" algn="l"/>
                <a:tab pos="5067300" algn="l"/>
                <a:tab pos="5791200" algn="l"/>
                <a:tab pos="6515100" algn="l"/>
              </a:tabLst>
            </a:pPr>
            <a:r>
              <a:rPr lang="ru-RU" sz="2400" b="1" dirty="0" smtClean="0">
                <a:solidFill>
                  <a:srgbClr val="FFFF00"/>
                </a:solidFill>
                <a:latin typeface="Arial Black" pitchFamily="34" charset="0"/>
              </a:rPr>
              <a:t>ЭФФЕКТИВНОСТЬ ППО </a:t>
            </a:r>
          </a:p>
          <a:p>
            <a:pPr marL="342900" indent="-341313" algn="ctr">
              <a:spcBef>
                <a:spcPts val="700"/>
              </a:spcBef>
              <a:buSzPct val="70000"/>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Arial Black" pitchFamily="34" charset="0"/>
              </a:rPr>
              <a:t>Источники:</a:t>
            </a:r>
          </a:p>
          <a:p>
            <a:pPr marL="342900" indent="-341313" algn="ctr">
              <a:spcBef>
                <a:spcPts val="700"/>
              </a:spcBef>
              <a:buSzPct val="70000"/>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Arial Black" pitchFamily="34" charset="0"/>
              </a:rPr>
              <a:t>Индивидуальная, групповая, организационных отношений.</a:t>
            </a:r>
          </a:p>
          <a:p>
            <a:pPr marL="342900" indent="-341313">
              <a:spcBef>
                <a:spcPts val="700"/>
              </a:spcBef>
              <a:buSzPct val="70000"/>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Arial Black" pitchFamily="34" charset="0"/>
              </a:rPr>
              <a:t>Групповая эффективность включает</a:t>
            </a:r>
            <a:r>
              <a:rPr lang="ru-RU" dirty="0" smtClean="0">
                <a:solidFill>
                  <a:schemeClr val="bg1"/>
                </a:solidFill>
                <a:latin typeface="Bitstream Vera Serif" pitchFamily="16" charset="0"/>
              </a:rPr>
              <a:t>:</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Хороший уровень работы профкома;</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Соблюдение уставных норм; </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Высокое качество принимаемых постановлений;</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Качество профсоюзных собраний;</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Широкие общественные начала в деятельности </a:t>
            </a:r>
          </a:p>
          <a:p>
            <a:pPr marL="342900" indent="-341313">
              <a:spcBef>
                <a:spcPts val="450"/>
              </a:spcBef>
              <a:buSzPct val="70000"/>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профкома;</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Наличие системы контроля за реализацией решений;</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Применение новых форм  работы профкома ;</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Положительный имидж профкома и председателя в </a:t>
            </a:r>
          </a:p>
          <a:p>
            <a:pPr marL="342900" indent="-341313">
              <a:spcBef>
                <a:spcPts val="450"/>
              </a:spcBef>
              <a:buSzPct val="70000"/>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коллективе;</a:t>
            </a:r>
          </a:p>
          <a:p>
            <a:pPr marL="342900" indent="-341313">
              <a:spcBef>
                <a:spcPts val="4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chemeClr val="bg1"/>
                </a:solidFill>
                <a:latin typeface="Bitstream Vera Serif" pitchFamily="16" charset="0"/>
              </a:rPr>
              <a:t>Эффективная структура ППО.</a:t>
            </a:r>
            <a:endParaRPr lang="ru-RU"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85728"/>
            <a:ext cx="7429552" cy="5345053"/>
          </a:xfrm>
          <a:prstGeom prst="rect">
            <a:avLst/>
          </a:prstGeom>
        </p:spPr>
        <p:txBody>
          <a:bodyPr wrap="square">
            <a:spAutoFit/>
          </a:bodyPr>
          <a:lstStyle/>
          <a:p>
            <a:pPr marL="431800" indent="-323850" algn="ctr">
              <a:spcBef>
                <a:spcPts val="350"/>
              </a:spcBef>
              <a:buSzPct val="45000"/>
              <a:tabLst>
                <a:tab pos="723900" algn="l"/>
                <a:tab pos="1447800" algn="l"/>
                <a:tab pos="2171700" algn="l"/>
                <a:tab pos="2895600" algn="l"/>
                <a:tab pos="3619500" algn="l"/>
                <a:tab pos="4343400" algn="l"/>
                <a:tab pos="5067300" algn="l"/>
                <a:tab pos="5791200" algn="l"/>
                <a:tab pos="6515100" algn="l"/>
              </a:tabLst>
            </a:pPr>
            <a:r>
              <a:rPr lang="ru-RU" sz="2400" b="1" dirty="0" smtClean="0">
                <a:solidFill>
                  <a:schemeClr val="bg1"/>
                </a:solidFill>
                <a:latin typeface="Bitstream Vera Serif" pitchFamily="16" charset="0"/>
              </a:rPr>
              <a:t>ПРОФСОЮЗНОЕ СОБРАНИЕ </a:t>
            </a:r>
          </a:p>
          <a:p>
            <a:pPr marL="431800" indent="-323850">
              <a:spcBef>
                <a:spcPts val="350"/>
              </a:spcBef>
              <a:buSzPct val="45000"/>
              <a:tabLst>
                <a:tab pos="723900" algn="l"/>
                <a:tab pos="1447800" algn="l"/>
                <a:tab pos="2171700" algn="l"/>
                <a:tab pos="2895600" algn="l"/>
                <a:tab pos="3619500" algn="l"/>
                <a:tab pos="4343400" algn="l"/>
                <a:tab pos="5067300" algn="l"/>
                <a:tab pos="5791200" algn="l"/>
                <a:tab pos="6515100" algn="l"/>
              </a:tabLst>
            </a:pPr>
            <a:r>
              <a:rPr lang="ru-RU" sz="1600" b="1" dirty="0" smtClean="0">
                <a:solidFill>
                  <a:schemeClr val="bg1"/>
                </a:solidFill>
                <a:latin typeface="Bitstream Vera Serif" pitchFamily="16" charset="0"/>
              </a:rPr>
              <a:t>Три этапа:</a:t>
            </a:r>
          </a:p>
          <a:p>
            <a:pPr marL="431800" indent="-323850">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rgbClr val="FFFF00"/>
                </a:solidFill>
                <a:latin typeface="Arial Black" pitchFamily="34" charset="0"/>
              </a:rPr>
              <a:t>1. Подготовительный </a:t>
            </a:r>
            <a:r>
              <a:rPr lang="ru-RU" b="1" dirty="0" smtClean="0">
                <a:solidFill>
                  <a:schemeClr val="bg1"/>
                </a:solidFill>
                <a:latin typeface="Arial Black" pitchFamily="34" charset="0"/>
              </a:rPr>
              <a:t>(объявление о дате собрания,  повестка дня, порядок ведения , мониторинг, презентация,  доклад, проект постановления и т.д.)</a:t>
            </a:r>
          </a:p>
          <a:p>
            <a:pPr marL="431800" indent="-323850">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rgbClr val="FFFF00"/>
                </a:solidFill>
                <a:latin typeface="Arial Black" pitchFamily="34" charset="0"/>
              </a:rPr>
              <a:t>2. Этап проведения собрания </a:t>
            </a:r>
            <a:r>
              <a:rPr lang="ru-RU" b="1" dirty="0" smtClean="0">
                <a:solidFill>
                  <a:schemeClr val="bg1"/>
                </a:solidFill>
                <a:latin typeface="Arial Black" pitchFamily="34" charset="0"/>
              </a:rPr>
              <a:t>(открытие, кворум, рабочие органы, повестка дня, доклад , обсуждение, принятие постановления.  Подписывает постановления только председатель).</a:t>
            </a:r>
          </a:p>
          <a:p>
            <a:pPr marL="431800" indent="-323850">
              <a:spcBef>
                <a:spcPts val="35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Lst>
            </a:pPr>
            <a:r>
              <a:rPr lang="ru-RU" b="1" dirty="0" smtClean="0">
                <a:solidFill>
                  <a:srgbClr val="FFFF00"/>
                </a:solidFill>
                <a:latin typeface="Arial Black" pitchFamily="34" charset="0"/>
              </a:rPr>
              <a:t>3. Этап подведения итогов. </a:t>
            </a:r>
            <a:r>
              <a:rPr lang="ru-RU" b="1" dirty="0" smtClean="0">
                <a:solidFill>
                  <a:schemeClr val="bg1"/>
                </a:solidFill>
                <a:latin typeface="Arial Black" pitchFamily="34" charset="0"/>
              </a:rPr>
              <a:t>Меры по выполнению постановления (заслушивание на профкоме о том что удалось, какова общая оценка, планирование  мер по выполнению постановления, закрепление ответственных на пункты постановления или составление отдельного плана по выполнению постановления, утверждение рабочей группы, определение сроков информирования на профкоме и.т.д.). </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89"/>
            <a:ext cx="7929618" cy="6332503"/>
          </a:xfrm>
          <a:prstGeom prst="rect">
            <a:avLst/>
          </a:prstGeom>
        </p:spPr>
        <p:txBody>
          <a:bodyPr wrap="square">
            <a:spAutoFit/>
          </a:bodyPr>
          <a:lstStyle/>
          <a:p>
            <a:pPr marL="431800" indent="-323850" algn="ctr">
              <a:spcBef>
                <a:spcPts val="3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chemeClr val="bg1"/>
                </a:solidFill>
                <a:latin typeface="Arial Black" pitchFamily="34" charset="0"/>
              </a:rPr>
              <a:t>ОРГАНИЗАЦИЯ РАБОТЫ ПРОФКОМА</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 работе профкома можно выделить  ДВЕ фазы: </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1-я фаза </a:t>
            </a:r>
            <a:r>
              <a:rPr lang="ru-RU" sz="1400" b="1" dirty="0" smtClean="0">
                <a:solidFill>
                  <a:schemeClr val="bg1"/>
                </a:solidFill>
                <a:latin typeface="Arial Black" pitchFamily="34" charset="0"/>
              </a:rPr>
              <a:t>– ЗАСТОЛЬНАЯ (заседание профкома и выработка решений);</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2-я фаза </a:t>
            </a:r>
            <a:r>
              <a:rPr lang="ru-RU" sz="1400" b="1" dirty="0" smtClean="0">
                <a:solidFill>
                  <a:schemeClr val="bg1"/>
                </a:solidFill>
                <a:latin typeface="Arial Black" pitchFamily="34" charset="0"/>
              </a:rPr>
              <a:t>– ФАЗА ПРАКТИЧЕСКИХ ДЕЛ (реализация намеченных планов, организация мероприятий и т.д.).</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sz="1400" b="1"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chemeClr val="bg1"/>
                </a:solidFill>
                <a:latin typeface="Arial Black" pitchFamily="34" charset="0"/>
              </a:rPr>
              <a:t>Застольная фаза</a:t>
            </a:r>
            <a:r>
              <a:rPr lang="ru-RU" sz="1400" dirty="0" smtClean="0">
                <a:solidFill>
                  <a:schemeClr val="bg1"/>
                </a:solidFill>
                <a:latin typeface="Arial Black" pitchFamily="34" charset="0"/>
              </a:rPr>
              <a:t> предполагает </a:t>
            </a:r>
            <a:r>
              <a:rPr lang="ru-RU" sz="1400" b="1" dirty="0" smtClean="0">
                <a:solidFill>
                  <a:schemeClr val="bg1"/>
                </a:solidFill>
                <a:latin typeface="Arial Black" pitchFamily="34" charset="0"/>
              </a:rPr>
              <a:t> </a:t>
            </a:r>
            <a:r>
              <a:rPr lang="ru-RU" sz="1400" b="1" dirty="0" smtClean="0">
                <a:solidFill>
                  <a:schemeClr val="bg1"/>
                </a:solidFill>
                <a:latin typeface="Arial Black" pitchFamily="34" charset="0"/>
              </a:rPr>
              <a:t>заседание профкома, </a:t>
            </a:r>
            <a:r>
              <a:rPr lang="ru-RU" sz="1400" dirty="0" smtClean="0">
                <a:solidFill>
                  <a:schemeClr val="bg1"/>
                </a:solidFill>
                <a:latin typeface="Arial Black" pitchFamily="34" charset="0"/>
              </a:rPr>
              <a:t>в ходе которого обсуждается </a:t>
            </a:r>
            <a:r>
              <a:rPr lang="ru-RU" sz="1400" b="1" dirty="0" smtClean="0">
                <a:solidFill>
                  <a:schemeClr val="bg1"/>
                </a:solidFill>
                <a:latin typeface="Arial Black" pitchFamily="34" charset="0"/>
              </a:rPr>
              <a:t>один или несколько вопросов </a:t>
            </a:r>
            <a:r>
              <a:rPr lang="ru-RU" sz="1400" dirty="0" smtClean="0">
                <a:solidFill>
                  <a:schemeClr val="bg1"/>
                </a:solidFill>
                <a:latin typeface="Arial Black" pitchFamily="34" charset="0"/>
              </a:rPr>
              <a:t>и принимается соответствующее постановление. </a:t>
            </a:r>
          </a:p>
          <a:p>
            <a:pPr marL="431800" indent="-323850" algn="just">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chemeClr val="bg1"/>
                </a:solidFill>
                <a:latin typeface="Arial Black" pitchFamily="34" charset="0"/>
              </a:rPr>
              <a:t>Заседание профкома проводится в соответствии </a:t>
            </a:r>
            <a:r>
              <a:rPr lang="ru-RU" sz="1400" b="1" dirty="0" smtClean="0">
                <a:solidFill>
                  <a:schemeClr val="bg1"/>
                </a:solidFill>
                <a:latin typeface="Arial Black" pitchFamily="34" charset="0"/>
              </a:rPr>
              <a:t> </a:t>
            </a:r>
            <a:r>
              <a:rPr lang="ru-RU" sz="1400" b="1" dirty="0" smtClean="0">
                <a:solidFill>
                  <a:schemeClr val="bg1"/>
                </a:solidFill>
                <a:latin typeface="Arial Black" pitchFamily="34" charset="0"/>
              </a:rPr>
              <a:t>с  соблюдением определённых организационных  процедур, которые наработаны нормами профсоюзной демократии и профсоюзной практикой.</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Во-первых</a:t>
            </a:r>
            <a:r>
              <a:rPr lang="ru-RU" sz="1400" b="1" dirty="0" smtClean="0">
                <a:solidFill>
                  <a:schemeClr val="bg1"/>
                </a:solidFill>
                <a:latin typeface="Arial Black" pitchFamily="34" charset="0"/>
              </a:rPr>
              <a:t>,</a:t>
            </a:r>
            <a:r>
              <a:rPr lang="ru-RU" sz="1400" dirty="0" smtClean="0">
                <a:solidFill>
                  <a:schemeClr val="bg1"/>
                </a:solidFill>
                <a:latin typeface="Arial Black" pitchFamily="34" charset="0"/>
              </a:rPr>
              <a:t> заседание профкома всегда открывает и ведёт  председатель.</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Во-вторых,</a:t>
            </a:r>
            <a:r>
              <a:rPr lang="ru-RU" sz="1400" dirty="0" smtClean="0">
                <a:solidFill>
                  <a:srgbClr val="FFFF00"/>
                </a:solidFill>
                <a:latin typeface="Arial Black" pitchFamily="34" charset="0"/>
              </a:rPr>
              <a:t> </a:t>
            </a:r>
            <a:r>
              <a:rPr lang="ru-RU" sz="1400" dirty="0" smtClean="0">
                <a:solidFill>
                  <a:schemeClr val="bg1"/>
                </a:solidFill>
                <a:latin typeface="Arial Black" pitchFamily="34" charset="0"/>
              </a:rPr>
              <a:t>в начале заседания оглашается явка членов профкома, уточняется кворум для легитимности работы профкома и голосованием принимается решение о начале работы.</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В-третьих</a:t>
            </a:r>
            <a:r>
              <a:rPr lang="ru-RU" sz="1400" b="1" dirty="0" smtClean="0">
                <a:solidFill>
                  <a:schemeClr val="bg1"/>
                </a:solidFill>
                <a:latin typeface="Arial Black" pitchFamily="34" charset="0"/>
              </a:rPr>
              <a:t>,</a:t>
            </a:r>
            <a:r>
              <a:rPr lang="ru-RU" sz="1400" dirty="0" smtClean="0">
                <a:solidFill>
                  <a:schemeClr val="bg1"/>
                </a:solidFill>
                <a:latin typeface="Arial Black" pitchFamily="34" charset="0"/>
              </a:rPr>
              <a:t> с учётом предложения председателя формируется и утверждается повестка заседания.</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В-четвёртых</a:t>
            </a:r>
            <a:r>
              <a:rPr lang="ru-RU" sz="1400" dirty="0" smtClean="0">
                <a:solidFill>
                  <a:schemeClr val="bg1"/>
                </a:solidFill>
                <a:latin typeface="Arial Black" pitchFamily="34" charset="0"/>
              </a:rPr>
              <a:t>, по каждому вопросу даётся пояснение (доклад, информация, краткое сообщение), затем (при необходимости) проводится обсуждение вопроса.</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b="1" dirty="0" smtClean="0">
                <a:solidFill>
                  <a:srgbClr val="FFFF00"/>
                </a:solidFill>
                <a:latin typeface="Arial Black" pitchFamily="34" charset="0"/>
              </a:rPr>
              <a:t>В-пятых,</a:t>
            </a:r>
            <a:r>
              <a:rPr lang="ru-RU" sz="1400" dirty="0" smtClean="0">
                <a:solidFill>
                  <a:srgbClr val="FFFF00"/>
                </a:solidFill>
                <a:latin typeface="Arial Black" pitchFamily="34" charset="0"/>
              </a:rPr>
              <a:t> </a:t>
            </a:r>
            <a:r>
              <a:rPr lang="ru-RU" sz="1400" dirty="0" smtClean="0">
                <a:solidFill>
                  <a:schemeClr val="bg1"/>
                </a:solidFill>
                <a:latin typeface="Arial Black" pitchFamily="34" charset="0"/>
              </a:rPr>
              <a:t>по итогам обсуждения и высказанных предложений формируется проект постановления и голосованием принимается соответствующее по возможности предельно конкретное постановление с закреплением ответственных и сроков выполнения.</a:t>
            </a:r>
            <a:r>
              <a:rPr lang="ru-RU" sz="1400" dirty="0" smtClean="0">
                <a:solidFill>
                  <a:srgbClr val="000000"/>
                </a:solidFill>
                <a:latin typeface="Arial Black" pitchFamily="34" charset="0"/>
              </a:rPr>
              <a:t>.</a:t>
            </a:r>
            <a:endParaRPr lang="ru-RU" sz="1400" dirty="0">
              <a:solidFill>
                <a:srgbClr val="00000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60363" y="179388"/>
            <a:ext cx="8640762" cy="6480175"/>
          </a:xfrm>
          <a:prstGeom prst="rect">
            <a:avLst/>
          </a:prstGeom>
          <a:blipFill dpi="0" rotWithShape="0">
            <a:blip r:embed="rId2"/>
            <a:srcRect/>
            <a:stretch>
              <a:fillRect/>
            </a:stretch>
          </a:blipFill>
          <a:ln w="9525">
            <a:noFill/>
            <a:round/>
            <a:headEnd/>
            <a:tailEnd/>
          </a:ln>
        </p:spPr>
        <p:txBody>
          <a:bodyPr lIns="90000" tIns="45000" rIns="90000" bIns="45000" anchor="ctr" anchorCtr="1"/>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b="1" dirty="0">
                <a:solidFill>
                  <a:srgbClr val="0070C0"/>
                </a:solidFill>
                <a:latin typeface="Bitstream Vera Serif" pitchFamily="16" charset="0"/>
              </a:rPr>
              <a:t>ППО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dirty="0">
                <a:solidFill>
                  <a:srgbClr val="0070C0"/>
                </a:solidFill>
                <a:latin typeface="Arial Black" pitchFamily="34" charset="0"/>
              </a:rPr>
              <a:t>добровольное объединение членов Профсоюза, работающих, как правило, в одной  организации системы образования РФ</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3200" b="1" dirty="0">
              <a:solidFill>
                <a:srgbClr val="00B0F0"/>
              </a:solidFill>
              <a:latin typeface="Arial Black" pitchFamily="34" charset="0"/>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a:solidFill>
                <a:schemeClr val="tx1"/>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214"/>
            <a:ext cx="7858180" cy="7089120"/>
          </a:xfrm>
          <a:prstGeom prst="rect">
            <a:avLst/>
          </a:prstGeom>
        </p:spPr>
        <p:txBody>
          <a:bodyPr wrap="square">
            <a:spAutoFit/>
          </a:bodyPr>
          <a:lstStyle/>
          <a:p>
            <a:pPr marL="431800" indent="-323850">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sz="2400" b="1" dirty="0" smtClean="0">
              <a:solidFill>
                <a:srgbClr val="0070C0"/>
              </a:solidFill>
              <a:latin typeface="Bitstream Vera Serif" pitchFamily="16" charset="0"/>
            </a:endParaRPr>
          </a:p>
          <a:p>
            <a:pPr marL="431800" indent="-323850">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sz="2400" b="1" dirty="0" smtClean="0">
              <a:solidFill>
                <a:srgbClr val="0070C0"/>
              </a:solidFill>
              <a:latin typeface="Bitstream Vera Serif" pitchFamily="16" charset="0"/>
            </a:endParaRPr>
          </a:p>
          <a:p>
            <a:pPr marL="431800" indent="-323850" algn="ctr">
              <a:spcBef>
                <a:spcPts val="4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sz="2400" b="1" dirty="0" smtClean="0">
                <a:solidFill>
                  <a:schemeClr val="bg1"/>
                </a:solidFill>
                <a:latin typeface="Bitstream Vera Serif" pitchFamily="16" charset="0"/>
              </a:rPr>
              <a:t>ДЕЛОПРОИЗВОДСТВО в ППО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 Нормативные документы первичной организации, в том числе Устав </a:t>
            </a:r>
            <a:r>
              <a:rPr lang="ru-RU" sz="1400" dirty="0" smtClean="0">
                <a:solidFill>
                  <a:schemeClr val="bg1"/>
                </a:solidFill>
                <a:latin typeface="Arial Black" pitchFamily="34" charset="0"/>
              </a:rPr>
              <a:t>Профсоюза  </a:t>
            </a:r>
            <a:r>
              <a:rPr lang="ru-RU" sz="1400" dirty="0" smtClean="0">
                <a:solidFill>
                  <a:schemeClr val="bg1"/>
                </a:solidFill>
                <a:latin typeface="Arial Black" pitchFamily="34" charset="0"/>
              </a:rPr>
              <a:t>(Постоянно)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2. Планы работы профсоюзного комитета и постоянных </a:t>
            </a:r>
            <a:r>
              <a:rPr lang="ru-RU" sz="1400" dirty="0" smtClean="0">
                <a:solidFill>
                  <a:schemeClr val="bg1"/>
                </a:solidFill>
                <a:latin typeface="Arial Black" pitchFamily="34" charset="0"/>
              </a:rPr>
              <a:t>комиссий</a:t>
            </a:r>
            <a:r>
              <a:rPr lang="ru-RU" sz="1400" dirty="0">
                <a:solidFill>
                  <a:schemeClr val="bg1"/>
                </a:solidFill>
                <a:latin typeface="Arial Black" pitchFamily="34" charset="0"/>
              </a:rPr>
              <a:t> </a:t>
            </a:r>
            <a:r>
              <a:rPr lang="ru-RU" sz="1400" dirty="0" smtClean="0">
                <a:solidFill>
                  <a:schemeClr val="bg1"/>
                </a:solidFill>
                <a:latin typeface="Arial Black" pitchFamily="34" charset="0"/>
              </a:rPr>
              <a:t>(ДМН)</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3. Протоколы  профсоюзных собраний (Срок полномочий</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4. Протоколы отчетно-выборных профсоюзных </a:t>
            </a:r>
            <a:r>
              <a:rPr lang="ru-RU" sz="1400" dirty="0" smtClean="0">
                <a:solidFill>
                  <a:schemeClr val="bg1"/>
                </a:solidFill>
                <a:latin typeface="Arial Black" pitchFamily="34" charset="0"/>
              </a:rPr>
              <a:t>собраний  (Срок</a:t>
            </a:r>
            <a:r>
              <a:rPr lang="ru-RU" sz="1400" dirty="0" smtClean="0">
                <a:solidFill>
                  <a:schemeClr val="bg1"/>
                </a:solidFill>
                <a:latin typeface="Arial Black" pitchFamily="34" charset="0"/>
              </a:rPr>
              <a:t> полномочий</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5. Протоколы заседаний профсоюзного </a:t>
            </a:r>
            <a:r>
              <a:rPr lang="ru-RU" sz="1400" dirty="0" smtClean="0">
                <a:solidFill>
                  <a:schemeClr val="bg1"/>
                </a:solidFill>
                <a:latin typeface="Arial Black" pitchFamily="34" charset="0"/>
              </a:rPr>
              <a:t>комитета (Срок </a:t>
            </a:r>
            <a:r>
              <a:rPr lang="ru-RU" sz="1400" dirty="0" smtClean="0">
                <a:solidFill>
                  <a:schemeClr val="bg1"/>
                </a:solidFill>
                <a:latin typeface="Arial Black" pitchFamily="34" charset="0"/>
              </a:rPr>
              <a:t>полномочий)</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6. Журнал  учета членов Профсоюза( Постоянно)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7. Коллективный договор (    Постоянно</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8. Письма, заявления членов Профсоюза (Срок полномочий</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9. Сметы, финансовые отчеты и другие финансовые документы (Постоянно)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10. Статистические </a:t>
            </a:r>
            <a:r>
              <a:rPr lang="ru-RU" sz="1400" dirty="0" smtClean="0">
                <a:solidFill>
                  <a:schemeClr val="bg1"/>
                </a:solidFill>
                <a:latin typeface="Arial Black" pitchFamily="34" charset="0"/>
              </a:rPr>
              <a:t>отчеты ( </a:t>
            </a:r>
            <a:r>
              <a:rPr lang="ru-RU" sz="1400" dirty="0" smtClean="0">
                <a:solidFill>
                  <a:schemeClr val="bg1"/>
                </a:solidFill>
                <a:latin typeface="Arial Black" pitchFamily="34" charset="0"/>
              </a:rPr>
              <a:t>Постоянно)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11. Постановления, инструктивные письма и др. документы вышестоящих профсоюзных органов   (ДМН</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12. Журнал регистрации входящей и исходящей корреспонденции.(Постоянно</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13. Материалы КРК (Срок полномочий</a:t>
            </a:r>
            <a:r>
              <a:rPr lang="ru-RU" sz="1400" dirty="0" smtClean="0">
                <a:solidFill>
                  <a:schemeClr val="bg1"/>
                </a:solidFill>
                <a:latin typeface="Arial Black" pitchFamily="34" charset="0"/>
              </a:rPr>
              <a:t>)</a:t>
            </a:r>
            <a:endParaRPr lang="ru-RU" sz="1400" dirty="0" smtClean="0">
              <a:solidFill>
                <a:schemeClr val="bg1"/>
              </a:solidFill>
              <a:latin typeface="Arial Black" pitchFamily="34" charset="0"/>
            </a:endParaRP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14. Заявления о приеме в Профсоюз, безналичной уплаты взносов, акты уничтожения документов (Постоянно)</a:t>
            </a:r>
          </a:p>
          <a:p>
            <a:pPr marL="431800" indent="-323850">
              <a:spcBef>
                <a:spcPts val="3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1400" dirty="0" smtClean="0">
                <a:solidFill>
                  <a:schemeClr val="bg1"/>
                </a:solidFill>
                <a:latin typeface="Arial Black" pitchFamily="34" charset="0"/>
              </a:rPr>
              <a:t> 15. Рабочие материалы постоянных комиссий, материалы подготовки профсоюзных собраний, заседаний профкома и </a:t>
            </a:r>
            <a:r>
              <a:rPr lang="ru-RU" sz="1400" dirty="0" err="1" smtClean="0">
                <a:solidFill>
                  <a:schemeClr val="bg1"/>
                </a:solidFill>
                <a:latin typeface="Arial Black" pitchFamily="34" charset="0"/>
              </a:rPr>
              <a:t>др</a:t>
            </a:r>
            <a:r>
              <a:rPr lang="ru-RU" sz="1400" dirty="0" smtClean="0">
                <a:solidFill>
                  <a:schemeClr val="bg1"/>
                </a:solidFill>
                <a:latin typeface="Arial Black" pitchFamily="34" charset="0"/>
              </a:rPr>
              <a:t> </a:t>
            </a:r>
            <a:r>
              <a:rPr lang="ru-RU" sz="1400" dirty="0" smtClean="0">
                <a:solidFill>
                  <a:schemeClr val="bg1"/>
                </a:solidFill>
                <a:latin typeface="Arial Black" pitchFamily="34" charset="0"/>
              </a:rPr>
              <a:t>(  ДМН</a:t>
            </a:r>
            <a:r>
              <a:rPr lang="ru-RU" sz="1400" dirty="0" smtClean="0">
                <a:solidFill>
                  <a:schemeClr val="bg1"/>
                </a:solidFill>
                <a:latin typeface="Arial Black" pitchFamily="34" charset="0"/>
              </a:rPr>
              <a:t>)</a:t>
            </a:r>
            <a:endParaRPr lang="ru-RU"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7505" y="44624"/>
            <a:ext cx="8928991" cy="1467455"/>
            <a:chOff x="107505" y="44624"/>
            <a:chExt cx="8928991" cy="1467455"/>
          </a:xfrm>
        </p:grpSpPr>
        <p:pic>
          <p:nvPicPr>
            <p:cNvPr id="3"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88640"/>
              <a:ext cx="7848872" cy="1323439"/>
            </a:xfrm>
            <a:prstGeom prst="rect">
              <a:avLst/>
            </a:prstGeom>
            <a:noFill/>
          </p:spPr>
          <p:txBody>
            <a:bodyPr wrap="square" rtlCol="0">
              <a:spAutoFit/>
            </a:bodyPr>
            <a:lstStyle/>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Профсоюз работников народного образования и науки </a:t>
              </a:r>
            </a:p>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Российской Федераци</a:t>
              </a: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и</a:t>
              </a:r>
            </a:p>
            <a:p>
              <a:pPr algn="ct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МЕТОДИЧЕСКАЯ РАБОТА ДЛЯ ППО</a:t>
              </a:r>
            </a:p>
            <a:p>
              <a:pPr algn="ctr"/>
              <a:endPar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endParaRPr>
            </a:p>
          </p:txBody>
        </p:sp>
        <p:cxnSp>
          <p:nvCxnSpPr>
            <p:cNvPr id="5" name="Прямая соединительная линия 4"/>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40904"/>
            <a:ext cx="5321181" cy="3500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2636912"/>
            <a:ext cx="5297339" cy="39748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722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7505" y="44624"/>
            <a:ext cx="8928991" cy="1467455"/>
            <a:chOff x="107505" y="44624"/>
            <a:chExt cx="8928991" cy="1467455"/>
          </a:xfrm>
        </p:grpSpPr>
        <p:pic>
          <p:nvPicPr>
            <p:cNvPr id="3"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88640"/>
              <a:ext cx="7848872" cy="1323439"/>
            </a:xfrm>
            <a:prstGeom prst="rect">
              <a:avLst/>
            </a:prstGeom>
            <a:noFill/>
          </p:spPr>
          <p:txBody>
            <a:bodyPr wrap="square" rtlCol="0">
              <a:spAutoFit/>
            </a:bodyPr>
            <a:lstStyle/>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Профсоюз работников народного образования и науки </a:t>
              </a:r>
            </a:p>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Российской Федераци</a:t>
              </a: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и</a:t>
              </a:r>
            </a:p>
            <a:p>
              <a:pPr algn="ct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МЕТОДИЧЕСКАЯ РАБОТА ДЛЯ ППО</a:t>
              </a:r>
            </a:p>
            <a:p>
              <a:pPr algn="ctr"/>
              <a:endPar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endParaRPr>
            </a:p>
          </p:txBody>
        </p:sp>
        <p:cxnSp>
          <p:nvCxnSpPr>
            <p:cNvPr id="5" name="Прямая соединительная линия 4"/>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Группа 5"/>
          <p:cNvGrpSpPr/>
          <p:nvPr/>
        </p:nvGrpSpPr>
        <p:grpSpPr>
          <a:xfrm>
            <a:off x="35496" y="1412776"/>
            <a:ext cx="9001000" cy="5328593"/>
            <a:chOff x="35496" y="1412776"/>
            <a:chExt cx="9001000" cy="5328593"/>
          </a:xfrm>
        </p:grpSpPr>
        <p:pic>
          <p:nvPicPr>
            <p:cNvPr id="7171" name="Picture 3" descr="C:\Users\user\Desktop\Новая папка (1)\SSA4366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8672" t="2750" r="8672" b="17229"/>
            <a:stretch/>
          </p:blipFill>
          <p:spPr bwMode="auto">
            <a:xfrm>
              <a:off x="35496" y="1412776"/>
              <a:ext cx="3012364" cy="3888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C:\Users\user\Desktop\Новая папка (1)\SSA436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7803" y="2564904"/>
              <a:ext cx="3132349" cy="4176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C:\Users\user\Desktop\Новая папка (1)\SSA4366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1412776"/>
              <a:ext cx="3168352" cy="4224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8039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214438" y="571500"/>
            <a:ext cx="7608887" cy="5940425"/>
          </a:xfrm>
          <a:prstGeom prst="rect">
            <a:avLst/>
          </a:prstGeom>
          <a:noFill/>
          <a:ln w="9525">
            <a:noFill/>
            <a:round/>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7505" y="44624"/>
            <a:ext cx="8928991" cy="1296144"/>
            <a:chOff x="107505" y="44624"/>
            <a:chExt cx="8928991" cy="1296144"/>
          </a:xfrm>
        </p:grpSpPr>
        <p:pic>
          <p:nvPicPr>
            <p:cNvPr id="3"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88640"/>
              <a:ext cx="7848872" cy="1015663"/>
            </a:xfrm>
            <a:prstGeom prst="rect">
              <a:avLst/>
            </a:prstGeom>
            <a:noFill/>
          </p:spPr>
          <p:txBody>
            <a:bodyPr wrap="square" rtlCol="0">
              <a:spAutoFit/>
            </a:bodyPr>
            <a:lstStyle/>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Профсоюз работников народного образования и науки </a:t>
              </a:r>
            </a:p>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Российской Федераци</a:t>
              </a: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и</a:t>
              </a:r>
            </a:p>
            <a:p>
              <a:pPr algn="ctr"/>
              <a:endPar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endParaRPr>
            </a:p>
          </p:txBody>
        </p:sp>
        <p:cxnSp>
          <p:nvCxnSpPr>
            <p:cNvPr id="5" name="Прямая соединительная линия 4"/>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547664" y="2348880"/>
            <a:ext cx="6552728" cy="646331"/>
          </a:xfrm>
          <a:prstGeom prst="rect">
            <a:avLst/>
          </a:prstGeom>
          <a:noFill/>
        </p:spPr>
        <p:txBody>
          <a:bodyPr wrap="square" rtlCol="0">
            <a:spAutoFit/>
          </a:bodyPr>
          <a:lstStyle/>
          <a:p>
            <a:r>
              <a:rPr lang="ru-RU" sz="3600" b="1" dirty="0" smtClean="0">
                <a:solidFill>
                  <a:schemeClr val="bg1"/>
                </a:solidFill>
                <a:latin typeface="Times New Roman" pitchFamily="18" charset="0"/>
                <a:cs typeface="Times New Roman" pitchFamily="18" charset="0"/>
              </a:rPr>
              <a:t>СПАСИБО ЗА ВНИМАНИЕ!</a:t>
            </a:r>
            <a:endParaRPr lang="ru-RU"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1440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571479"/>
            <a:ext cx="7215238" cy="5899051"/>
          </a:xfrm>
          <a:prstGeom prst="rect">
            <a:avLst/>
          </a:prstGeom>
        </p:spPr>
        <p:txBody>
          <a:bodyPr wrap="square">
            <a:spAutoFit/>
          </a:bodyPr>
          <a:lstStyle/>
          <a:p>
            <a:pPr marL="431800" indent="-323850" algn="ctr">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sz="2800" b="1" dirty="0" smtClean="0">
                <a:solidFill>
                  <a:schemeClr val="bg2"/>
                </a:solidFill>
                <a:latin typeface="Bitstream Vera Serif" pitchFamily="16" charset="0"/>
              </a:rPr>
              <a:t>МЕСТО И РОЛЬ ПЕРВИЧНОЙ ПРОФСОЮЗНОЙ ОРГАНИЗАЦИИ</a:t>
            </a:r>
          </a:p>
          <a:p>
            <a:pPr marL="431800" indent="-323850" algn="ctr">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2"/>
              </a:solidFill>
              <a:latin typeface="Bitstream Vera Serif" pitchFamily="16" charset="0"/>
            </a:endParaRP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  ППО занимает ключевое положение в структуре Профсоюза. Она является первичным структурным звеном, выразителем и представителем интересов Общероссийского Профсоюза образования на уровне образовательной организации.</a:t>
            </a: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2"/>
              </a:solidFill>
              <a:latin typeface="Bitstream Vera Serif" pitchFamily="16" charset="0"/>
            </a:endParaRP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Только через ППО идёт пополнение членской базы Профсоюза и  первичный учёт членов Профсоюза.</a:t>
            </a: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Только ППО  обладает правом выступать основным представителем работников на уровне  образовательной организации (ст. 29 ТК РФ). </a:t>
            </a: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2"/>
              </a:solidFill>
              <a:latin typeface="Bitstream Vera Serif" pitchFamily="16" charset="0"/>
            </a:endParaRP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ППО, по сути, - лицо Общероссийского Профсоюза образования.</a:t>
            </a: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             СИЛЬНАЯ ПЕРВИЧКА – СИЛЬНЫЙ ПРОФСОЮЗ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0" y="44624"/>
            <a:ext cx="9036496" cy="6585496"/>
            <a:chOff x="0" y="44624"/>
            <a:chExt cx="9036496" cy="6585496"/>
          </a:xfrm>
        </p:grpSpPr>
        <p:grpSp>
          <p:nvGrpSpPr>
            <p:cNvPr id="2" name="Группа 1"/>
            <p:cNvGrpSpPr/>
            <p:nvPr/>
          </p:nvGrpSpPr>
          <p:grpSpPr>
            <a:xfrm>
              <a:off x="107505" y="44624"/>
              <a:ext cx="8928991" cy="1296144"/>
              <a:chOff x="107505" y="44624"/>
              <a:chExt cx="8928991" cy="1296144"/>
            </a:xfrm>
          </p:grpSpPr>
          <p:pic>
            <p:nvPicPr>
              <p:cNvPr id="3"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88640"/>
                <a:ext cx="7848872" cy="1123384"/>
              </a:xfrm>
              <a:prstGeom prst="rect">
                <a:avLst/>
              </a:prstGeom>
              <a:noFill/>
            </p:spPr>
            <p:txBody>
              <a:bodyPr wrap="square" rtlCol="0">
                <a:spAutoFit/>
              </a:bodyPr>
              <a:lstStyle/>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Профсоюз работников народного образования и науки </a:t>
                </a:r>
              </a:p>
              <a:p>
                <a:pPr algn="ctr"/>
                <a:r>
                  <a:rPr lang="ru-RU" sz="2000" b="1" i="1" dirty="0" smtClean="0">
                    <a:solidFill>
                      <a:schemeClr val="bg1">
                        <a:lumMod val="95000"/>
                      </a:schemeClr>
                    </a:solidFill>
                    <a:effectLst>
                      <a:outerShdw blurRad="38100" dist="38100" dir="2700000" algn="tl">
                        <a:srgbClr val="000000">
                          <a:alpha val="43137"/>
                        </a:srgbClr>
                      </a:outerShdw>
                    </a:effectLst>
                    <a:latin typeface="Garamond" pitchFamily="18" charset="0"/>
                    <a:cs typeface="Times New Roman" pitchFamily="18" charset="0"/>
                  </a:rPr>
                  <a:t>Российской Федераци</a:t>
                </a:r>
                <a:r>
                  <a:rPr lang="ru-RU" sz="2000" b="1" i="1" dirty="0" smtClean="0">
                    <a:solidFill>
                      <a:schemeClr val="bg1"/>
                    </a:solidFill>
                    <a:effectLst>
                      <a:outerShdw blurRad="38100" dist="38100" dir="2700000" algn="tl">
                        <a:srgbClr val="000000">
                          <a:alpha val="43137"/>
                        </a:srgbClr>
                      </a:outerShdw>
                    </a:effectLst>
                    <a:latin typeface="Garamond" pitchFamily="18" charset="0"/>
                    <a:cs typeface="Times New Roman" pitchFamily="18" charset="0"/>
                  </a:rPr>
                  <a:t>и</a:t>
                </a:r>
              </a:p>
              <a:p>
                <a:pPr algn="ctr"/>
                <a:endParaRPr lang="ru-RU" sz="27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Прямая соединительная линия 4"/>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Группа 28"/>
            <p:cNvGrpSpPr/>
            <p:nvPr/>
          </p:nvGrpSpPr>
          <p:grpSpPr>
            <a:xfrm>
              <a:off x="0" y="1628800"/>
              <a:ext cx="8643967" cy="5001320"/>
              <a:chOff x="144016" y="1596032"/>
              <a:chExt cx="8643967" cy="5001320"/>
            </a:xfrm>
          </p:grpSpPr>
          <p:sp>
            <p:nvSpPr>
              <p:cNvPr id="7" name="Прямоугольник с двумя скругленными противолежащими углами 6"/>
              <p:cNvSpPr/>
              <p:nvPr/>
            </p:nvSpPr>
            <p:spPr>
              <a:xfrm>
                <a:off x="2555775" y="3645024"/>
                <a:ext cx="4104456" cy="720080"/>
              </a:xfrm>
              <a:prstGeom prst="round2DiagRect">
                <a:avLst/>
              </a:prstGeom>
              <a:solidFill>
                <a:srgbClr val="0000FF"/>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МОДЕЛЬ</a:t>
                </a:r>
              </a:p>
              <a:p>
                <a:pPr algn="ct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Первичной организации</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Стрелка вниз 7"/>
              <p:cNvSpPr/>
              <p:nvPr/>
            </p:nvSpPr>
            <p:spPr>
              <a:xfrm>
                <a:off x="2843807" y="4437112"/>
                <a:ext cx="288032" cy="43204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лево 10"/>
              <p:cNvSpPr/>
              <p:nvPr/>
            </p:nvSpPr>
            <p:spPr>
              <a:xfrm>
                <a:off x="2144248" y="3967736"/>
                <a:ext cx="360040" cy="288032"/>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355975" y="4437112"/>
                <a:ext cx="288032" cy="43204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156175" y="4437112"/>
                <a:ext cx="288032" cy="432048"/>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лево 13"/>
              <p:cNvSpPr/>
              <p:nvPr/>
            </p:nvSpPr>
            <p:spPr>
              <a:xfrm rot="10800000">
                <a:off x="6644842" y="3896298"/>
                <a:ext cx="360040" cy="288032"/>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с двумя скругленными противолежащими углами 15"/>
              <p:cNvSpPr/>
              <p:nvPr/>
            </p:nvSpPr>
            <p:spPr>
              <a:xfrm>
                <a:off x="144016" y="3356992"/>
                <a:ext cx="1928794" cy="1512168"/>
              </a:xfrm>
              <a:prstGeom prst="round2DiagRect">
                <a:avLst>
                  <a:gd name="adj1" fmla="val 20594"/>
                  <a:gd name="adj2" fmla="val 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Ресурсы,</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формы, </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методы</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работы</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Прямоугольник с двумя скругленными противолежащими углами 16"/>
              <p:cNvSpPr/>
              <p:nvPr/>
            </p:nvSpPr>
            <p:spPr>
              <a:xfrm>
                <a:off x="7073471" y="3356992"/>
                <a:ext cx="1714512" cy="1512168"/>
              </a:xfrm>
              <a:prstGeom prst="round2Diag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Выборные органы ППО</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Прямоугольник с двумя скругленными противолежащими углами 17"/>
              <p:cNvSpPr/>
              <p:nvPr/>
            </p:nvSpPr>
            <p:spPr>
              <a:xfrm>
                <a:off x="1979711" y="5082639"/>
                <a:ext cx="1440159" cy="1512168"/>
              </a:xfrm>
              <a:prstGeom prst="round2DiagRect">
                <a:avLst>
                  <a:gd name="adj1" fmla="val 19966"/>
                  <a:gd name="adj2" fmla="val 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Основной представитель работников</a:t>
                </a:r>
              </a:p>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(Ст. 29 ТК РФ)</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Прямоугольник с двумя скругленными противолежащими углами 18"/>
              <p:cNvSpPr/>
              <p:nvPr/>
            </p:nvSpPr>
            <p:spPr>
              <a:xfrm>
                <a:off x="5580112" y="5085184"/>
                <a:ext cx="1707672" cy="1512168"/>
              </a:xfrm>
              <a:prstGeom prst="round2Diag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Социальная роль в коллективе</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Прямоугольник с двумя скругленными противолежащими углами 19"/>
              <p:cNvSpPr/>
              <p:nvPr/>
            </p:nvSpPr>
            <p:spPr>
              <a:xfrm>
                <a:off x="3707903" y="5085184"/>
                <a:ext cx="1584175" cy="1512168"/>
              </a:xfrm>
              <a:prstGeom prst="round2Diag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Приём в Профсоюз,</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Учёт чл.</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Профсоюза</a:t>
                </a:r>
              </a:p>
              <a:p>
                <a:pPr algn="ct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Прямоугольник с двумя скругленными противолежащими углами 22"/>
              <p:cNvSpPr/>
              <p:nvPr/>
            </p:nvSpPr>
            <p:spPr>
              <a:xfrm>
                <a:off x="2519771" y="1628800"/>
                <a:ext cx="1981931" cy="1512168"/>
              </a:xfrm>
              <a:prstGeom prst="round2Diag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Нормативно-уставная база.</a:t>
                </a:r>
              </a:p>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Уставные цели и задачи</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Прямоугольник с двумя скругленными противолежащими углами 23"/>
              <p:cNvSpPr/>
              <p:nvPr/>
            </p:nvSpPr>
            <p:spPr>
              <a:xfrm>
                <a:off x="5001768" y="1596032"/>
                <a:ext cx="2143140" cy="1512168"/>
              </a:xfrm>
              <a:prstGeom prst="round2Diag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ru-RU" b="1" dirty="0">
                    <a:effectLst>
                      <a:outerShdw blurRad="38100" dist="38100" dir="2700000" algn="tl">
                        <a:srgbClr val="000000">
                          <a:alpha val="43137"/>
                        </a:srgbClr>
                      </a:outerShdw>
                    </a:effectLst>
                    <a:latin typeface="Times New Roman" pitchFamily="18" charset="0"/>
                    <a:cs typeface="Times New Roman" pitchFamily="18" charset="0"/>
                  </a:rPr>
                  <a:t>П</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рава </a:t>
                </a:r>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и обязанности</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Стрелка влево 26"/>
              <p:cNvSpPr/>
              <p:nvPr/>
            </p:nvSpPr>
            <p:spPr>
              <a:xfrm rot="5400000">
                <a:off x="5616116" y="3248980"/>
                <a:ext cx="360040" cy="288032"/>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лево 27"/>
              <p:cNvSpPr/>
              <p:nvPr/>
            </p:nvSpPr>
            <p:spPr>
              <a:xfrm rot="5400000">
                <a:off x="3239852" y="3248980"/>
                <a:ext cx="360040" cy="288032"/>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Tree>
    <p:extLst>
      <p:ext uri="{BB962C8B-B14F-4D97-AF65-F5344CB8AC3E}">
        <p14:creationId xmlns:p14="http://schemas.microsoft.com/office/powerpoint/2010/main" val="1495647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64004"/>
            <a:ext cx="8286776" cy="4885440"/>
          </a:xfrm>
          <a:prstGeom prst="rect">
            <a:avLst/>
          </a:prstGeom>
        </p:spPr>
        <p:txBody>
          <a:bodyPr wrap="square">
            <a:spAutoFit/>
          </a:bodyPr>
          <a:lstStyle/>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1"/>
              </a:solidFill>
              <a:latin typeface="Bitstream Vera Serif" pitchFamily="16" charset="0"/>
            </a:endParaRP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ИСХОДЯ ИЗ УСТАВА ПРОФСОЮЗА  </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можно выделить 9 основных функций</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ПЕРВИЧНОЙ ПРОФСОЮЗНОЙ ОРГАНИЗАЦИИ</a:t>
            </a:r>
          </a:p>
          <a:p>
            <a:pPr marL="2693988" indent="-2692400" algn="just">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1"/>
              </a:solidFill>
              <a:latin typeface="Bitstream Vera Serif" pitchFamily="16" charset="0"/>
            </a:endParaRPr>
          </a:p>
          <a:p>
            <a:pPr marL="2693988" indent="-2692400" algn="just">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1"/>
              </a:solidFill>
              <a:latin typeface="Bitstream Vera Serif" pitchFamily="16" charset="0"/>
            </a:endParaRP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1. </a:t>
            </a:r>
            <a:r>
              <a:rPr lang="ru-RU" b="1" dirty="0" smtClean="0">
                <a:solidFill>
                  <a:schemeClr val="bg1"/>
                </a:solidFill>
                <a:latin typeface="Bitstream Vera Serif" pitchFamily="16" charset="0"/>
              </a:rPr>
              <a:t>Представительство интересов членов </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Bitstream Vera Serif" pitchFamily="16" charset="0"/>
              </a:rPr>
              <a:t>Профсоюза в сфере труда.</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2. </a:t>
            </a:r>
            <a:r>
              <a:rPr lang="ru-RU" b="1" dirty="0" smtClean="0">
                <a:solidFill>
                  <a:schemeClr val="bg1"/>
                </a:solidFill>
                <a:latin typeface="Bitstream Vera Serif" pitchFamily="16" charset="0"/>
              </a:rPr>
              <a:t>Функция защиты социально-трудовых прав и</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Bitstream Vera Serif" pitchFamily="16" charset="0"/>
              </a:rPr>
              <a:t> профессиональных интересов.</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3. </a:t>
            </a:r>
            <a:r>
              <a:rPr lang="ru-RU" b="1" dirty="0" smtClean="0">
                <a:solidFill>
                  <a:schemeClr val="bg1"/>
                </a:solidFill>
                <a:latin typeface="Bitstream Vera Serif" pitchFamily="16" charset="0"/>
              </a:rPr>
              <a:t>Социально-экономическая функция.</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4. </a:t>
            </a:r>
            <a:r>
              <a:rPr lang="ru-RU" b="1" dirty="0" smtClean="0">
                <a:solidFill>
                  <a:schemeClr val="bg1"/>
                </a:solidFill>
                <a:latin typeface="Bitstream Vera Serif" pitchFamily="16" charset="0"/>
              </a:rPr>
              <a:t>Функция нормотворчества (участие в </a:t>
            </a:r>
            <a:r>
              <a:rPr lang="ru-RU" b="1" dirty="0" err="1" smtClean="0">
                <a:solidFill>
                  <a:schemeClr val="bg1"/>
                </a:solidFill>
                <a:latin typeface="Bitstream Vera Serif" pitchFamily="16" charset="0"/>
              </a:rPr>
              <a:t>разраб</a:t>
            </a:r>
            <a:r>
              <a:rPr lang="ru-RU" b="1" dirty="0" smtClean="0">
                <a:solidFill>
                  <a:schemeClr val="bg1"/>
                </a:solidFill>
                <a:latin typeface="Bitstream Vera Serif" pitchFamily="16" charset="0"/>
              </a:rPr>
              <a:t>. норм. док.).</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5. </a:t>
            </a:r>
            <a:r>
              <a:rPr lang="ru-RU" b="1" dirty="0" smtClean="0">
                <a:solidFill>
                  <a:schemeClr val="bg1"/>
                </a:solidFill>
                <a:latin typeface="Bitstream Vera Serif" pitchFamily="16" charset="0"/>
              </a:rPr>
              <a:t>Функция общественного контроля  В сфере труда.</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6. </a:t>
            </a:r>
            <a:r>
              <a:rPr lang="ru-RU" b="1" dirty="0" smtClean="0">
                <a:solidFill>
                  <a:schemeClr val="bg1"/>
                </a:solidFill>
                <a:latin typeface="Bitstream Vera Serif" pitchFamily="16" charset="0"/>
              </a:rPr>
              <a:t>Функция </a:t>
            </a:r>
            <a:r>
              <a:rPr lang="ru-RU" b="1" dirty="0" err="1" smtClean="0">
                <a:solidFill>
                  <a:schemeClr val="bg1"/>
                </a:solidFill>
                <a:latin typeface="Bitstream Vera Serif" pitchFamily="16" charset="0"/>
              </a:rPr>
              <a:t>соуправления</a:t>
            </a:r>
            <a:r>
              <a:rPr lang="ru-RU" b="1" dirty="0" smtClean="0">
                <a:solidFill>
                  <a:schemeClr val="bg1"/>
                </a:solidFill>
                <a:latin typeface="Bitstream Vera Serif" pitchFamily="16" charset="0"/>
              </a:rPr>
              <a:t>.</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7. </a:t>
            </a:r>
            <a:r>
              <a:rPr lang="ru-RU" b="1" dirty="0" smtClean="0">
                <a:solidFill>
                  <a:schemeClr val="bg1"/>
                </a:solidFill>
                <a:latin typeface="Bitstream Vera Serif" pitchFamily="16" charset="0"/>
              </a:rPr>
              <a:t>Организаторская функция.</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8. </a:t>
            </a:r>
            <a:r>
              <a:rPr lang="ru-RU" b="1" dirty="0" smtClean="0">
                <a:solidFill>
                  <a:schemeClr val="bg1"/>
                </a:solidFill>
                <a:latin typeface="Bitstream Vera Serif" pitchFamily="16" charset="0"/>
              </a:rPr>
              <a:t>Обучающая функция.</a:t>
            </a:r>
          </a:p>
          <a:p>
            <a:pPr marL="2693988" indent="-2692400" algn="ctr">
              <a:lnSpc>
                <a:spcPct val="80000"/>
              </a:lnSpc>
              <a:spcBef>
                <a:spcPts val="45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9. </a:t>
            </a:r>
            <a:r>
              <a:rPr lang="ru-RU" b="1" dirty="0" smtClean="0">
                <a:solidFill>
                  <a:schemeClr val="bg1"/>
                </a:solidFill>
                <a:latin typeface="Bitstream Vera Serif" pitchFamily="16" charset="0"/>
              </a:rPr>
              <a:t>Функция самоуправления и саморазвития.</a:t>
            </a:r>
            <a:endParaRPr lang="ru-RU" b="1" dirty="0">
              <a:solidFill>
                <a:schemeClr val="bg1"/>
              </a:solidFill>
              <a:latin typeface="Bitstream Vera Serif" pitchFamily="1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89590"/>
            <a:ext cx="8001056" cy="1051570"/>
          </a:xfrm>
          <a:prstGeom prst="rect">
            <a:avLst/>
          </a:prstGeom>
        </p:spPr>
        <p:txBody>
          <a:bodyPr wrap="square">
            <a:spAutoFit/>
          </a:bodyPr>
          <a:lstStyle/>
          <a:p>
            <a:pPr marL="431800" indent="-323850" algn="just">
              <a:spcBef>
                <a:spcPts val="5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2"/>
              </a:solidFill>
              <a:latin typeface="Bitstream Vera Serif" pitchFamily="16" charset="0"/>
            </a:endParaRP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2"/>
              </a:solidFill>
              <a:latin typeface="Bitstream Vera Serif" pitchFamily="16" charset="0"/>
            </a:endParaRPr>
          </a:p>
          <a:p>
            <a:pPr marL="431800" indent="-323850" algn="just">
              <a:spcBef>
                <a:spcPts val="5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2"/>
                </a:solidFill>
                <a:latin typeface="Bitstream Vera Serif" pitchFamily="16" charset="0"/>
              </a:rPr>
              <a:t>           </a:t>
            </a:r>
            <a:endParaRPr lang="ru-RU" b="1" dirty="0">
              <a:solidFill>
                <a:schemeClr val="bg2"/>
              </a:solidFill>
              <a:latin typeface="Bitstream Vera Serif" pitchFamily="16" charset="0"/>
            </a:endParaRPr>
          </a:p>
        </p:txBody>
      </p:sp>
      <p:sp>
        <p:nvSpPr>
          <p:cNvPr id="3" name="Прямоугольник 2"/>
          <p:cNvSpPr/>
          <p:nvPr/>
        </p:nvSpPr>
        <p:spPr>
          <a:xfrm>
            <a:off x="500034" y="357167"/>
            <a:ext cx="7786742" cy="6063198"/>
          </a:xfrm>
          <a:prstGeom prst="rect">
            <a:avLst/>
          </a:prstGeom>
        </p:spPr>
        <p:txBody>
          <a:bodyPr wrap="square">
            <a:spAutoFit/>
          </a:bodyPr>
          <a:lstStyle/>
          <a:p>
            <a:pPr indent="450850" algn="ctr">
              <a:buClrTx/>
              <a:buSzTx/>
            </a:pPr>
            <a:r>
              <a:rPr lang="ru-RU" b="1" dirty="0" smtClean="0">
                <a:solidFill>
                  <a:srgbClr val="FFFF00"/>
                </a:solidFill>
                <a:cs typeface="Times New Roman" pitchFamily="18" charset="0"/>
              </a:rPr>
              <a:t>ОСНОВНЫЕ НАПРАВЛЕНИЯ ДЕЯТЕЛЬНОСТИ ППО </a:t>
            </a:r>
          </a:p>
          <a:p>
            <a:pPr indent="450850" algn="ctr">
              <a:buClrTx/>
              <a:buSzTx/>
            </a:pPr>
            <a:r>
              <a:rPr lang="ru-RU" b="1" dirty="0" smtClean="0">
                <a:solidFill>
                  <a:srgbClr val="FFFF00"/>
                </a:solidFill>
                <a:cs typeface="Times New Roman" pitchFamily="18" charset="0"/>
              </a:rPr>
              <a:t>ПО РЕАЛИЗАЦИИ   УСТАВНЫХ ЦЕЛЕЙ И ЗАДАЧ:</a:t>
            </a:r>
          </a:p>
          <a:p>
            <a:pPr indent="450850" algn="just">
              <a:buClrTx/>
              <a:buSzTx/>
            </a:pPr>
            <a:r>
              <a:rPr lang="ru-RU" sz="1600" b="1" dirty="0" smtClean="0">
                <a:solidFill>
                  <a:schemeClr val="bg1"/>
                </a:solidFill>
                <a:cs typeface="Times New Roman" pitchFamily="18" charset="0"/>
              </a:rPr>
              <a:t>А) ведение коллективных переговоров;</a:t>
            </a:r>
          </a:p>
          <a:p>
            <a:pPr indent="450850" algn="just">
              <a:buClrTx/>
              <a:buSzTx/>
            </a:pPr>
            <a:r>
              <a:rPr lang="ru-RU" sz="1600" b="1" dirty="0" smtClean="0">
                <a:solidFill>
                  <a:schemeClr val="bg1"/>
                </a:solidFill>
                <a:cs typeface="Times New Roman" pitchFamily="18" charset="0"/>
              </a:rPr>
              <a:t>Б) заключение коллективного договора;</a:t>
            </a:r>
          </a:p>
          <a:p>
            <a:pPr indent="450850" algn="just">
              <a:buClrTx/>
              <a:buSzTx/>
            </a:pPr>
            <a:r>
              <a:rPr lang="ru-RU" sz="1600" b="1" dirty="0" smtClean="0">
                <a:solidFill>
                  <a:schemeClr val="bg1"/>
                </a:solidFill>
                <a:cs typeface="Times New Roman" pitchFamily="18" charset="0"/>
              </a:rPr>
              <a:t>В) заключение соглашения по охране труда;</a:t>
            </a:r>
          </a:p>
          <a:p>
            <a:pPr indent="450850" algn="just">
              <a:buClrTx/>
              <a:buSzTx/>
            </a:pPr>
            <a:r>
              <a:rPr lang="ru-RU" sz="1600" b="1" dirty="0" smtClean="0">
                <a:solidFill>
                  <a:schemeClr val="bg1"/>
                </a:solidFill>
                <a:cs typeface="Times New Roman" pitchFamily="18" charset="0"/>
              </a:rPr>
              <a:t>Г) соблюдение прав членов Профсоюза в процессе аттестации; </a:t>
            </a:r>
          </a:p>
          <a:p>
            <a:pPr indent="450850" algn="just">
              <a:buClrTx/>
              <a:buSzTx/>
            </a:pPr>
            <a:r>
              <a:rPr lang="ru-RU" sz="1600" b="1" dirty="0" smtClean="0">
                <a:solidFill>
                  <a:schemeClr val="bg1"/>
                </a:solidFill>
                <a:cs typeface="Times New Roman" pitchFamily="18" charset="0"/>
              </a:rPr>
              <a:t>Д) реализацию профсоюзного права на мотивированное мнение ;</a:t>
            </a:r>
          </a:p>
          <a:p>
            <a:pPr indent="450850" algn="just">
              <a:buClrTx/>
              <a:buSzTx/>
            </a:pPr>
            <a:r>
              <a:rPr lang="ru-RU" sz="1600" b="1" dirty="0" smtClean="0">
                <a:solidFill>
                  <a:schemeClr val="bg1"/>
                </a:solidFill>
                <a:cs typeface="Times New Roman" pitchFamily="18" charset="0"/>
              </a:rPr>
              <a:t>Е)профсоюзное сопровождение процесса реализации работодателем норм ТК РФ; </a:t>
            </a:r>
          </a:p>
          <a:p>
            <a:pPr indent="450850" algn="just">
              <a:buClrTx/>
              <a:buSzTx/>
            </a:pPr>
            <a:r>
              <a:rPr lang="ru-RU" sz="1600" b="1" dirty="0" smtClean="0">
                <a:solidFill>
                  <a:schemeClr val="bg1"/>
                </a:solidFill>
                <a:cs typeface="Times New Roman" pitchFamily="18" charset="0"/>
              </a:rPr>
              <a:t>Ж) содействие членам Профсоюза в реализации их индивидуальных и коллективных трудовых прав, прав на социальную защиту; </a:t>
            </a:r>
          </a:p>
          <a:p>
            <a:pPr indent="450850" algn="just">
              <a:buClrTx/>
              <a:buSzTx/>
            </a:pPr>
            <a:r>
              <a:rPr lang="ru-RU" sz="1600" b="1" dirty="0" smtClean="0">
                <a:solidFill>
                  <a:schemeClr val="bg1"/>
                </a:solidFill>
                <a:cs typeface="Times New Roman" pitchFamily="18" charset="0"/>
              </a:rPr>
              <a:t>З) участие в управлении образовательной организацией;</a:t>
            </a:r>
          </a:p>
          <a:p>
            <a:pPr indent="450850" algn="just">
              <a:buClrTx/>
              <a:buSzTx/>
            </a:pPr>
            <a:r>
              <a:rPr lang="ru-RU" sz="1600" b="1" dirty="0" smtClean="0">
                <a:solidFill>
                  <a:schemeClr val="bg1"/>
                </a:solidFill>
                <a:cs typeface="Times New Roman" pitchFamily="18" charset="0"/>
              </a:rPr>
              <a:t>И) общественный контроль за соблюдением ТК  РФ;</a:t>
            </a:r>
          </a:p>
          <a:p>
            <a:pPr indent="450850" algn="just">
              <a:buClrTx/>
              <a:buSzTx/>
            </a:pPr>
            <a:r>
              <a:rPr lang="ru-RU" sz="1600" b="1" dirty="0" smtClean="0">
                <a:solidFill>
                  <a:schemeClr val="bg1"/>
                </a:solidFill>
                <a:cs typeface="Times New Roman" pitchFamily="18" charset="0"/>
              </a:rPr>
              <a:t>К) социально-правовую помощь и социальную поддержку членов Профсоюза;</a:t>
            </a:r>
          </a:p>
          <a:p>
            <a:pPr indent="450850" algn="just">
              <a:buClrTx/>
              <a:buSzTx/>
            </a:pPr>
            <a:r>
              <a:rPr lang="ru-RU" sz="1600" b="1" dirty="0" smtClean="0">
                <a:solidFill>
                  <a:schemeClr val="bg1"/>
                </a:solidFill>
                <a:cs typeface="Times New Roman" pitchFamily="18" charset="0"/>
              </a:rPr>
              <a:t>Л) вовлечение членов Профсоюза в инновационные формы социальной защиты;</a:t>
            </a:r>
          </a:p>
          <a:p>
            <a:pPr indent="450850" algn="just">
              <a:buClrTx/>
              <a:buSzTx/>
            </a:pPr>
            <a:r>
              <a:rPr lang="ru-RU" sz="1600" b="1" dirty="0" smtClean="0">
                <a:solidFill>
                  <a:schemeClr val="bg1"/>
                </a:solidFill>
                <a:cs typeface="Times New Roman" pitchFamily="18" charset="0"/>
              </a:rPr>
              <a:t>М) распространение среди членов Профсоюза правовых и экономических знаний;</a:t>
            </a:r>
          </a:p>
          <a:p>
            <a:pPr indent="450850" algn="just">
              <a:buClrTx/>
              <a:buSzTx/>
            </a:pPr>
            <a:r>
              <a:rPr lang="ru-RU" sz="1600" b="1" dirty="0" smtClean="0">
                <a:solidFill>
                  <a:schemeClr val="bg1"/>
                </a:solidFill>
                <a:cs typeface="Times New Roman" pitchFamily="18" charset="0"/>
              </a:rPr>
              <a:t>Н) общественный контроль за безопасными условиями труда;</a:t>
            </a:r>
          </a:p>
          <a:p>
            <a:pPr indent="450850" algn="just">
              <a:buClrTx/>
              <a:buSzTx/>
            </a:pPr>
            <a:r>
              <a:rPr lang="ru-RU" sz="1600" b="1" dirty="0" smtClean="0">
                <a:solidFill>
                  <a:schemeClr val="bg1"/>
                </a:solidFill>
                <a:cs typeface="Times New Roman" pitchFamily="18" charset="0"/>
              </a:rPr>
              <a:t>О) участие в оздоровлении и организации культурно-спортивного досуга членов Профсоюза и их семей;</a:t>
            </a:r>
          </a:p>
          <a:p>
            <a:pPr indent="450850" algn="just">
              <a:buClrTx/>
              <a:buSzTx/>
            </a:pPr>
            <a:r>
              <a:rPr lang="ru-RU" sz="1600" b="1" dirty="0" smtClean="0">
                <a:solidFill>
                  <a:schemeClr val="bg1"/>
                </a:solidFill>
                <a:cs typeface="Times New Roman" pitchFamily="18" charset="0"/>
              </a:rPr>
              <a:t>П) регулярное информирование членов Профсоюза о работе выборных органов всех уровней структуры Профсоюза;</a:t>
            </a:r>
          </a:p>
          <a:p>
            <a:pPr indent="450850" algn="just">
              <a:buClrTx/>
              <a:buSzTx/>
            </a:pPr>
            <a:r>
              <a:rPr lang="ru-RU" sz="1600" b="1" dirty="0" smtClean="0">
                <a:solidFill>
                  <a:schemeClr val="bg1"/>
                </a:solidFill>
                <a:cs typeface="Times New Roman" pitchFamily="18" charset="0"/>
              </a:rPr>
              <a:t>Р)  др.</a:t>
            </a:r>
            <a:endParaRPr lang="ru-RU" sz="16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7505" y="44624"/>
            <a:ext cx="8928991" cy="1296144"/>
            <a:chOff x="107505" y="44624"/>
            <a:chExt cx="8928991" cy="1296144"/>
          </a:xfrm>
        </p:grpSpPr>
        <p:pic>
          <p:nvPicPr>
            <p:cNvPr id="3" name="Picture 2" descr="C:\Users\user\Documents\Новая папка\Атрибутика\Безымянный.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7505" y="44624"/>
              <a:ext cx="1080119" cy="12174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88640"/>
              <a:ext cx="7848872" cy="1123384"/>
            </a:xfrm>
            <a:prstGeom prst="rect">
              <a:avLst/>
            </a:prstGeom>
            <a:noFill/>
          </p:spPr>
          <p:txBody>
            <a:bodyPr wrap="square" rtlCol="0">
              <a:spAutoFit/>
            </a:bodyPr>
            <a:lstStyle/>
            <a:p>
              <a:pPr algn="ctr"/>
              <a:r>
                <a:rPr lang="ru-RU"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Профсоюз работников народного образования и науки </a:t>
              </a:r>
            </a:p>
            <a:p>
              <a:pPr algn="ctr"/>
              <a:r>
                <a:rPr lang="ru-RU" sz="20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Российской Федераци</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a:t>
              </a:r>
            </a:p>
            <a:p>
              <a:pPr algn="ctr"/>
              <a:endParaRPr lang="ru-RU" sz="27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Прямая соединительная линия 4"/>
            <p:cNvCxnSpPr/>
            <p:nvPr/>
          </p:nvCxnSpPr>
          <p:spPr>
            <a:xfrm>
              <a:off x="179513" y="1340768"/>
              <a:ext cx="8712967" cy="0"/>
            </a:xfrm>
            <a:prstGeom prst="line">
              <a:avLst/>
            </a:prstGeom>
            <a:ln w="19050" cmpd="thinThick">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428596" y="1428736"/>
            <a:ext cx="8358246" cy="5324535"/>
          </a:xfrm>
          <a:prstGeom prst="rect">
            <a:avLst/>
          </a:prstGeom>
        </p:spPr>
        <p:txBody>
          <a:bodyPr wrap="square">
            <a:spAutoFit/>
          </a:bodyPr>
          <a:lstStyle/>
          <a:p>
            <a:pPr indent="450850" algn="ctr">
              <a:buClrTx/>
              <a:buSzTx/>
              <a:buFontTx/>
              <a:buNone/>
            </a:pPr>
            <a:r>
              <a:rPr lang="ru-RU" b="1" dirty="0" smtClean="0">
                <a:solidFill>
                  <a:schemeClr val="bg1"/>
                </a:solidFill>
                <a:cs typeface="Times New Roman" pitchFamily="18" charset="0"/>
              </a:rPr>
              <a:t>СОЦИАЛЬНАЯ РОЛЬ </a:t>
            </a:r>
          </a:p>
          <a:p>
            <a:pPr indent="450850" algn="ctr">
              <a:buClrTx/>
              <a:buSzTx/>
              <a:buFontTx/>
              <a:buNone/>
            </a:pPr>
            <a:r>
              <a:rPr lang="ru-RU" b="1" dirty="0" smtClean="0">
                <a:solidFill>
                  <a:schemeClr val="bg1"/>
                </a:solidFill>
                <a:cs typeface="Times New Roman" pitchFamily="18" charset="0"/>
              </a:rPr>
              <a:t>ПЕРВИЧНОЙ ПРОФСОЮЗНОЙ ОРГНАИЗАЦИИ</a:t>
            </a:r>
          </a:p>
          <a:p>
            <a:pPr indent="450850" algn="just">
              <a:buClrTx/>
              <a:buSzTx/>
              <a:buFontTx/>
              <a:buNone/>
            </a:pPr>
            <a:endParaRPr lang="ru-RU" sz="1600" b="1" dirty="0" smtClean="0">
              <a:solidFill>
                <a:schemeClr val="bg1"/>
              </a:solidFill>
              <a:cs typeface="Times New Roman" pitchFamily="18" charset="0"/>
            </a:endParaRPr>
          </a:p>
          <a:p>
            <a:pPr indent="450850" algn="just">
              <a:buClrTx/>
              <a:buSzTx/>
              <a:buFontTx/>
              <a:buNone/>
            </a:pPr>
            <a:r>
              <a:rPr lang="ru-RU" sz="1600" b="1" dirty="0" smtClean="0">
                <a:solidFill>
                  <a:srgbClr val="FFFF00"/>
                </a:solidFill>
                <a:cs typeface="Times New Roman" pitchFamily="18" charset="0"/>
              </a:rPr>
              <a:t>способствует формированию единых целей и интересов работников образовательного учреждения (личных, коллективных, общественных), что служит </a:t>
            </a:r>
            <a:r>
              <a:rPr lang="ru-RU" sz="1600" b="1" dirty="0" err="1" smtClean="0">
                <a:solidFill>
                  <a:srgbClr val="FFFF00"/>
                </a:solidFill>
                <a:cs typeface="Times New Roman" pitchFamily="18" charset="0"/>
              </a:rPr>
              <a:t>системообразующим</a:t>
            </a:r>
            <a:r>
              <a:rPr lang="ru-RU" sz="1600" b="1" dirty="0" smtClean="0">
                <a:solidFill>
                  <a:srgbClr val="FFFF00"/>
                </a:solidFill>
                <a:cs typeface="Times New Roman" pitchFamily="18" charset="0"/>
              </a:rPr>
              <a:t> фактором в работе трудового коллектива образовательной организации;</a:t>
            </a:r>
          </a:p>
          <a:p>
            <a:pPr indent="450850" algn="just">
              <a:buClrTx/>
              <a:buSzTx/>
              <a:buFontTx/>
              <a:buNone/>
            </a:pPr>
            <a:r>
              <a:rPr lang="ru-RU" sz="1600" b="1" dirty="0" smtClean="0">
                <a:solidFill>
                  <a:srgbClr val="FFFF00"/>
                </a:solidFill>
                <a:cs typeface="Times New Roman" pitchFamily="18" charset="0"/>
              </a:rPr>
              <a:t>способствует формированию позитивного микроклимата в коллективе образовательного учреждения, что положительно сказывается на трудовой дисциплине и качестве работы и реализации  образовательных услуг и госзаказа;</a:t>
            </a:r>
          </a:p>
          <a:p>
            <a:pPr indent="450850" algn="just">
              <a:buClrTx/>
              <a:buSzTx/>
              <a:buFontTx/>
              <a:buNone/>
            </a:pPr>
            <a:r>
              <a:rPr lang="ru-RU" sz="1600" b="1" dirty="0" smtClean="0">
                <a:solidFill>
                  <a:srgbClr val="FFFF00"/>
                </a:solidFill>
                <a:cs typeface="Times New Roman" pitchFamily="18" charset="0"/>
              </a:rPr>
              <a:t>развивает в сфере образования общественно-государственные формы управления;</a:t>
            </a:r>
          </a:p>
          <a:p>
            <a:pPr indent="450850" algn="just">
              <a:buClrTx/>
              <a:buSzTx/>
              <a:buFontTx/>
              <a:buNone/>
            </a:pPr>
            <a:r>
              <a:rPr lang="ru-RU" sz="1600" b="1" dirty="0" smtClean="0">
                <a:solidFill>
                  <a:srgbClr val="FFFF00"/>
                </a:solidFill>
                <a:cs typeface="Times New Roman" pitchFamily="18" charset="0"/>
              </a:rPr>
              <a:t>содействует реализации потенциальных возможностей и способностей работников образования – членов Профсоюза;</a:t>
            </a:r>
          </a:p>
          <a:p>
            <a:pPr indent="450850" algn="just">
              <a:buClrTx/>
              <a:buSzTx/>
              <a:buFontTx/>
              <a:buNone/>
            </a:pPr>
            <a:r>
              <a:rPr lang="ru-RU" sz="1600" b="1" dirty="0" smtClean="0">
                <a:solidFill>
                  <a:srgbClr val="FFFF00"/>
                </a:solidFill>
                <a:cs typeface="Times New Roman" pitchFamily="18" charset="0"/>
              </a:rPr>
              <a:t>содействует повышению правовой грамотности работников образования и развитию правового всеобуча в сфере образования и обществе; </a:t>
            </a:r>
          </a:p>
          <a:p>
            <a:pPr indent="450850" algn="just">
              <a:buClrTx/>
              <a:buSzTx/>
              <a:buFontTx/>
              <a:buNone/>
            </a:pPr>
            <a:r>
              <a:rPr lang="ru-RU" sz="1600" b="1" dirty="0" smtClean="0">
                <a:solidFill>
                  <a:srgbClr val="FFFF00"/>
                </a:solidFill>
                <a:cs typeface="Times New Roman" pitchFamily="18" charset="0"/>
              </a:rPr>
              <a:t>через соблюдение и применение норм профсоюзной демократии содействует развитию демократии в сфере образования и  правовому воспитанию работников образования; </a:t>
            </a:r>
          </a:p>
          <a:p>
            <a:pPr indent="450850" algn="just">
              <a:buClrTx/>
              <a:buSzTx/>
              <a:buFontTx/>
              <a:buNone/>
            </a:pPr>
            <a:r>
              <a:rPr lang="ru-RU" sz="1600" b="1" dirty="0" smtClean="0">
                <a:solidFill>
                  <a:srgbClr val="FFFF00"/>
                </a:solidFill>
                <a:cs typeface="Times New Roman" pitchFamily="18" charset="0"/>
              </a:rPr>
              <a:t>в целом содействует общему повышению качества жизни работников образования – членов Профсоюза. </a:t>
            </a:r>
          </a:p>
          <a:p>
            <a:pPr indent="450850">
              <a:buClrTx/>
              <a:buSzTx/>
              <a:buFontTx/>
              <a:buNone/>
            </a:pPr>
            <a:endParaRPr lang="ru-RU" sz="1600" dirty="0"/>
          </a:p>
        </p:txBody>
      </p:sp>
    </p:spTree>
    <p:extLst>
      <p:ext uri="{BB962C8B-B14F-4D97-AF65-F5344CB8AC3E}">
        <p14:creationId xmlns:p14="http://schemas.microsoft.com/office/powerpoint/2010/main" val="2248219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0"/>
            <a:ext cx="7643866" cy="5847755"/>
          </a:xfrm>
          <a:prstGeom prst="rect">
            <a:avLst/>
          </a:prstGeom>
        </p:spPr>
        <p:txBody>
          <a:bodyPr wrap="square">
            <a:spAutoFit/>
          </a:bodyPr>
          <a:lstStyle/>
          <a:p>
            <a:pPr indent="450850" algn="ctr">
              <a:buClrTx/>
              <a:buSzTx/>
              <a:buFontTx/>
              <a:buNone/>
            </a:pPr>
            <a:endParaRPr lang="ru-RU" b="1" dirty="0" smtClean="0">
              <a:solidFill>
                <a:srgbClr val="FFFF00"/>
              </a:solidFill>
              <a:cs typeface="Times New Roman" pitchFamily="18" charset="0"/>
            </a:endParaRPr>
          </a:p>
          <a:p>
            <a:pPr indent="450850" algn="ctr">
              <a:buClrTx/>
              <a:buSzTx/>
              <a:buFontTx/>
              <a:buNone/>
            </a:pPr>
            <a:r>
              <a:rPr lang="ru-RU" b="1" dirty="0" smtClean="0">
                <a:solidFill>
                  <a:schemeClr val="bg1"/>
                </a:solidFill>
                <a:cs typeface="Times New Roman" pitchFamily="18" charset="0"/>
              </a:rPr>
              <a:t>ОРГАНИЗАЦИОННО-УСТАВНЫЕ  ЗАДАЧИ, РЕШАЕМЫЕ В ПЕРВИЧНОЙ ПРОФСОЮЗНОЙ ОРГАНИЗАЦИИ</a:t>
            </a:r>
          </a:p>
          <a:p>
            <a:pPr indent="450850" algn="just">
              <a:buClrTx/>
              <a:buSzTx/>
              <a:buFontTx/>
              <a:buNone/>
            </a:pPr>
            <a:r>
              <a:rPr lang="ru-RU" sz="1600" b="1" dirty="0" smtClean="0">
                <a:solidFill>
                  <a:srgbClr val="FFFF00"/>
                </a:solidFill>
                <a:cs typeface="Times New Roman" pitchFamily="18" charset="0"/>
              </a:rPr>
              <a:t>обеспечивает формирование мотивационной среды в коллективе образовательной организации и организует приём в Профсоюз;</a:t>
            </a:r>
          </a:p>
          <a:p>
            <a:pPr indent="450850" algn="just">
              <a:buClrTx/>
              <a:buSzTx/>
              <a:buFontTx/>
              <a:buNone/>
            </a:pPr>
            <a:r>
              <a:rPr lang="ru-RU" sz="1600" b="1" dirty="0" smtClean="0">
                <a:solidFill>
                  <a:srgbClr val="FFFF00"/>
                </a:solidFill>
                <a:cs typeface="Times New Roman" pitchFamily="18" charset="0"/>
              </a:rPr>
              <a:t>обеспечивает выдачу профсоюзных билетов;</a:t>
            </a:r>
          </a:p>
          <a:p>
            <a:pPr indent="450850" algn="just">
              <a:buClrTx/>
              <a:buSzTx/>
              <a:buFontTx/>
              <a:buNone/>
            </a:pPr>
            <a:r>
              <a:rPr lang="ru-RU" sz="1600" b="1" dirty="0" smtClean="0">
                <a:solidFill>
                  <a:srgbClr val="FFFF00"/>
                </a:solidFill>
                <a:cs typeface="Times New Roman" pitchFamily="18" charset="0"/>
              </a:rPr>
              <a:t>организует учёт членов Профсоюза;</a:t>
            </a:r>
          </a:p>
          <a:p>
            <a:pPr indent="450850" algn="just">
              <a:buClrTx/>
              <a:buSzTx/>
              <a:buFontTx/>
              <a:buNone/>
            </a:pPr>
            <a:r>
              <a:rPr lang="ru-RU" sz="1600" b="1" dirty="0" smtClean="0">
                <a:solidFill>
                  <a:srgbClr val="FFFF00"/>
                </a:solidFill>
                <a:cs typeface="Times New Roman" pitchFamily="18" charset="0"/>
              </a:rPr>
              <a:t>формирует дееспособную структуру ППО и ее выборных коллегиальных органов;</a:t>
            </a:r>
          </a:p>
          <a:p>
            <a:pPr indent="450850" algn="just">
              <a:buClrTx/>
              <a:buSzTx/>
              <a:buFontTx/>
              <a:buNone/>
            </a:pPr>
            <a:r>
              <a:rPr lang="ru-RU" sz="1600" b="1" dirty="0" smtClean="0">
                <a:solidFill>
                  <a:srgbClr val="FFFF00"/>
                </a:solidFill>
                <a:cs typeface="Times New Roman" pitchFamily="18" charset="0"/>
              </a:rPr>
              <a:t>формирует локальную нормативную базу ППО;</a:t>
            </a:r>
          </a:p>
          <a:p>
            <a:pPr indent="450850" algn="just">
              <a:buClrTx/>
              <a:buSzTx/>
              <a:buFontTx/>
              <a:buNone/>
            </a:pPr>
            <a:r>
              <a:rPr lang="ru-RU" sz="1600" b="1" dirty="0" smtClean="0">
                <a:solidFill>
                  <a:srgbClr val="FFFF00"/>
                </a:solidFill>
                <a:cs typeface="Times New Roman" pitchFamily="18" charset="0"/>
              </a:rPr>
              <a:t>организует сбор членских профсоюзных взносов и контроль за их поступлением на счёт Профсоюза;</a:t>
            </a:r>
          </a:p>
          <a:p>
            <a:pPr indent="450850" algn="just">
              <a:buClrTx/>
              <a:buSzTx/>
              <a:buFontTx/>
              <a:buNone/>
            </a:pPr>
            <a:r>
              <a:rPr lang="ru-RU" sz="1600" b="1" dirty="0" smtClean="0">
                <a:solidFill>
                  <a:srgbClr val="FFFF00"/>
                </a:solidFill>
                <a:cs typeface="Times New Roman" pitchFamily="18" charset="0"/>
              </a:rPr>
              <a:t>обеспечивает процесс коммуникации между членами Профсоюза, в том числе и через регулярные профсоюзные собрания;</a:t>
            </a:r>
          </a:p>
          <a:p>
            <a:pPr indent="450850" algn="just">
              <a:buClrTx/>
              <a:buSzTx/>
              <a:buFontTx/>
              <a:buNone/>
            </a:pPr>
            <a:r>
              <a:rPr lang="ru-RU" sz="1600" b="1" dirty="0" smtClean="0">
                <a:solidFill>
                  <a:srgbClr val="FFFF00"/>
                </a:solidFill>
                <a:cs typeface="Times New Roman" pitchFamily="18" charset="0"/>
              </a:rPr>
              <a:t>организует информирование членов Профсоюза о деятельности выборных органов; </a:t>
            </a:r>
          </a:p>
          <a:p>
            <a:pPr indent="450850" algn="just">
              <a:buClrTx/>
              <a:buSzTx/>
              <a:buFontTx/>
              <a:buNone/>
            </a:pPr>
            <a:r>
              <a:rPr lang="ru-RU" sz="1600" b="1" dirty="0" smtClean="0">
                <a:solidFill>
                  <a:srgbClr val="FFFF00"/>
                </a:solidFill>
                <a:cs typeface="Times New Roman" pitchFamily="18" charset="0"/>
              </a:rPr>
              <a:t>организует планирование и обеспечивает дееспособность выборных профсоюзных органов при реализации своих полномочий;</a:t>
            </a:r>
          </a:p>
          <a:p>
            <a:pPr indent="450850" algn="just">
              <a:buClrTx/>
              <a:buSzTx/>
              <a:buFontTx/>
              <a:buNone/>
            </a:pPr>
            <a:r>
              <a:rPr lang="ru-RU" sz="1600" b="1" dirty="0" smtClean="0">
                <a:solidFill>
                  <a:srgbClr val="FFFF00"/>
                </a:solidFill>
                <a:cs typeface="Times New Roman" pitchFamily="18" charset="0"/>
              </a:rPr>
              <a:t>осуществляет подбор профсоюзного актива, организует его   обучение;</a:t>
            </a:r>
          </a:p>
          <a:p>
            <a:pPr indent="450850" algn="just">
              <a:buClrTx/>
              <a:buSzTx/>
              <a:buFontTx/>
              <a:buNone/>
            </a:pPr>
            <a:r>
              <a:rPr lang="ru-RU" sz="1600" b="1" dirty="0" smtClean="0">
                <a:solidFill>
                  <a:srgbClr val="FFFF00"/>
                </a:solidFill>
                <a:cs typeface="Times New Roman" pitchFamily="18" charset="0"/>
              </a:rPr>
              <a:t>обеспечивает соблюдение уставных норм в процессе взаимодействия с выборными органами вышестоящих организаций профсоюза;</a:t>
            </a:r>
          </a:p>
          <a:p>
            <a:pPr indent="450850" algn="just">
              <a:buClrTx/>
              <a:buSzTx/>
              <a:buFontTx/>
              <a:buNone/>
            </a:pPr>
            <a:r>
              <a:rPr lang="ru-RU" sz="1600" b="1" dirty="0" smtClean="0">
                <a:solidFill>
                  <a:srgbClr val="FFFF00"/>
                </a:solidFill>
                <a:cs typeface="Times New Roman" pitchFamily="18" charset="0"/>
              </a:rPr>
              <a:t>заботится о создании необходимых материально-технических условий для работы председателя и профсоюзного комитета. </a:t>
            </a:r>
            <a:endParaRPr lang="ru-RU" sz="1600" b="1" dirty="0">
              <a:solidFill>
                <a:srgbClr val="FFFF0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71480"/>
            <a:ext cx="8643966" cy="3798476"/>
          </a:xfrm>
          <a:prstGeom prst="rect">
            <a:avLst/>
          </a:prstGeom>
        </p:spPr>
        <p:txBody>
          <a:bodyPr wrap="square">
            <a:spAutoFit/>
          </a:bodyPr>
          <a:lstStyle/>
          <a:p>
            <a:pPr marL="342900" indent="-341313" algn="ctr">
              <a:spcBef>
                <a:spcPts val="70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Для реализации  уставных целей и задач, своих</a:t>
            </a:r>
          </a:p>
          <a:p>
            <a:pPr marL="342900" indent="-341313" algn="ctr">
              <a:spcBef>
                <a:spcPts val="700"/>
              </a:spcBef>
              <a:buSzPct val="70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rgbClr val="FFFF00"/>
                </a:solidFill>
                <a:latin typeface="Bitstream Vera Serif" pitchFamily="16" charset="0"/>
              </a:rPr>
              <a:t> полномочий  Первичная профсоюзная организация обладает:  </a:t>
            </a:r>
          </a:p>
          <a:p>
            <a:pPr marL="342900" indent="-341313" algn="ctr">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endParaRPr lang="ru-RU" sz="3200" b="1" dirty="0" smtClean="0">
              <a:solidFill>
                <a:schemeClr val="bg1"/>
              </a:solidFill>
              <a:latin typeface="Bitstream Vera Serif" pitchFamily="16" charset="0"/>
            </a:endParaRPr>
          </a:p>
          <a:p>
            <a:pPr marL="342900" indent="-341313" algn="ctr">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3200" b="1" dirty="0" smtClean="0">
                <a:solidFill>
                  <a:schemeClr val="bg1"/>
                </a:solidFill>
                <a:latin typeface="Bitstream Vera Serif" pitchFamily="16" charset="0"/>
              </a:rPr>
              <a:t>общими профсоюзными правами;</a:t>
            </a:r>
          </a:p>
          <a:p>
            <a:pPr marL="342900" indent="-341313" algn="ctr">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3200" b="1" dirty="0" smtClean="0">
                <a:solidFill>
                  <a:schemeClr val="bg1"/>
                </a:solidFill>
                <a:latin typeface="Bitstream Vera Serif" pitchFamily="16" charset="0"/>
              </a:rPr>
              <a:t>особенными профсоюзными правами;</a:t>
            </a:r>
          </a:p>
          <a:p>
            <a:pPr marL="342900" indent="-341313" algn="ctr">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ru-RU" sz="3200" b="1" dirty="0" smtClean="0">
                <a:solidFill>
                  <a:schemeClr val="bg1"/>
                </a:solidFill>
                <a:latin typeface="Bitstream Vera Serif" pitchFamily="16" charset="0"/>
              </a:rPr>
              <a:t>организационно-уставными правами</a:t>
            </a:r>
          </a:p>
          <a:p>
            <a:pPr marL="342900" indent="-341313" algn="ctr">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Lst>
            </a:pPr>
            <a:endParaRPr lang="ru-RU" b="1" dirty="0" smtClean="0">
              <a:solidFill>
                <a:schemeClr val="bg1"/>
              </a:solidFill>
              <a:latin typeface="Bitstream Vera Serif" pitchFamily="16" charset="0"/>
            </a:endParaRPr>
          </a:p>
          <a:p>
            <a:pPr marL="342900" indent="-341313" algn="ctr">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Lst>
            </a:pPr>
            <a:r>
              <a:rPr lang="ru-RU" b="1" dirty="0" smtClean="0">
                <a:solidFill>
                  <a:schemeClr val="bg1"/>
                </a:solidFill>
                <a:latin typeface="Bitstream Vera Serif" pitchFamily="16" charset="0"/>
              </a:rPr>
              <a:t>Чем порождены и что из себя представляют эти права?</a:t>
            </a:r>
            <a:endParaRPr lang="ru-RU" b="1" dirty="0">
              <a:solidFill>
                <a:schemeClr val="bg1"/>
              </a:solidFill>
              <a:latin typeface="Bitstream Vera Serif" pitchFamily="1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1802</Words>
  <Application>Microsoft Office PowerPoint</Application>
  <PresentationFormat>Экран (4:3)</PresentationFormat>
  <Paragraphs>252</Paragraphs>
  <Slides>24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Arial Black</vt:lpstr>
      <vt:lpstr>Bitstream Vera Serif</vt:lpstr>
      <vt:lpstr>Calibri</vt:lpstr>
      <vt:lpstr>Franklin Gothic Medium</vt:lpstr>
      <vt:lpstr>Garamond</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ADMIN3</cp:lastModifiedBy>
  <cp:revision>129</cp:revision>
  <dcterms:created xsi:type="dcterms:W3CDTF">2011-06-22T23:43:08Z</dcterms:created>
  <dcterms:modified xsi:type="dcterms:W3CDTF">2021-04-07T02:56:48Z</dcterms:modified>
</cp:coreProperties>
</file>