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296" r:id="rId4"/>
    <p:sldId id="320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6" r:id="rId13"/>
    <p:sldId id="318" r:id="rId14"/>
    <p:sldId id="300" r:id="rId15"/>
    <p:sldId id="319" r:id="rId16"/>
    <p:sldId id="308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90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-10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415984579397222"/>
          <c:y val="5.8298148394411907E-2"/>
          <c:w val="0.87503492092235258"/>
          <c:h val="0.81760320137741815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771</c:v>
                </c:pt>
                <c:pt idx="1">
                  <c:v>752</c:v>
                </c:pt>
                <c:pt idx="2">
                  <c:v>702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71251072"/>
        <c:axId val="71252608"/>
        <c:axId val="71344576"/>
      </c:line3DChart>
      <c:catAx>
        <c:axId val="71251072"/>
        <c:scaling>
          <c:orientation val="minMax"/>
        </c:scaling>
        <c:axPos val="b"/>
        <c:numFmt formatCode="General" sourceLinked="1"/>
        <c:tickLblPos val="nextTo"/>
        <c:crossAx val="71252608"/>
        <c:crosses val="autoZero"/>
        <c:auto val="1"/>
        <c:lblAlgn val="ctr"/>
        <c:lblOffset val="100"/>
      </c:catAx>
      <c:valAx>
        <c:axId val="71252608"/>
        <c:scaling>
          <c:orientation val="minMax"/>
        </c:scaling>
        <c:axPos val="l"/>
        <c:majorGridlines/>
        <c:numFmt formatCode="General" sourceLinked="1"/>
        <c:tickLblPos val="nextTo"/>
        <c:crossAx val="71251072"/>
        <c:crosses val="autoZero"/>
        <c:crossBetween val="between"/>
      </c:valAx>
      <c:serAx>
        <c:axId val="71344576"/>
        <c:scaling>
          <c:orientation val="minMax"/>
        </c:scaling>
        <c:delete val="1"/>
        <c:axPos val="b"/>
        <c:tickLblPos val="nextTo"/>
        <c:crossAx val="7125260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3098956067590736"/>
          <c:y val="0.05"/>
          <c:w val="0.81531782830775057"/>
          <c:h val="0.8103880287802001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700</c:v>
                </c:pt>
                <c:pt idx="2">
                  <c:v>675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1641</c:v>
                </c:pt>
                <c:pt idx="2">
                  <c:v>1429</c:v>
                </c:pt>
                <c:pt idx="3">
                  <c:v>1610</c:v>
                </c:pt>
              </c:numCache>
            </c:numRef>
          </c:val>
        </c:ser>
        <c:shape val="box"/>
        <c:axId val="120352128"/>
        <c:axId val="120428032"/>
        <c:axId val="0"/>
      </c:bar3DChart>
      <c:catAx>
        <c:axId val="120352128"/>
        <c:scaling>
          <c:orientation val="minMax"/>
        </c:scaling>
        <c:axPos val="l"/>
        <c:numFmt formatCode="General" sourceLinked="1"/>
        <c:tickLblPos val="nextTo"/>
        <c:crossAx val="120428032"/>
        <c:crosses val="autoZero"/>
        <c:auto val="1"/>
        <c:lblAlgn val="ctr"/>
        <c:lblOffset val="100"/>
      </c:catAx>
      <c:valAx>
        <c:axId val="120428032"/>
        <c:scaling>
          <c:orientation val="minMax"/>
        </c:scaling>
        <c:axPos val="b"/>
        <c:majorGridlines/>
        <c:numFmt formatCode="General" sourceLinked="1"/>
        <c:tickLblPos val="nextTo"/>
        <c:crossAx val="12035212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лёгкие 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2015 г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20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тяжёлые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2015 г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смертельным</c:v>
                </c:pt>
              </c:strCache>
            </c:strRef>
          </c:tx>
          <c:cat>
            <c:strRef>
              <c:f>Лист1!$A$2:$A$6</c:f>
              <c:strCache>
                <c:ptCount val="3"/>
                <c:pt idx="0">
                  <c:v>2015 г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hape val="cylinder"/>
        <c:axId val="83547648"/>
        <c:axId val="83549184"/>
        <c:axId val="0"/>
      </c:bar3DChart>
      <c:catAx>
        <c:axId val="83547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78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83549184"/>
        <c:crosses val="autoZero"/>
        <c:auto val="1"/>
        <c:lblAlgn val="ctr"/>
        <c:lblOffset val="100"/>
      </c:catAx>
      <c:valAx>
        <c:axId val="83549184"/>
        <c:scaling>
          <c:orientation val="minMax"/>
        </c:scaling>
        <c:axPos val="l"/>
        <c:majorGridlines/>
        <c:numFmt formatCode="General" sourceLinked="1"/>
        <c:tickLblPos val="nextTo"/>
        <c:crossAx val="835476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8713429611718502E-2"/>
          <c:w val="0.69373673743027164"/>
          <c:h val="0.98061482786706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cat>
            <c:strRef>
              <c:f>Лист1!$A$2:$A$5</c:f>
              <c:strCache>
                <c:ptCount val="4"/>
                <c:pt idx="0">
                  <c:v>СОУТ</c:v>
                </c:pt>
                <c:pt idx="1">
                  <c:v>Спецодежда и СИЗ</c:v>
                </c:pt>
                <c:pt idx="2">
                  <c:v>Медосмотры</c:v>
                </c:pt>
                <c:pt idx="3">
                  <c:v>Др.мероприятия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1134</c:v>
                </c:pt>
                <c:pt idx="1">
                  <c:v>658.7</c:v>
                </c:pt>
                <c:pt idx="2">
                  <c:v>41452</c:v>
                </c:pt>
                <c:pt idx="3">
                  <c:v>6782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21702218802403"/>
          <c:y val="0.37827105497183894"/>
          <c:w val="0.32007114866662845"/>
          <c:h val="0.6207269160513594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541600741711812"/>
          <c:y val="2.9595699428281542E-2"/>
          <c:w val="0.88595406377231956"/>
          <c:h val="0.8231303770932539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61.8</c:v>
                </c:pt>
                <c:pt idx="1">
                  <c:v>612.29999999999995</c:v>
                </c:pt>
                <c:pt idx="2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hape val="cylinder"/>
        <c:axId val="67649536"/>
        <c:axId val="67651840"/>
        <c:axId val="0"/>
      </c:bar3DChart>
      <c:catAx>
        <c:axId val="67649536"/>
        <c:scaling>
          <c:orientation val="minMax"/>
        </c:scaling>
        <c:axPos val="b"/>
        <c:numFmt formatCode="General" sourceLinked="1"/>
        <c:tickLblPos val="nextTo"/>
        <c:crossAx val="67651840"/>
        <c:crosses val="autoZero"/>
        <c:auto val="1"/>
        <c:lblAlgn val="ctr"/>
        <c:lblOffset val="100"/>
      </c:catAx>
      <c:valAx>
        <c:axId val="67651840"/>
        <c:scaling>
          <c:orientation val="minMax"/>
        </c:scaling>
        <c:axPos val="l"/>
        <c:majorGridlines/>
        <c:numFmt formatCode="General" sourceLinked="1"/>
        <c:tickLblPos val="nextTo"/>
        <c:crossAx val="67649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0.11702</cdr:x>
      <cdr:y>0.42188</cdr:y>
    </cdr:from>
    <cdr:to>
      <cdr:x>0.25319</cdr:x>
      <cdr:y>0.54688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818" y="1928826"/>
          <a:ext cx="91440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2015 г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0.41489</cdr:x>
      <cdr:y>0.8</cdr:y>
    </cdr:from>
    <cdr:to>
      <cdr:x>0.55106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6082" y="43577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0.42553</cdr:x>
      <cdr:y>0.8</cdr:y>
    </cdr:from>
    <cdr:to>
      <cdr:x>0.5617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20" y="4286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0.34043</cdr:x>
      <cdr:y>0.53125</cdr:y>
    </cdr:from>
    <cdr:to>
      <cdr:x>0.49787</cdr:x>
      <cdr:y>0.65625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16" y="2428892"/>
          <a:ext cx="10572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2016 г.</a:t>
          </a:r>
          <a:endParaRPr lang="ru-RU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0.54255</cdr:x>
      <cdr:y>0.64063</cdr:y>
    </cdr:from>
    <cdr:to>
      <cdr:x>0.67872</cdr:x>
      <cdr:y>0.84062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43338" y="2928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2017 г.</a:t>
          </a:r>
          <a:endParaRPr lang="ru-RU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0.58095</cdr:x>
      <cdr:y>0.4375</cdr:y>
    </cdr:from>
    <cdr:to>
      <cdr:x>0.73143</cdr:x>
      <cdr:y>0.60938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7718" y="2000264"/>
          <a:ext cx="1128714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702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0.40952</cdr:x>
      <cdr:y>0.29688</cdr:y>
    </cdr:from>
    <cdr:to>
      <cdr:x>0.53143</cdr:x>
      <cdr:y>0.49687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71834" y="13573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752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0.22857</cdr:x>
      <cdr:y>0.17188</cdr:y>
    </cdr:from>
    <cdr:to>
      <cdr:x>0.35048</cdr:x>
      <cdr:y>0.32813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14512" y="785818"/>
          <a:ext cx="91440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771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0.00877</cdr:x>
      <cdr:y>0.09993</cdr:y>
    </cdr:from>
    <cdr:to>
      <cdr:x>0.1325</cdr:x>
      <cdr:y>0.30714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483800"/>
          <a:ext cx="1007630" cy="1003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2015 г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0.00917</cdr:x>
      <cdr:y>0.41721</cdr:y>
    </cdr:from>
    <cdr:to>
      <cdr:x>0.1329</cdr:x>
      <cdr:y>0.62443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" y="1841122"/>
          <a:ext cx="9634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2017 г.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0.47368</cdr:x>
      <cdr:y>0.33601</cdr:y>
    </cdr:from>
    <cdr:to>
      <cdr:x>0.58596</cdr:x>
      <cdr:y>0.48357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57652" y="1626808"/>
          <a:ext cx="91440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675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0.47368</cdr:x>
      <cdr:y>0.51308</cdr:y>
    </cdr:from>
    <cdr:to>
      <cdr:x>0.58596</cdr:x>
      <cdr:y>0.67539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57652" y="2484064"/>
          <a:ext cx="91440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750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0.76316</cdr:x>
      <cdr:y>0.49832</cdr:y>
    </cdr:from>
    <cdr:to>
      <cdr:x>0.87544</cdr:x>
      <cdr:y>0.68719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15106" y="24126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1641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0.75439</cdr:x>
      <cdr:y>0.29175</cdr:y>
    </cdr:from>
    <cdr:to>
      <cdr:x>0.86667</cdr:x>
      <cdr:y>0.4393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43668" y="1412494"/>
          <a:ext cx="91440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1429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0.76316</cdr:x>
      <cdr:y>0.11468</cdr:y>
    </cdr:from>
    <cdr:to>
      <cdr:x>0.87544</cdr:x>
      <cdr:y>0.24748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215106" y="555238"/>
          <a:ext cx="9144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1610</a:t>
          </a:r>
          <a:endParaRPr lang="ru-RU" sz="2800" b="1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0.16038</cdr:x>
      <cdr:y>0.01471</cdr:y>
    </cdr:from>
    <cdr:to>
      <cdr:x>0.27149</cdr:x>
      <cdr:y>0.07923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46" y="71438"/>
          <a:ext cx="841381" cy="31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17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0.28302</cdr:x>
      <cdr:y>0.57353</cdr:y>
    </cdr:from>
    <cdr:to>
      <cdr:x>0.41231</cdr:x>
      <cdr:y>0.76457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2786082"/>
          <a:ext cx="979055" cy="92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0.39623</cdr:x>
      <cdr:y>0.54412</cdr:y>
    </cdr:from>
    <cdr:to>
      <cdr:x>0.52552</cdr:x>
      <cdr:y>0.73516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00396" y="2643206"/>
          <a:ext cx="979054" cy="92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2.05856E-7</cdr:y>
    </cdr:from>
    <cdr:to>
      <cdr:x>0.12427</cdr:x>
      <cdr:y>0.10294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1134 тыс.рублей</a:t>
          </a:r>
        </a:p>
        <a:p xmlns:a="http://schemas.openxmlformats.org/drawingml/2006/main">
          <a:endParaRPr lang="ru-RU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32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0.58716</cdr:x>
      <cdr:y>0.16177</cdr:y>
    </cdr:from>
    <cdr:to>
      <cdr:x>0.74518</cdr:x>
      <cdr:y>0.33824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2032" y="785818"/>
          <a:ext cx="1230530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658,7 тыс.рублей</a:t>
          </a:r>
          <a:endParaRPr lang="ru-RU" sz="3200" b="1" dirty="0">
            <a:solidFill>
              <a:schemeClr val="accen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0.43119</cdr:x>
      <cdr:y>0.04412</cdr:y>
    </cdr:from>
    <cdr:to>
      <cdr:x>0.65255</cdr:x>
      <cdr:y>0.23235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7586" y="214314"/>
          <a:ext cx="17236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6782,6 тыс.рублей</a:t>
          </a:r>
          <a:endParaRPr lang="ru-RU" sz="32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0.17476</cdr:x>
      <cdr:y>0.5303</cdr:y>
    </cdr:from>
    <cdr:to>
      <cdr:x>0.29903</cdr:x>
      <cdr:y>0.73347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2500330"/>
          <a:ext cx="914393" cy="957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61,8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0.36893</cdr:x>
      <cdr:y>0</cdr:y>
    </cdr:from>
    <cdr:to>
      <cdr:x>0.4932</cdr:x>
      <cdr:y>0.20317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14644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612,3</a:t>
          </a:r>
          <a:endParaRPr lang="ru-RU" sz="4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0.00971</cdr:x>
      <cdr:y>0</cdr:y>
    </cdr:from>
    <cdr:to>
      <cdr:x>0.13398</cdr:x>
      <cdr:y>0.20317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438" y="-71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тысяч. рублей)</a:t>
          </a:r>
          <a:endParaRPr lang="ru-RU" sz="24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0.1165</cdr:x>
      <cdr:y>0.86364</cdr:y>
    </cdr:from>
    <cdr:to>
      <cdr:x>0.24078</cdr:x>
      <cdr:y>0.98182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7256" y="4071966"/>
          <a:ext cx="914400" cy="5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2015 г.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0.37864</cdr:x>
      <cdr:y>0.84848</cdr:y>
    </cdr:from>
    <cdr:to>
      <cdr:x>0.50291</cdr:x>
      <cdr:y>0.98181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86082" y="4000528"/>
          <a:ext cx="914393" cy="628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2016 г</a:t>
          </a: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0.62136</cdr:x>
      <cdr:y>0.86364</cdr:y>
    </cdr:from>
    <cdr:to>
      <cdr:x>0.74563</cdr:x>
      <cdr:y>0.98182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72032" y="4071966"/>
          <a:ext cx="914400" cy="5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2017 г.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E7BA-169A-40E4-A1C7-44578003F158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ABA-4427-4177-80F8-4C7FD082F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45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9D3A-8B9F-4A9F-82C2-DC0820E19CEB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34F6-AD27-4AAA-8A79-2DD6D47A4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85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E45-0BFB-444B-854E-19859A649A9C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56E0-27A4-4676-8732-77650C528A7D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6EC-3EB8-4C1B-9342-2B2C3C413E2D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E23F-D90B-4609-ADCB-D81D257AAC94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7FA-09FC-40C1-920B-E778B3FB0991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D63A-64CD-4FDB-A60D-E5EE2965F7C1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1DC-5C24-4EDA-8F75-6A65B1346157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CB17-AF92-48A0-B378-1737F0EF38F3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6EBF-F434-4638-8933-BDFB788317E0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8238-DEE4-456E-9E04-A1F20F05231F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1F14-8AC0-4C8F-8BE3-705595234EA0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F9C4-21F8-4938-A6F4-B1ECE08EE1C3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B243-68DC-495A-BC18-230803E0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sp>
          <p:nvSpPr>
            <p:cNvPr id="6" name="Прямоугольник 5"/>
            <p:cNvSpPr/>
            <p:nvPr/>
          </p:nvSpPr>
          <p:spPr>
            <a:xfrm rot="5400000">
              <a:off x="-3036108" y="3036106"/>
              <a:ext cx="6858002" cy="78578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5786" y="0"/>
              <a:ext cx="8358214" cy="92867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69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357290" y="2071678"/>
            <a:ext cx="7143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актуальных проблемах охраны труда и здоровья работников в образовательных организациях Забайкальского края и задачах профсоюзных организаций по совершенствованию общественного контроля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918" y="58578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г.Чита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28" y="1285860"/>
            <a:ext cx="71736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Пленум крайкома профсоюза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0"/>
            <a:ext cx="75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Забайкальская краевая организация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0" y="0"/>
          <a:ext cx="863600" cy="1000125"/>
        </p:xfrm>
        <a:graphic>
          <a:graphicData uri="http://schemas.openxmlformats.org/presentationml/2006/ole">
            <p:oleObj spid="_x0000_s2050" r:id="rId3" imgW="1275120" imgH="1448280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71934" y="6286520"/>
            <a:ext cx="342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 марта 2018 г.                          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6082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8143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Возврат 20 % средств ФСС образовательными организациями </a:t>
            </a: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214414" y="1928802"/>
          <a:ext cx="735811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29256" y="442913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13,3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8130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42976" y="1285860"/>
            <a:ext cx="72044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Кадровое обеспечение охраны труда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системе образования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Забайкальского края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D: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85992"/>
            <a:ext cx="4500594" cy="428628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7106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28662" y="1071546"/>
            <a:ext cx="7939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охраной труда в сфере образования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785925"/>
            <a:ext cx="6072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Типовое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положение о системе управления охраной труда, утвержденного приказом Министерства труда и социальной защиты Российской Федерации от 19.08.2016 N 438н, ГОСТ 12.0.230.1-2015 «Межгосударственный стандарт. Система стандартов по безопасности труда. Системы управления охраной труда. Руководство по применению ГОСТ 12.0.230-2007», ГОСТ 12.0.230.2-2015 «Межгосударственный стандарт. Система стандартов безопасности труда. Системы управления охраной труда. Оценка соответствия. Требования»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43372" y="4857760"/>
            <a:ext cx="857256" cy="57150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42926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Отраслевой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стандарт  «Система управления охраной труд в образовательных организациях Забайкальского края»  Приказ Министерства образования, науки и молодёжной политики Забайкальского края № 23 от 21.01.2016 г.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Picture 3" descr="D:\Users\1\Desktop\Управл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928802"/>
            <a:ext cx="192881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9154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28662" y="1142984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профсоюзных органов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сфере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:\Общая\Сеть\Документы на Елена Владимировна (192.168.1.9)\Соглашение на сайт\Соглашение ТИТУЛ (скан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7" y="2357430"/>
            <a:ext cx="32147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D:\User\Desktop\testirovanie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786058"/>
            <a:ext cx="2214578" cy="2500330"/>
          </a:xfrm>
          <a:prstGeom prst="rect">
            <a:avLst/>
          </a:prstGeom>
          <a:noFill/>
        </p:spPr>
      </p:pic>
      <p:pic>
        <p:nvPicPr>
          <p:cNvPr id="35845" name="Picture 5" descr="D:\User\Desktop\064a087c3bf0f144db59b770a59527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24263">
            <a:off x="6810841" y="5128097"/>
            <a:ext cx="1526843" cy="1479267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26626" r:id="rId3" imgW="1275120" imgH="1448280" progId="">
              <p:embed/>
            </p:oleObj>
          </a:graphicData>
        </a:graphic>
      </p:graphicFrame>
      <p:pic>
        <p:nvPicPr>
          <p:cNvPr id="26627" name="Picture 3" descr="D:\User\Desktop\Zabaikalski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14422"/>
            <a:ext cx="4600576" cy="5643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0694" y="1500174"/>
            <a:ext cx="35004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период с 2015 по 2017 год с участием крайкома профсоюза проведено обучение по охране труда руководителей, специалистов и профактива образовательных организаций в количестве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1509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слушателей в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районе Забайкальского края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071802" y="5072074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000496" y="4357694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4572008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643306" y="4929198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000496" y="5000636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214546" y="557214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357422" y="4786322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071538" y="5715016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643042" y="5357826"/>
            <a:ext cx="357190" cy="357190"/>
          </a:xfrm>
          <a:prstGeom prst="star5">
            <a:avLst>
              <a:gd name="adj" fmla="val 13161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857752" y="4286256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357554" y="4214818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367210" y="322421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643438" y="485776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286248" y="5286388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3571868" y="378619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929058" y="2643182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572000" y="450057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928926" y="4786322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3714744" y="5429264"/>
            <a:ext cx="285752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3295640" y="5295912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4724400" y="3786190"/>
            <a:ext cx="357190" cy="4286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4" name="Picture 3" descr="D:\Users\1\Desktop\обуч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929198"/>
            <a:ext cx="207170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50178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2" name="Picture 2" descr="C:\Users\Nikitos\Desktop\SAM_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28662" y="1643050"/>
            <a:ext cx="2786082" cy="32861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57224" y="5286388"/>
            <a:ext cx="2500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Уполномоченный по 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охране труда первичной профсоюзной организации МОУ СОШ с. </a:t>
            </a:r>
            <a:r>
              <a:rPr lang="ru-RU" sz="1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Утан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Чернышевского района 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Постникова Олег Иванович</a:t>
            </a:r>
            <a:endParaRPr 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4929198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5688449"/>
            <a:ext cx="25003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нештатный 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технический инспектор труда  Нерчинского   райкома 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Профсоюза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Суханова Любовь Павловна 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5357826"/>
            <a:ext cx="9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D:\Users\1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857364"/>
            <a:ext cx="2643206" cy="3357586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000760" y="5688449"/>
            <a:ext cx="29289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полномоченный по охране труда первичной профсоюзной организации МОУ СОШ № 63 п. Чернышевск Зимина Алёна Николаевна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F:\20140901_1459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861207" y="2354107"/>
            <a:ext cx="335093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929454" y="5429264"/>
            <a:ext cx="9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8794" y="1071546"/>
            <a:ext cx="648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Победители конкурсов по охране труда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38914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2643182"/>
            <a:ext cx="621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sp>
          <p:nvSpPr>
            <p:cNvPr id="6" name="Прямоугольник 5"/>
            <p:cNvSpPr/>
            <p:nvPr/>
          </p:nvSpPr>
          <p:spPr>
            <a:xfrm rot="5400000">
              <a:off x="-3036108" y="3036106"/>
              <a:ext cx="6858002" cy="78578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5786" y="0"/>
              <a:ext cx="8358214" cy="92867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1000108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внештатной технической инспекции труда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Забайкальской краевой организации Профсоюза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0"/>
            <a:ext cx="75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Забайкальская краевая организация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1785926"/>
            <a:ext cx="521497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Гл.технический инспектор труда краевой организации Профсоюз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3571876"/>
            <a:ext cx="728667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Внештатные технические инспекторы труда районных(городских) профсоюзных организаций (30)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5572140"/>
            <a:ext cx="8143932" cy="1128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Уполномоченные по охране труда первичных профсоюзных организаций (702)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11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500562" y="2857496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949256">
            <a:off x="5693229" y="2790200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19740">
            <a:off x="3280797" y="2795029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572000" y="4929198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949256">
            <a:off x="5693229" y="5004780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949256">
            <a:off x="6550485" y="4933340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019740">
            <a:off x="3495112" y="4938170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019740">
            <a:off x="2423543" y="4938171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19740">
            <a:off x="1637725" y="4795295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949256">
            <a:off x="7336302" y="4790465"/>
            <a:ext cx="484632" cy="642942"/>
          </a:xfrm>
          <a:prstGeom prst="downArrow">
            <a:avLst>
              <a:gd name="adj1" fmla="val 558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603" name="Object 13"/>
          <p:cNvGraphicFramePr>
            <a:graphicFrameLocks noChangeAspect="1"/>
          </p:cNvGraphicFramePr>
          <p:nvPr/>
        </p:nvGraphicFramePr>
        <p:xfrm>
          <a:off x="0" y="0"/>
          <a:ext cx="863600" cy="1000125"/>
        </p:xfrm>
        <a:graphic>
          <a:graphicData uri="http://schemas.openxmlformats.org/presentationml/2006/ole">
            <p:oleObj spid="_x0000_s25603" r:id="rId3" imgW="1275120" imgH="1448280" progId="">
              <p:embed/>
            </p:oleObj>
          </a:graphicData>
        </a:graphic>
      </p:graphicFrame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23554" r:id="rId3" imgW="1275120" imgH="1448280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4282" y="1214422"/>
            <a:ext cx="9072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Численность  уполномоченных по охране труда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профсоюзных комитетов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42976" y="2071678"/>
          <a:ext cx="75009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52226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034" y="121442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Осуществление  общественного контроля по охране труда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краевой организации Профсоюза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71538" y="1928802"/>
          <a:ext cx="757242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3000372"/>
            <a:ext cx="1205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4318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6143644"/>
            <a:ext cx="625179" cy="16900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6500834"/>
            <a:ext cx="625179" cy="145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TextBox 1"/>
          <p:cNvSpPr txBox="1"/>
          <p:nvPr/>
        </p:nvSpPr>
        <p:spPr>
          <a:xfrm>
            <a:off x="2285984" y="6000768"/>
            <a:ext cx="1097699" cy="3297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Выявлено нарушений трудового законодательства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357422" y="6470103"/>
            <a:ext cx="1736811" cy="3878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Проведено обследований образовательных организаций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0962" r:id="rId3" imgW="1275120" imgH="1448280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28662" y="1142984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несчастных случаев на производстве в образовательных организациях Забайкальского края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000100" y="1857364"/>
          <a:ext cx="757242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4480" y="32861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D:\Users\1\Desktop\Без назв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928802"/>
            <a:ext cx="27813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1986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00496" y="1142984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14678" y="1214422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Федерального закона от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декабря 2013 г. № 426-ФЗ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специальной оценке условий труда»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42900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учреждениях </a:t>
            </a: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подведомственных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Министерству образования Забайкальского края СОУТ была проведена </a:t>
            </a: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1042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рабочих местах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33 %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общего количества рабочих мест (всего рабочих мест - 3470).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91900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Согласно проведенного мониторинга в период за 2014-2017 года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образовательных организациях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СОУТ была проведена  </a:t>
            </a: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16 978 рабочих местах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57 %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общего количества рабочих мест (всего – 29 947 рабочих мест).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264318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информации Министерства образования, науки и молодёжной политики Забайкальского края: 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1987" name="Picture 3" descr="D:\Users\1\Desktop\СОУ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2438399" cy="162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3010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92880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Приказ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РФ от 12 апреля 2011 года № 302н «Об утверждении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«Порядок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1142984"/>
            <a:ext cx="7390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Обязательные периодические медицинские </a:t>
            </a:r>
          </a:p>
          <a:p>
            <a:pPr algn="ctr"/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осмотры работников образовательных организаций</a:t>
            </a:r>
            <a:endParaRPr lang="ru-RU" sz="24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D:\User\Desktop\9baee50d06f50d11088077c82790f3d5_745_0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4357694"/>
            <a:ext cx="4000528" cy="2500306"/>
          </a:xfrm>
          <a:prstGeom prst="rect">
            <a:avLst/>
          </a:prstGeom>
          <a:noFill/>
        </p:spPr>
      </p:pic>
      <p:pic>
        <p:nvPicPr>
          <p:cNvPr id="33796" name="Picture 4" descr="D:\User\Desktop\вопросите-ьный-знак-запутанность-32590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00570"/>
            <a:ext cx="1920873" cy="214314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92880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1285860"/>
            <a:ext cx="692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Оздоровление работников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образования-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членов профсоюза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643182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три последних года  из средств краевого комитета профсоюза было выделено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млн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472 тыс. руб. на удешевление 409 путёвок для членов профсоюза.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4643446"/>
            <a:ext cx="8215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 платные обследования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операции, длительное лечение из средств только краевого комитета было выделено 1млн. 630 тыс.548 руб.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D:\Users\1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1285884" cy="1357322"/>
          </a:xfrm>
          <a:prstGeom prst="rect">
            <a:avLst/>
          </a:prstGeom>
          <a:noFill/>
        </p:spPr>
      </p:pic>
      <p:graphicFrame>
        <p:nvGraphicFramePr>
          <p:cNvPr id="44036" name="Object 13"/>
          <p:cNvGraphicFramePr>
            <a:graphicFrameLocks noChangeAspect="1"/>
          </p:cNvGraphicFramePr>
          <p:nvPr/>
        </p:nvGraphicFramePr>
        <p:xfrm>
          <a:off x="0" y="0"/>
          <a:ext cx="863600" cy="1000125"/>
        </p:xfrm>
        <a:graphic>
          <a:graphicData uri="http://schemas.openxmlformats.org/presentationml/2006/ole">
            <p:oleObj spid="_x0000_s44036" r:id="rId4" imgW="1275120" imgH="144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10715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Общероссийский Профсоюз работников народного образования и науки РФ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Забайкальская краевая организация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3072620" y="3036108"/>
            <a:ext cx="6858002" cy="7857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1414"/>
            <a:ext cx="7272808" cy="97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fontAlgn="base">
              <a:spcAft>
                <a:spcPct val="0"/>
              </a:spcAft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0"/>
          <a:ext cx="863601" cy="1000132"/>
        </p:xfrm>
        <a:graphic>
          <a:graphicData uri="http://schemas.openxmlformats.org/presentationml/2006/ole">
            <p:oleObj spid="_x0000_s45058" r:id="rId3" imgW="1275120" imgH="14482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1142984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85786" y="1142984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по охране труда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образовательных организациях (Отчёт 19 ТИ 2017 г.)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00100" y="2000240"/>
          <a:ext cx="7786742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3108" y="4357694"/>
            <a:ext cx="338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41452 тыс.рублей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B243-68DC-495A-BC18-230803E083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548DD4"/>
      </a:accent2>
      <a:accent3>
        <a:srgbClr val="FF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</TotalTime>
  <Words>714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 актуальных проблемах охраны труда и здоровья работников в образовательных организациях Забайкальского края и задачах профсоюзных организаций по совершенствованию общественного контроля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приоритетных проектах в сфере образования Забайкальского края в 2017 году</dc:title>
  <dc:creator>user</dc:creator>
  <cp:lastModifiedBy>1</cp:lastModifiedBy>
  <cp:revision>510</cp:revision>
  <cp:lastPrinted>2018-02-10T07:47:30Z</cp:lastPrinted>
  <dcterms:created xsi:type="dcterms:W3CDTF">2018-01-25T01:59:31Z</dcterms:created>
  <dcterms:modified xsi:type="dcterms:W3CDTF">2018-03-17T02:20:54Z</dcterms:modified>
</cp:coreProperties>
</file>