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hart13.xml" ContentType="application/vnd.openxmlformats-officedocument.drawingml.chart+xml"/>
  <Override PartName="/ppt/theme/themeOverride1.xml" ContentType="application/vnd.openxmlformats-officedocument.themeOverride+xml"/>
  <Override PartName="/ppt/tableStyles.xml" ContentType="application/vnd.openxmlformats-officedocument.presentationml.tableStyles+xml"/>
  <Override PartName="/ppt/slides/slide99.xml" ContentType="application/vnd.openxmlformats-officedocument.presentationml.slide+xml"/>
  <Override PartName="/ppt/slides/slide136.xml" ContentType="application/vnd.openxmlformats-officedocument.presentationml.slide+xml"/>
  <Override PartName="/ppt/charts/chart3.xml" ContentType="application/vnd.openxmlformats-officedocument.drawingml.chart+xml"/>
  <Default Extension="xlsx" ContentType="application/vnd.openxmlformats-officedocument.spreadsheetml.sheet"/>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charts/chart18.xml" ContentType="application/vnd.openxmlformats-officedocument.drawingml.chart+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charts/chart14.xml" ContentType="application/vnd.openxmlformats-officedocument.drawingml.chart+xml"/>
  <Override PartName="/ppt/tags/tag1.xml" ContentType="application/vnd.openxmlformats-officedocument.presentationml.tags+xml"/>
  <Override PartName="/ppt/theme/themeOverride2.xml" ContentType="application/vnd.openxmlformats-officedocument.themeOverr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21.xml" ContentType="application/vnd.openxmlformats-officedocument.drawingml.chart+xml"/>
  <Override PartName="/ppt/diagrams/data7.xml" ContentType="application/vnd.openxmlformats-officedocument.drawingml.diagramData+xml"/>
  <Override PartName="/ppt/diagrams/colors9.xml" ContentType="application/vnd.openxmlformats-officedocument.drawingml.diagramColors+xml"/>
  <Default Extension="wdp" ContentType="image/vnd.ms-photo"/>
  <Override PartName="/ppt/slides/slide119.xml" ContentType="application/vnd.openxmlformats-officedocument.presentationml.slide+xml"/>
  <Override PartName="/ppt/slideLayouts/slideLayout10.xml" ContentType="application/vnd.openxmlformats-officedocument.presentationml.slideLayout+xml"/>
  <Override PartName="/ppt/charts/chart10.xml" ContentType="application/vnd.openxmlformats-officedocument.drawingml.chart+xml"/>
  <Default Extension="gif" ContentType="image/gif"/>
  <Override PartName="/ppt/diagrams/layout2.xml" ContentType="application/vnd.openxmlformats-officedocument.drawingml.diagramLayout+xml"/>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charts/chart16.xml" ContentType="application/vnd.openxmlformats-officedocument.drawingml.chart+xml"/>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23.xml" ContentType="application/vnd.openxmlformats-officedocument.drawingml.char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charts/chart12.xml" ContentType="application/vnd.openxmlformats-officedocument.drawingml.chart+xml"/>
  <Override PartName="/ppt/diagrams/layout4.xml" ContentType="application/vnd.openxmlformats-officedocument.drawingml.diagramLayout+xml"/>
  <Override PartName="/ppt/charts/colors1.xml" ContentType="application/vnd.ms-office.chartcolorstyle+xml"/>
  <Override PartName="/ppt/slides/slide139.xml" ContentType="application/vnd.openxmlformats-officedocument.presentationml.slide+xml"/>
  <Override PartName="/ppt/charts/chart6.xml" ContentType="application/vnd.openxmlformats-officedocument.drawingml.chart+xml"/>
  <Default Extension="tiff" ContentType="image/tiff"/>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slides/slide32.xml" ContentType="application/vnd.openxmlformats-officedocument.presentationml.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charts/chart7.xml" ContentType="application/vnd.openxmlformats-officedocument.drawingml.chart+xml"/>
  <Override PartName="/ppt/charts/chart20.xml" ContentType="application/vnd.openxmlformats-officedocument.drawingml.chart+xml"/>
  <Override PartName="/ppt/diagrams/colors8.xml" ContentType="application/vnd.openxmlformats-officedocument.drawingml.diagramColors+xml"/>
  <Override PartName="/ppt/slides/slide118.xml" ContentType="application/vnd.openxmlformats-officedocument.presentationml.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43"/>
  </p:notesMasterIdLst>
  <p:handoutMasterIdLst>
    <p:handoutMasterId r:id="rId144"/>
  </p:handoutMasterIdLst>
  <p:sldIdLst>
    <p:sldId id="256" r:id="rId2"/>
    <p:sldId id="257" r:id="rId3"/>
    <p:sldId id="258" r:id="rId4"/>
    <p:sldId id="259" r:id="rId5"/>
    <p:sldId id="260" r:id="rId6"/>
    <p:sldId id="427" r:id="rId7"/>
    <p:sldId id="324" r:id="rId8"/>
    <p:sldId id="261" r:id="rId9"/>
    <p:sldId id="262" r:id="rId10"/>
    <p:sldId id="263" r:id="rId11"/>
    <p:sldId id="266" r:id="rId12"/>
    <p:sldId id="284" r:id="rId13"/>
    <p:sldId id="285" r:id="rId14"/>
    <p:sldId id="286" r:id="rId15"/>
    <p:sldId id="288" r:id="rId16"/>
    <p:sldId id="290" r:id="rId17"/>
    <p:sldId id="291" r:id="rId18"/>
    <p:sldId id="292" r:id="rId19"/>
    <p:sldId id="293" r:id="rId20"/>
    <p:sldId id="294" r:id="rId21"/>
    <p:sldId id="295" r:id="rId22"/>
    <p:sldId id="296" r:id="rId23"/>
    <p:sldId id="270" r:id="rId24"/>
    <p:sldId id="271" r:id="rId25"/>
    <p:sldId id="272" r:id="rId26"/>
    <p:sldId id="280" r:id="rId27"/>
    <p:sldId id="281" r:id="rId28"/>
    <p:sldId id="282" r:id="rId29"/>
    <p:sldId id="283" r:id="rId30"/>
    <p:sldId id="413" r:id="rId31"/>
    <p:sldId id="297" r:id="rId32"/>
    <p:sldId id="298" r:id="rId33"/>
    <p:sldId id="299" r:id="rId34"/>
    <p:sldId id="414" r:id="rId35"/>
    <p:sldId id="300" r:id="rId36"/>
    <p:sldId id="302" r:id="rId37"/>
    <p:sldId id="301" r:id="rId38"/>
    <p:sldId id="436" r:id="rId39"/>
    <p:sldId id="415" r:id="rId40"/>
    <p:sldId id="304" r:id="rId41"/>
    <p:sldId id="305" r:id="rId42"/>
    <p:sldId id="410" r:id="rId43"/>
    <p:sldId id="307" r:id="rId44"/>
    <p:sldId id="416" r:id="rId45"/>
    <p:sldId id="406" r:id="rId46"/>
    <p:sldId id="408" r:id="rId47"/>
    <p:sldId id="411" r:id="rId48"/>
    <p:sldId id="412" r:id="rId49"/>
    <p:sldId id="308" r:id="rId50"/>
    <p:sldId id="425" r:id="rId51"/>
    <p:sldId id="429" r:id="rId52"/>
    <p:sldId id="430" r:id="rId53"/>
    <p:sldId id="431" r:id="rId54"/>
    <p:sldId id="432" r:id="rId55"/>
    <p:sldId id="434" r:id="rId56"/>
    <p:sldId id="309" r:id="rId57"/>
    <p:sldId id="419" r:id="rId58"/>
    <p:sldId id="311" r:id="rId59"/>
    <p:sldId id="417" r:id="rId60"/>
    <p:sldId id="418" r:id="rId61"/>
    <p:sldId id="312" r:id="rId62"/>
    <p:sldId id="310" r:id="rId63"/>
    <p:sldId id="313" r:id="rId64"/>
    <p:sldId id="399" r:id="rId65"/>
    <p:sldId id="400" r:id="rId66"/>
    <p:sldId id="401" r:id="rId67"/>
    <p:sldId id="402" r:id="rId68"/>
    <p:sldId id="403" r:id="rId69"/>
    <p:sldId id="404" r:id="rId70"/>
    <p:sldId id="405" r:id="rId71"/>
    <p:sldId id="386" r:id="rId72"/>
    <p:sldId id="315" r:id="rId73"/>
    <p:sldId id="389" r:id="rId74"/>
    <p:sldId id="318" r:id="rId75"/>
    <p:sldId id="319" r:id="rId76"/>
    <p:sldId id="320" r:id="rId77"/>
    <p:sldId id="316" r:id="rId78"/>
    <p:sldId id="322" r:id="rId79"/>
    <p:sldId id="321" r:id="rId80"/>
    <p:sldId id="325" r:id="rId81"/>
    <p:sldId id="330" r:id="rId82"/>
    <p:sldId id="326" r:id="rId83"/>
    <p:sldId id="327" r:id="rId84"/>
    <p:sldId id="331" r:id="rId85"/>
    <p:sldId id="332" r:id="rId86"/>
    <p:sldId id="333" r:id="rId87"/>
    <p:sldId id="334" r:id="rId88"/>
    <p:sldId id="335" r:id="rId89"/>
    <p:sldId id="343" r:id="rId90"/>
    <p:sldId id="339" r:id="rId91"/>
    <p:sldId id="340" r:id="rId92"/>
    <p:sldId id="342" r:id="rId93"/>
    <p:sldId id="341" r:id="rId94"/>
    <p:sldId id="435" r:id="rId95"/>
    <p:sldId id="329" r:id="rId96"/>
    <p:sldId id="336" r:id="rId97"/>
    <p:sldId id="338" r:id="rId98"/>
    <p:sldId id="337" r:id="rId99"/>
    <p:sldId id="344" r:id="rId100"/>
    <p:sldId id="387" r:id="rId101"/>
    <p:sldId id="347" r:id="rId102"/>
    <p:sldId id="348" r:id="rId103"/>
    <p:sldId id="349" r:id="rId104"/>
    <p:sldId id="350" r:id="rId105"/>
    <p:sldId id="351" r:id="rId106"/>
    <p:sldId id="426" r:id="rId107"/>
    <p:sldId id="438" r:id="rId108"/>
    <p:sldId id="420" r:id="rId109"/>
    <p:sldId id="421" r:id="rId110"/>
    <p:sldId id="353" r:id="rId111"/>
    <p:sldId id="355" r:id="rId112"/>
    <p:sldId id="356" r:id="rId113"/>
    <p:sldId id="357" r:id="rId114"/>
    <p:sldId id="358" r:id="rId115"/>
    <p:sldId id="359" r:id="rId116"/>
    <p:sldId id="390" r:id="rId117"/>
    <p:sldId id="391" r:id="rId118"/>
    <p:sldId id="362" r:id="rId119"/>
    <p:sldId id="363" r:id="rId120"/>
    <p:sldId id="364" r:id="rId121"/>
    <p:sldId id="365" r:id="rId122"/>
    <p:sldId id="392" r:id="rId123"/>
    <p:sldId id="367" r:id="rId124"/>
    <p:sldId id="428" r:id="rId125"/>
    <p:sldId id="437" r:id="rId126"/>
    <p:sldId id="393" r:id="rId127"/>
    <p:sldId id="371" r:id="rId128"/>
    <p:sldId id="394" r:id="rId129"/>
    <p:sldId id="373" r:id="rId130"/>
    <p:sldId id="374" r:id="rId131"/>
    <p:sldId id="376" r:id="rId132"/>
    <p:sldId id="377" r:id="rId133"/>
    <p:sldId id="379" r:id="rId134"/>
    <p:sldId id="380" r:id="rId135"/>
    <p:sldId id="422" r:id="rId136"/>
    <p:sldId id="352" r:id="rId137"/>
    <p:sldId id="381" r:id="rId138"/>
    <p:sldId id="423" r:id="rId139"/>
    <p:sldId id="424" r:id="rId140"/>
    <p:sldId id="384" r:id="rId141"/>
    <p:sldId id="395" r:id="rId142"/>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890B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2" d="100"/>
          <a:sy n="82" d="100"/>
        </p:scale>
        <p:origin x="-102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harts/_rels/chart1.xml.rels><?xml version="1.0" encoding="UTF-8" standalone="yes"?>
<Relationships xmlns="http://schemas.openxmlformats.org/package/2006/relationships"><Relationship Id="rId1" Type="http://schemas.openxmlformats.org/officeDocument/2006/relationships/oleObject" Target="file:///\\10.29.1.10\Volume_1\&#1048;&#1085;&#1092;&#1086;&#1088;&#1084;&#1072;&#1094;&#1080;&#1086;&#1085;&#1085;&#1072;&#1103;%20&#1087;&#1072;&#1087;&#1082;&#1072;\!&#1048;&#1090;&#1086;&#1075;&#1086;&#1074;&#1086;&#1081;%20&#1089;&#1086;&#1074;&#1077;&#1097;&#1072;&#1085;&#1080;&#1077;%20-%2014%20&#1092;&#1077;&#1074;&#1088;&#1072;&#1083;&#1103;%202018%20&#1075;&#1086;&#1076;&#1072;\&#1052;&#1072;&#1090;&#1077;&#1088;&#1080;&#1072;&#1083;&#1099;%20&#1086;&#1090;%20&#1086;&#1090;&#1076;&#1077;&#1083;&#1086;&#1074;\&#1059;&#1087;&#1088;&#1072;&#1083;&#1077;&#1085;&#1080;&#1077;%20&#1080;&#1085;&#1074;&#1077;&#1089;&#1090;&#1080;&#1094;&#1080;&#1086;&#1083;&#1085;&#1085;&#1086;-&#1088;&#1077;&#1089;&#1091;&#1088;&#1089;&#1085;&#1086;&#1081;%20&#1076;&#1077;&#1103;&#1090;&#1077;&#1083;&#1100;&#1085;&#1086;&#1089;&#1090;&#1080;%20&#1080;%20&#1082;&#1086;&#1085;&#1090;&#1088;&#1086;&#1083;&#1103;\&#1050;&#1040;&#1056;\&#1076;&#1080;&#1072;&#1075;&#1088;&#1072;&#1084;&#1084;&#1099;.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Office_Excel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Microsoft_Office_Excel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Office_Excel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Office_Excel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Office_Excel15.xlsx"/></Relationships>
</file>

<file path=ppt/charts/_rels/chart18.xml.rels><?xml version="1.0" encoding="UTF-8" standalone="yes"?>
<Relationships xmlns="http://schemas.openxmlformats.org/package/2006/relationships"><Relationship Id="rId2" Type="http://schemas.openxmlformats.org/officeDocument/2006/relationships/oleObject" Target="file:///C:\Users\pyataeva.KCOKO\Desktop\&#1086;&#1090;&#1095;&#1077;&#1090;&#1099;%20&#1080;&#1079;%20&#1052;&#1057;&#1059;\1%20&#1089;&#1074;&#1086;&#1076;.xls" TargetMode="External"/><Relationship Id="rId1" Type="http://schemas.openxmlformats.org/officeDocument/2006/relationships/themeOverride" Target="../theme/themeOverride1.xml"/></Relationships>
</file>

<file path=ppt/charts/_rels/chart19.xml.rels><?xml version="1.0" encoding="UTF-8" standalone="yes"?>
<Relationships xmlns="http://schemas.openxmlformats.org/package/2006/relationships"><Relationship Id="rId2" Type="http://schemas.openxmlformats.org/officeDocument/2006/relationships/oleObject" Target="file:///C:\Users\pyataeva.KCOKO\Desktop\&#1086;&#1090;&#1095;&#1077;&#1090;&#1099;%20&#1080;&#1079;%20&#1052;&#1057;&#1059;\1%20&#1089;&#1074;&#1086;&#1076;.xls"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oleObject" Target="file:///\\10.29.1.10\Volume_1\&#1048;&#1085;&#1092;&#1086;&#1088;&#1084;&#1072;&#1094;&#1080;&#1086;&#1085;&#1085;&#1072;&#1103;%20&#1087;&#1072;&#1087;&#1082;&#1072;\!&#1048;&#1090;&#1086;&#1075;&#1086;&#1074;&#1086;&#1081;%20&#1089;&#1086;&#1074;&#1077;&#1097;&#1072;&#1085;&#1080;&#1077;%20-%2014%20&#1092;&#1077;&#1074;&#1088;&#1072;&#1083;&#1103;%202018%20&#1075;&#1086;&#1076;&#1072;\&#1052;&#1072;&#1090;&#1077;&#1088;&#1080;&#1072;&#1083;&#1099;%20&#1086;&#1090;%20&#1086;&#1090;&#1076;&#1077;&#1083;&#1086;&#1074;\&#1059;&#1087;&#1088;&#1072;&#1083;&#1077;&#1085;&#1080;&#1077;%20&#1080;&#1085;&#1074;&#1077;&#1089;&#1090;&#1080;&#1094;&#1080;&#1086;&#1083;&#1085;&#1085;&#1086;-&#1088;&#1077;&#1089;&#1091;&#1088;&#1089;&#1085;&#1086;&#1081;%20&#1076;&#1077;&#1103;&#1090;&#1077;&#1083;&#1100;&#1085;&#1086;&#1089;&#1090;&#1080;%20&#1080;%20&#1082;&#1086;&#1085;&#1090;&#1088;&#1086;&#1083;&#1103;\&#1050;&#1040;&#1056;\&#1076;&#1080;&#1072;&#1075;&#1088;&#1072;&#1084;&#1084;&#1099;.xlsx" TargetMode="External"/></Relationships>
</file>

<file path=ppt/charts/_rels/chart20.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Office_Excel16.xlsx"/></Relationships>
</file>

<file path=ppt/charts/_rels/chart21.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_____Microsoft_Office_Excel17.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Office_Excel18.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Microsoft_Office_Excel19.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title>
      <c:tx>
        <c:rich>
          <a:bodyPr rot="0" spcFirstLastPara="1" vertOverflow="ellipsis" vert="horz" wrap="square" anchor="ctr" anchorCtr="1"/>
          <a:lstStyle/>
          <a:p>
            <a:pPr>
              <a:defRPr sz="1400" b="1" i="0" u="none" strike="noStrike" kern="1200" spc="0" baseline="0">
                <a:solidFill>
                  <a:schemeClr val="tx1"/>
                </a:solidFill>
                <a:latin typeface="Times New Roman" pitchFamily="18" charset="0"/>
                <a:ea typeface="+mn-ea"/>
                <a:cs typeface="Times New Roman" pitchFamily="18" charset="0"/>
              </a:defRPr>
            </a:pPr>
            <a:r>
              <a:rPr lang="ru-RU" b="1">
                <a:solidFill>
                  <a:schemeClr val="tx1"/>
                </a:solidFill>
                <a:latin typeface="Times New Roman" pitchFamily="18" charset="0"/>
                <a:cs typeface="Times New Roman" pitchFamily="18" charset="0"/>
              </a:rPr>
              <a:t>Регистрация</a:t>
            </a:r>
            <a:r>
              <a:rPr lang="ru-RU" b="1" baseline="0">
                <a:solidFill>
                  <a:schemeClr val="tx1"/>
                </a:solidFill>
                <a:latin typeface="Times New Roman" pitchFamily="18" charset="0"/>
                <a:cs typeface="Times New Roman" pitchFamily="18" charset="0"/>
              </a:rPr>
              <a:t> документов</a:t>
            </a:r>
            <a:endParaRPr lang="ru-RU" b="1">
              <a:solidFill>
                <a:schemeClr val="tx1"/>
              </a:solidFill>
              <a:latin typeface="Times New Roman" pitchFamily="18" charset="0"/>
              <a:cs typeface="Times New Roman" pitchFamily="18" charset="0"/>
            </a:endParaRPr>
          </a:p>
        </c:rich>
      </c:tx>
      <c:layout/>
      <c:spPr>
        <a:noFill/>
        <a:ln>
          <a:noFill/>
        </a:ln>
        <a:effectLst/>
      </c:spPr>
    </c:title>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Лист4!$A$3</c:f>
              <c:strCache>
                <c:ptCount val="1"/>
                <c:pt idx="0">
                  <c:v>Входящие Минобразования </c:v>
                </c:pt>
              </c:strCache>
            </c:strRef>
          </c:tx>
          <c:spPr>
            <a:solidFill>
              <a:schemeClr val="accent1"/>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itchFamily="18" charset="0"/>
                    <a:ea typeface="+mn-ea"/>
                    <a:cs typeface="Times New Roman" pitchFamily="18" charset="0"/>
                  </a:defRPr>
                </a:pPr>
                <a:endParaRPr lang="ru-RU"/>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Лист4!$B$2:$D$2</c:f>
              <c:numCache>
                <c:formatCode>General</c:formatCode>
                <c:ptCount val="3"/>
                <c:pt idx="0">
                  <c:v>2015</c:v>
                </c:pt>
                <c:pt idx="1">
                  <c:v>2016</c:v>
                </c:pt>
                <c:pt idx="2">
                  <c:v>2017</c:v>
                </c:pt>
              </c:numCache>
            </c:numRef>
          </c:cat>
          <c:val>
            <c:numRef>
              <c:f>Лист4!$B$3:$D$3</c:f>
              <c:numCache>
                <c:formatCode>General</c:formatCode>
                <c:ptCount val="3"/>
                <c:pt idx="0">
                  <c:v>4459</c:v>
                </c:pt>
                <c:pt idx="1">
                  <c:v>4364</c:v>
                </c:pt>
                <c:pt idx="2">
                  <c:v>4321</c:v>
                </c:pt>
              </c:numCache>
            </c:numRef>
          </c:val>
        </c:ser>
        <c:ser>
          <c:idx val="1"/>
          <c:order val="1"/>
          <c:tx>
            <c:strRef>
              <c:f>Лист4!$A$4</c:f>
              <c:strCache>
                <c:ptCount val="1"/>
                <c:pt idx="0">
                  <c:v>Исходящие Минобразования</c:v>
                </c:pt>
              </c:strCache>
            </c:strRef>
          </c:tx>
          <c:spPr>
            <a:solidFill>
              <a:schemeClr val="accent2"/>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itchFamily="18" charset="0"/>
                    <a:ea typeface="+mn-ea"/>
                    <a:cs typeface="Times New Roman" pitchFamily="18" charset="0"/>
                  </a:defRPr>
                </a:pPr>
                <a:endParaRPr lang="ru-RU"/>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Лист4!$B$2:$D$2</c:f>
              <c:numCache>
                <c:formatCode>General</c:formatCode>
                <c:ptCount val="3"/>
                <c:pt idx="0">
                  <c:v>2015</c:v>
                </c:pt>
                <c:pt idx="1">
                  <c:v>2016</c:v>
                </c:pt>
                <c:pt idx="2">
                  <c:v>2017</c:v>
                </c:pt>
              </c:numCache>
            </c:numRef>
          </c:cat>
          <c:val>
            <c:numRef>
              <c:f>Лист4!$B$4:$D$4</c:f>
              <c:numCache>
                <c:formatCode>General</c:formatCode>
                <c:ptCount val="3"/>
                <c:pt idx="0">
                  <c:v>11091</c:v>
                </c:pt>
                <c:pt idx="1">
                  <c:v>11242</c:v>
                </c:pt>
                <c:pt idx="2">
                  <c:v>12508</c:v>
                </c:pt>
              </c:numCache>
            </c:numRef>
          </c:val>
        </c:ser>
        <c:ser>
          <c:idx val="2"/>
          <c:order val="2"/>
          <c:tx>
            <c:strRef>
              <c:f>Лист4!$A$5</c:f>
              <c:strCache>
                <c:ptCount val="1"/>
                <c:pt idx="0">
                  <c:v>Приказы по основной деятельности </c:v>
                </c:pt>
              </c:strCache>
            </c:strRef>
          </c:tx>
          <c:spPr>
            <a:solidFill>
              <a:schemeClr val="accent3"/>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itchFamily="18" charset="0"/>
                    <a:ea typeface="+mn-ea"/>
                    <a:cs typeface="Times New Roman" pitchFamily="18" charset="0"/>
                  </a:defRPr>
                </a:pPr>
                <a:endParaRPr lang="ru-RU"/>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Лист4!$B$2:$D$2</c:f>
              <c:numCache>
                <c:formatCode>General</c:formatCode>
                <c:ptCount val="3"/>
                <c:pt idx="0">
                  <c:v>2015</c:v>
                </c:pt>
                <c:pt idx="1">
                  <c:v>2016</c:v>
                </c:pt>
                <c:pt idx="2">
                  <c:v>2017</c:v>
                </c:pt>
              </c:numCache>
            </c:numRef>
          </c:cat>
          <c:val>
            <c:numRef>
              <c:f>Лист4!$B$5:$D$5</c:f>
              <c:numCache>
                <c:formatCode>General</c:formatCode>
                <c:ptCount val="3"/>
                <c:pt idx="0">
                  <c:v>1049</c:v>
                </c:pt>
                <c:pt idx="1">
                  <c:v>941</c:v>
                </c:pt>
                <c:pt idx="2">
                  <c:v>1065</c:v>
                </c:pt>
              </c:numCache>
            </c:numRef>
          </c:val>
        </c:ser>
        <c:dLbls>
          <c:showVal val="1"/>
        </c:dLbls>
        <c:gapWidth val="75"/>
        <c:shape val="box"/>
        <c:axId val="68669824"/>
        <c:axId val="68671360"/>
        <c:axId val="0"/>
      </c:bar3DChart>
      <c:catAx>
        <c:axId val="68669824"/>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Times New Roman" pitchFamily="18" charset="0"/>
                <a:ea typeface="+mn-ea"/>
                <a:cs typeface="Times New Roman" pitchFamily="18" charset="0"/>
              </a:defRPr>
            </a:pPr>
            <a:endParaRPr lang="ru-RU"/>
          </a:p>
        </c:txPr>
        <c:crossAx val="68671360"/>
        <c:crosses val="autoZero"/>
        <c:auto val="1"/>
        <c:lblAlgn val="ctr"/>
        <c:lblOffset val="100"/>
      </c:catAx>
      <c:valAx>
        <c:axId val="6867136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Times New Roman" pitchFamily="18" charset="0"/>
                <a:ea typeface="+mn-ea"/>
                <a:cs typeface="Times New Roman" pitchFamily="18" charset="0"/>
              </a:defRPr>
            </a:pPr>
            <a:endParaRPr lang="ru-RU"/>
          </a:p>
        </c:txPr>
        <c:crossAx val="6866982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itchFamily="18" charset="0"/>
              <a:ea typeface="+mn-ea"/>
              <a:cs typeface="Times New Roman" pitchFamily="18" charset="0"/>
            </a:defRPr>
          </a:pPr>
          <a:endParaRPr lang="ru-RU"/>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ru-RU"/>
  <c:chart>
    <c:title>
      <c:layout>
        <c:manualLayout>
          <c:xMode val="edge"/>
          <c:yMode val="edge"/>
          <c:x val="0.67281930323658856"/>
          <c:y val="3.3922238832149024E-2"/>
        </c:manualLayout>
      </c:layout>
    </c:title>
    <c:view3D>
      <c:rotX val="30"/>
      <c:perspective val="30"/>
    </c:view3D>
    <c:plotArea>
      <c:layout>
        <c:manualLayout>
          <c:layoutTarget val="inner"/>
          <c:xMode val="edge"/>
          <c:yMode val="edge"/>
          <c:x val="0.45096083855392627"/>
          <c:y val="0.31779127940261248"/>
          <c:w val="0.53226560632458086"/>
          <c:h val="0.5756684061088525"/>
        </c:manualLayout>
      </c:layout>
      <c:pie3DChart>
        <c:varyColors val="1"/>
        <c:ser>
          <c:idx val="0"/>
          <c:order val="0"/>
          <c:tx>
            <c:strRef>
              <c:f>Лист1!$B$1</c:f>
              <c:strCache>
                <c:ptCount val="1"/>
                <c:pt idx="0">
                  <c:v>2018</c:v>
                </c:pt>
              </c:strCache>
            </c:strRef>
          </c:tx>
          <c:dLbls>
            <c:dLbl>
              <c:idx val="2"/>
              <c:layout>
                <c:manualLayout>
                  <c:x val="-6.3681572082399912E-2"/>
                  <c:y val="-1.1307412944049675E-2"/>
                </c:manualLayout>
              </c:layout>
              <c:dLblPos val="outEnd"/>
              <c:showPercent val="1"/>
              <c:extLst>
                <c:ext xmlns:c15="http://schemas.microsoft.com/office/drawing/2012/chart" uri="{CE6537A1-D6FC-4f65-9D91-7224C49458BB}"/>
              </c:extLst>
            </c:dLbl>
            <c:spPr>
              <a:noFill/>
              <a:ln>
                <a:noFill/>
              </a:ln>
              <a:effectLst/>
            </c:spPr>
            <c:txPr>
              <a:bodyPr/>
              <a:lstStyle/>
              <a:p>
                <a:pPr>
                  <a:defRPr b="1">
                    <a:solidFill>
                      <a:srgbClr val="FF0000"/>
                    </a:solidFill>
                  </a:defRPr>
                </a:pPr>
                <a:endParaRPr lang="ru-RU"/>
              </a:p>
            </c:txPr>
            <c:dLblPos val="outEnd"/>
            <c:showPercent val="1"/>
            <c:showLeaderLines val="1"/>
            <c:extLst>
              <c:ext xmlns:c15="http://schemas.microsoft.com/office/drawing/2012/chart" uri="{CE6537A1-D6FC-4f65-9D91-7224C49458BB}"/>
            </c:extLst>
          </c:dLbls>
          <c:cat>
            <c:strRef>
              <c:f>Лист1!$A$2:$A$6</c:f>
              <c:strCache>
                <c:ptCount val="5"/>
                <c:pt idx="0">
                  <c:v>Питание малоимущих</c:v>
                </c:pt>
                <c:pt idx="1">
                  <c:v>Компенсация части родительской платы </c:v>
                </c:pt>
                <c:pt idx="2">
                  <c:v>Компенсация затрат родителям на обучение детей-инвалидов на дому</c:v>
                </c:pt>
                <c:pt idx="3">
                  <c:v>выплата 25 % педагогическим работникам</c:v>
                </c:pt>
                <c:pt idx="4">
                  <c:v>Администрирование государственных полномочий</c:v>
                </c:pt>
              </c:strCache>
            </c:strRef>
          </c:cat>
          <c:val>
            <c:numRef>
              <c:f>Лист1!$B$2:$B$6</c:f>
              <c:numCache>
                <c:formatCode>General</c:formatCode>
                <c:ptCount val="5"/>
                <c:pt idx="0">
                  <c:v>62</c:v>
                </c:pt>
                <c:pt idx="1">
                  <c:v>22</c:v>
                </c:pt>
                <c:pt idx="2">
                  <c:v>2</c:v>
                </c:pt>
                <c:pt idx="3">
                  <c:v>13</c:v>
                </c:pt>
                <c:pt idx="4">
                  <c:v>1</c:v>
                </c:pt>
              </c:numCache>
            </c:numRef>
          </c:val>
        </c:ser>
        <c:dLbls>
          <c:showPercent val="1"/>
        </c:dLbls>
      </c:pie3DChart>
    </c:plotArea>
    <c:legend>
      <c:legendPos val="l"/>
      <c:layout>
        <c:manualLayout>
          <c:xMode val="edge"/>
          <c:yMode val="edge"/>
          <c:x val="2.9323964288260347E-2"/>
          <c:y val="0.10054248871707161"/>
          <c:w val="0.35121594877311235"/>
          <c:h val="0.85186220626323861"/>
        </c:manualLayout>
      </c:layout>
      <c:txPr>
        <a:bodyPr/>
        <a:lstStyle/>
        <a:p>
          <a:pPr>
            <a:defRPr sz="1100"/>
          </a:pPr>
          <a:endParaRPr lang="ru-RU"/>
        </a:p>
      </c:txPr>
    </c:legend>
    <c:plotVisOnly val="1"/>
    <c:dispBlanksAs val="zero"/>
  </c:chart>
  <c:txPr>
    <a:bodyPr/>
    <a:lstStyle/>
    <a:p>
      <a:pPr>
        <a:defRPr sz="1800"/>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ru-RU"/>
  <c:chart>
    <c:autoTitleDeleted val="1"/>
    <c:plotArea>
      <c:layout/>
      <c:barChart>
        <c:barDir val="col"/>
        <c:grouping val="clustered"/>
        <c:ser>
          <c:idx val="0"/>
          <c:order val="0"/>
          <c:tx>
            <c:strRef>
              <c:f>Лист1!$A$2</c:f>
              <c:strCache>
                <c:ptCount val="1"/>
                <c:pt idx="0">
                  <c:v>Питание малоимущих</c:v>
                </c:pt>
              </c:strCache>
            </c:strRef>
          </c:tx>
          <c:dLbls>
            <c:spPr>
              <a:noFill/>
              <a:ln>
                <a:noFill/>
              </a:ln>
              <a:effectLst/>
            </c:spPr>
            <c:txPr>
              <a:bodyPr/>
              <a:lstStyle/>
              <a:p>
                <a:pPr>
                  <a:defRPr sz="1400" b="1">
                    <a:solidFill>
                      <a:srgbClr val="0070C0"/>
                    </a:solidFill>
                  </a:defRPr>
                </a:pPr>
                <a:endParaRPr lang="ru-RU"/>
              </a:p>
            </c:txPr>
            <c:showVal val="1"/>
            <c:extLst>
              <c:ext xmlns:c15="http://schemas.microsoft.com/office/drawing/2012/chart" uri="{CE6537A1-D6FC-4f65-9D91-7224C49458BB}">
                <c15:showLeaderLines val="0"/>
              </c:ext>
            </c:extLst>
          </c:dLbls>
          <c:cat>
            <c:strRef>
              <c:f>Лист1!$B$1:$D$1</c:f>
              <c:strCache>
                <c:ptCount val="3"/>
                <c:pt idx="0">
                  <c:v>2016</c:v>
                </c:pt>
                <c:pt idx="1">
                  <c:v>2017</c:v>
                </c:pt>
                <c:pt idx="2">
                  <c:v>2018</c:v>
                </c:pt>
              </c:strCache>
            </c:strRef>
          </c:cat>
          <c:val>
            <c:numRef>
              <c:f>Лист1!$B$2:$D$2</c:f>
              <c:numCache>
                <c:formatCode>General</c:formatCode>
                <c:ptCount val="3"/>
                <c:pt idx="0">
                  <c:v>104.6</c:v>
                </c:pt>
                <c:pt idx="1">
                  <c:v>88.8</c:v>
                </c:pt>
                <c:pt idx="2">
                  <c:v>149.6</c:v>
                </c:pt>
              </c:numCache>
            </c:numRef>
          </c:val>
        </c:ser>
        <c:ser>
          <c:idx val="1"/>
          <c:order val="1"/>
          <c:tx>
            <c:strRef>
              <c:f>Лист1!$A$3</c:f>
              <c:strCache>
                <c:ptCount val="1"/>
                <c:pt idx="0">
                  <c:v>Компенсация части родительской платы </c:v>
                </c:pt>
              </c:strCache>
            </c:strRef>
          </c:tx>
          <c:dLbls>
            <c:spPr>
              <a:noFill/>
              <a:ln>
                <a:noFill/>
              </a:ln>
              <a:effectLst/>
            </c:spPr>
            <c:txPr>
              <a:bodyPr/>
              <a:lstStyle/>
              <a:p>
                <a:pPr>
                  <a:defRPr sz="1400" b="1">
                    <a:solidFill>
                      <a:srgbClr val="C00000"/>
                    </a:solidFill>
                  </a:defRPr>
                </a:pPr>
                <a:endParaRPr lang="ru-RU"/>
              </a:p>
            </c:txPr>
            <c:showVal val="1"/>
            <c:extLst>
              <c:ext xmlns:c15="http://schemas.microsoft.com/office/drawing/2012/chart" uri="{CE6537A1-D6FC-4f65-9D91-7224C49458BB}">
                <c15:showLeaderLines val="0"/>
              </c:ext>
            </c:extLst>
          </c:dLbls>
          <c:cat>
            <c:strRef>
              <c:f>Лист1!$B$1:$D$1</c:f>
              <c:strCache>
                <c:ptCount val="3"/>
                <c:pt idx="0">
                  <c:v>2016</c:v>
                </c:pt>
                <c:pt idx="1">
                  <c:v>2017</c:v>
                </c:pt>
                <c:pt idx="2">
                  <c:v>2018</c:v>
                </c:pt>
              </c:strCache>
            </c:strRef>
          </c:cat>
          <c:val>
            <c:numRef>
              <c:f>Лист1!$B$3:$D$3</c:f>
              <c:numCache>
                <c:formatCode>General</c:formatCode>
                <c:ptCount val="3"/>
                <c:pt idx="0">
                  <c:v>128.9</c:v>
                </c:pt>
                <c:pt idx="1">
                  <c:v>79.900000000000006</c:v>
                </c:pt>
                <c:pt idx="2">
                  <c:v>52.5</c:v>
                </c:pt>
              </c:numCache>
            </c:numRef>
          </c:val>
        </c:ser>
        <c:ser>
          <c:idx val="2"/>
          <c:order val="2"/>
          <c:tx>
            <c:strRef>
              <c:f>Лист1!$A$4</c:f>
              <c:strCache>
                <c:ptCount val="1"/>
                <c:pt idx="0">
                  <c:v>Компенсация затрат родителям на обучение детей-инвалидов на дому</c:v>
                </c:pt>
              </c:strCache>
            </c:strRef>
          </c:tx>
          <c:dLbls>
            <c:spPr>
              <a:noFill/>
              <a:ln>
                <a:noFill/>
              </a:ln>
              <a:effectLst/>
            </c:spPr>
            <c:txPr>
              <a:bodyPr/>
              <a:lstStyle/>
              <a:p>
                <a:pPr>
                  <a:defRPr sz="1400" b="1">
                    <a:solidFill>
                      <a:srgbClr val="00B050"/>
                    </a:solidFill>
                  </a:defRPr>
                </a:pPr>
                <a:endParaRPr lang="ru-RU"/>
              </a:p>
            </c:txPr>
            <c:showVal val="1"/>
            <c:extLst>
              <c:ext xmlns:c15="http://schemas.microsoft.com/office/drawing/2012/chart" uri="{CE6537A1-D6FC-4f65-9D91-7224C49458BB}">
                <c15:showLeaderLines val="0"/>
              </c:ext>
            </c:extLst>
          </c:dLbls>
          <c:cat>
            <c:strRef>
              <c:f>Лист1!$B$1:$D$1</c:f>
              <c:strCache>
                <c:ptCount val="3"/>
                <c:pt idx="0">
                  <c:v>2016</c:v>
                </c:pt>
                <c:pt idx="1">
                  <c:v>2017</c:v>
                </c:pt>
                <c:pt idx="2">
                  <c:v>2018</c:v>
                </c:pt>
              </c:strCache>
            </c:strRef>
          </c:cat>
          <c:val>
            <c:numRef>
              <c:f>Лист1!$B$4:$D$4</c:f>
              <c:numCache>
                <c:formatCode>General</c:formatCode>
                <c:ptCount val="3"/>
                <c:pt idx="0">
                  <c:v>2.5</c:v>
                </c:pt>
                <c:pt idx="1">
                  <c:v>4.8</c:v>
                </c:pt>
                <c:pt idx="2">
                  <c:v>4.3</c:v>
                </c:pt>
              </c:numCache>
            </c:numRef>
          </c:val>
        </c:ser>
        <c:ser>
          <c:idx val="3"/>
          <c:order val="3"/>
          <c:tx>
            <c:strRef>
              <c:f>Лист1!$A$5</c:f>
              <c:strCache>
                <c:ptCount val="1"/>
                <c:pt idx="0">
                  <c:v>выплата 25 % педагогическим работникам</c:v>
                </c:pt>
              </c:strCache>
            </c:strRef>
          </c:tx>
          <c:dLbls>
            <c:spPr>
              <a:noFill/>
              <a:ln>
                <a:noFill/>
              </a:ln>
              <a:effectLst/>
            </c:spPr>
            <c:txPr>
              <a:bodyPr/>
              <a:lstStyle/>
              <a:p>
                <a:pPr>
                  <a:defRPr sz="1400" b="1">
                    <a:solidFill>
                      <a:srgbClr val="7030A0"/>
                    </a:solidFill>
                  </a:defRPr>
                </a:pPr>
                <a:endParaRPr lang="ru-RU"/>
              </a:p>
            </c:txPr>
            <c:showVal val="1"/>
            <c:extLst>
              <c:ext xmlns:c15="http://schemas.microsoft.com/office/drawing/2012/chart" uri="{CE6537A1-D6FC-4f65-9D91-7224C49458BB}">
                <c15:showLeaderLines val="0"/>
              </c:ext>
            </c:extLst>
          </c:dLbls>
          <c:cat>
            <c:strRef>
              <c:f>Лист1!$B$1:$D$1</c:f>
              <c:strCache>
                <c:ptCount val="3"/>
                <c:pt idx="0">
                  <c:v>2016</c:v>
                </c:pt>
                <c:pt idx="1">
                  <c:v>2017</c:v>
                </c:pt>
                <c:pt idx="2">
                  <c:v>2018</c:v>
                </c:pt>
              </c:strCache>
            </c:strRef>
          </c:cat>
          <c:val>
            <c:numRef>
              <c:f>Лист1!$B$5:$D$5</c:f>
              <c:numCache>
                <c:formatCode>General</c:formatCode>
                <c:ptCount val="3"/>
                <c:pt idx="0">
                  <c:v>28.4</c:v>
                </c:pt>
                <c:pt idx="1">
                  <c:v>32.700000000000003</c:v>
                </c:pt>
                <c:pt idx="2">
                  <c:v>30.7</c:v>
                </c:pt>
              </c:numCache>
            </c:numRef>
          </c:val>
        </c:ser>
        <c:ser>
          <c:idx val="4"/>
          <c:order val="4"/>
          <c:tx>
            <c:strRef>
              <c:f>Лист1!$A$6</c:f>
              <c:strCache>
                <c:ptCount val="1"/>
                <c:pt idx="0">
                  <c:v>Администрирование государственных полномочий</c:v>
                </c:pt>
              </c:strCache>
            </c:strRef>
          </c:tx>
          <c:dLbls>
            <c:spPr>
              <a:noFill/>
              <a:ln>
                <a:noFill/>
              </a:ln>
              <a:effectLst/>
            </c:spPr>
            <c:txPr>
              <a:bodyPr/>
              <a:lstStyle/>
              <a:p>
                <a:pPr>
                  <a:defRPr sz="1400" b="1">
                    <a:solidFill>
                      <a:srgbClr val="00B0F0"/>
                    </a:solidFill>
                  </a:defRPr>
                </a:pPr>
                <a:endParaRPr lang="ru-RU"/>
              </a:p>
            </c:txPr>
            <c:showVal val="1"/>
            <c:extLst>
              <c:ext xmlns:c15="http://schemas.microsoft.com/office/drawing/2012/chart" uri="{CE6537A1-D6FC-4f65-9D91-7224C49458BB}">
                <c15:showLeaderLines val="0"/>
              </c:ext>
            </c:extLst>
          </c:dLbls>
          <c:cat>
            <c:strRef>
              <c:f>Лист1!$B$1:$D$1</c:f>
              <c:strCache>
                <c:ptCount val="3"/>
                <c:pt idx="0">
                  <c:v>2016</c:v>
                </c:pt>
                <c:pt idx="1">
                  <c:v>2017</c:v>
                </c:pt>
                <c:pt idx="2">
                  <c:v>2018</c:v>
                </c:pt>
              </c:strCache>
            </c:strRef>
          </c:cat>
          <c:val>
            <c:numRef>
              <c:f>Лист1!$B$6:$D$6</c:f>
              <c:numCache>
                <c:formatCode>General</c:formatCode>
                <c:ptCount val="3"/>
                <c:pt idx="0">
                  <c:v>7.4</c:v>
                </c:pt>
                <c:pt idx="1">
                  <c:v>4.5</c:v>
                </c:pt>
                <c:pt idx="2">
                  <c:v>3.6</c:v>
                </c:pt>
              </c:numCache>
            </c:numRef>
          </c:val>
        </c:ser>
        <c:dLbls>
          <c:showVal val="1"/>
        </c:dLbls>
        <c:gapWidth val="300"/>
        <c:axId val="149527168"/>
        <c:axId val="149541248"/>
      </c:barChart>
      <c:catAx>
        <c:axId val="149527168"/>
        <c:scaling>
          <c:orientation val="minMax"/>
        </c:scaling>
        <c:axPos val="b"/>
        <c:numFmt formatCode="General" sourceLinked="0"/>
        <c:majorTickMark val="none"/>
        <c:tickLblPos val="nextTo"/>
        <c:txPr>
          <a:bodyPr/>
          <a:lstStyle/>
          <a:p>
            <a:pPr>
              <a:defRPr sz="1400"/>
            </a:pPr>
            <a:endParaRPr lang="ru-RU"/>
          </a:p>
        </c:txPr>
        <c:crossAx val="149541248"/>
        <c:crosses val="autoZero"/>
        <c:auto val="1"/>
        <c:lblAlgn val="ctr"/>
        <c:lblOffset val="100"/>
      </c:catAx>
      <c:valAx>
        <c:axId val="149541248"/>
        <c:scaling>
          <c:orientation val="minMax"/>
        </c:scaling>
        <c:axPos val="l"/>
        <c:majorGridlines/>
        <c:title>
          <c:tx>
            <c:rich>
              <a:bodyPr/>
              <a:lstStyle/>
              <a:p>
                <a:pPr>
                  <a:defRPr/>
                </a:pPr>
                <a:r>
                  <a:rPr lang="ru-RU" dirty="0" smtClean="0"/>
                  <a:t>Млн.руб.</a:t>
                </a:r>
                <a:endParaRPr lang="ru-RU" dirty="0"/>
              </a:p>
            </c:rich>
          </c:tx>
          <c:layout/>
        </c:title>
        <c:numFmt formatCode="General" sourceLinked="1"/>
        <c:tickLblPos val="nextTo"/>
        <c:txPr>
          <a:bodyPr/>
          <a:lstStyle/>
          <a:p>
            <a:pPr>
              <a:defRPr sz="1400"/>
            </a:pPr>
            <a:endParaRPr lang="ru-RU"/>
          </a:p>
        </c:txPr>
        <c:crossAx val="149527168"/>
        <c:crosses val="autoZero"/>
        <c:crossBetween val="between"/>
      </c:valAx>
    </c:plotArea>
    <c:legend>
      <c:legendPos val="r"/>
      <c:layout>
        <c:manualLayout>
          <c:xMode val="edge"/>
          <c:yMode val="edge"/>
          <c:x val="0.69861222566408865"/>
          <c:y val="3.9991378672261851E-2"/>
          <c:w val="0.29194831238028801"/>
          <c:h val="0.93219352579706027"/>
        </c:manualLayout>
      </c:layout>
      <c:txPr>
        <a:bodyPr/>
        <a:lstStyle/>
        <a:p>
          <a:pPr>
            <a:defRPr sz="1400"/>
          </a:pPr>
          <a:endParaRPr lang="ru-RU"/>
        </a:p>
      </c:txPr>
    </c:legend>
    <c:plotVisOnly val="1"/>
    <c:dispBlanksAs val="gap"/>
  </c:chart>
  <c:txPr>
    <a:bodyPr/>
    <a:lstStyle/>
    <a:p>
      <a:pPr>
        <a:defRPr sz="1800"/>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4.7324483103409982E-2"/>
          <c:y val="4.4272029475995199E-2"/>
          <c:w val="0.93595084262668271"/>
          <c:h val="0.54635524827725657"/>
        </c:manualLayout>
      </c:layout>
      <c:barChart>
        <c:barDir val="col"/>
        <c:grouping val="stacked"/>
        <c:ser>
          <c:idx val="0"/>
          <c:order val="0"/>
          <c:tx>
            <c:strRef>
              <c:f>Лист1!$B$1</c:f>
              <c:strCache>
                <c:ptCount val="1"/>
                <c:pt idx="0">
                  <c:v>Столбец1</c:v>
                </c:pt>
              </c:strCache>
            </c:strRef>
          </c:tx>
          <c:spPr>
            <a:solidFill>
              <a:schemeClr val="tx1">
                <a:lumMod val="40000"/>
                <a:lumOff val="60000"/>
              </a:schemeClr>
            </a:solidFill>
            <a:ln cmpd="sng">
              <a:solidFill>
                <a:schemeClr val="tx1">
                  <a:lumMod val="60000"/>
                  <a:lumOff val="40000"/>
                </a:schemeClr>
              </a:solidFill>
            </a:ln>
            <a:scene3d>
              <a:camera prst="orthographicFront"/>
              <a:lightRig rig="threePt" dir="t"/>
            </a:scene3d>
            <a:sp3d prstMaterial="matte">
              <a:bevelT prst="relaxedInset"/>
              <a:bevelB prst="convex"/>
            </a:sp3d>
          </c:spPr>
          <c:dPt>
            <c:idx val="0"/>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5"/>
            <c:spPr>
              <a:solidFill>
                <a:srgbClr val="00B0F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6"/>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7"/>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8"/>
            <c:spPr>
              <a:solidFill>
                <a:srgbClr val="FF00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9"/>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0"/>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1"/>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2"/>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3"/>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4"/>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5"/>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6"/>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7"/>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8"/>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9"/>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0"/>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1"/>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2"/>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3"/>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4"/>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5"/>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Lbls>
            <c:dLbl>
              <c:idx val="0"/>
              <c:layout>
                <c:manualLayout>
                  <c:x val="0"/>
                  <c:y val="-0.16164680332322284"/>
                </c:manualLayout>
              </c:layout>
              <c:dLblPos val="ctr"/>
              <c:showVal val="1"/>
              <c:extLst>
                <c:ext xmlns:c15="http://schemas.microsoft.com/office/drawing/2012/chart" uri="{CE6537A1-D6FC-4f65-9D91-7224C49458BB}"/>
              </c:extLst>
            </c:dLbl>
            <c:dLbl>
              <c:idx val="1"/>
              <c:layout>
                <c:manualLayout>
                  <c:x val="0"/>
                  <c:y val="-0.17059919521879621"/>
                </c:manualLayout>
              </c:layout>
              <c:dLblPos val="ctr"/>
              <c:showVal val="1"/>
              <c:extLst>
                <c:ext xmlns:c15="http://schemas.microsoft.com/office/drawing/2012/chart" uri="{CE6537A1-D6FC-4f65-9D91-7224C49458BB}"/>
              </c:extLst>
            </c:dLbl>
            <c:dLbl>
              <c:idx val="2"/>
              <c:layout>
                <c:manualLayout>
                  <c:x val="0"/>
                  <c:y val="-0.17924397289190136"/>
                </c:manualLayout>
              </c:layout>
              <c:dLblPos val="ctr"/>
              <c:showVal val="1"/>
              <c:extLst>
                <c:ext xmlns:c15="http://schemas.microsoft.com/office/drawing/2012/chart" uri="{CE6537A1-D6FC-4f65-9D91-7224C49458BB}"/>
              </c:extLst>
            </c:dLbl>
            <c:dLbl>
              <c:idx val="3"/>
              <c:layout>
                <c:manualLayout>
                  <c:x val="0"/>
                  <c:y val="-0.17951639315570769"/>
                </c:manualLayout>
              </c:layout>
              <c:dLblPos val="ctr"/>
              <c:showVal val="1"/>
              <c:extLst>
                <c:ext xmlns:c15="http://schemas.microsoft.com/office/drawing/2012/chart" uri="{CE6537A1-D6FC-4f65-9D91-7224C49458BB}"/>
              </c:extLst>
            </c:dLbl>
            <c:dLbl>
              <c:idx val="4"/>
              <c:layout>
                <c:manualLayout>
                  <c:x val="0"/>
                  <c:y val="-0.17951639315570769"/>
                </c:manualLayout>
              </c:layout>
              <c:dLblPos val="ctr"/>
              <c:showVal val="1"/>
              <c:extLst>
                <c:ext xmlns:c15="http://schemas.microsoft.com/office/drawing/2012/chart" uri="{CE6537A1-D6FC-4f65-9D91-7224C49458BB}"/>
              </c:extLst>
            </c:dLbl>
            <c:dLbl>
              <c:idx val="5"/>
              <c:layout>
                <c:manualLayout>
                  <c:x val="0"/>
                  <c:y val="-0.1797888134195135"/>
                </c:manualLayout>
              </c:layout>
              <c:dLblPos val="ctr"/>
              <c:showVal val="1"/>
              <c:extLst>
                <c:ext xmlns:c15="http://schemas.microsoft.com/office/drawing/2012/chart" uri="{CE6537A1-D6FC-4f65-9D91-7224C49458BB}"/>
              </c:extLst>
            </c:dLbl>
            <c:dLbl>
              <c:idx val="6"/>
              <c:layout>
                <c:manualLayout>
                  <c:x val="0"/>
                  <c:y val="-0.1797888134195135"/>
                </c:manualLayout>
              </c:layout>
              <c:dLblPos val="ctr"/>
              <c:showVal val="1"/>
              <c:extLst>
                <c:ext xmlns:c15="http://schemas.microsoft.com/office/drawing/2012/chart" uri="{CE6537A1-D6FC-4f65-9D91-7224C49458BB}"/>
              </c:extLst>
            </c:dLbl>
            <c:dLbl>
              <c:idx val="7"/>
              <c:layout>
                <c:manualLayout>
                  <c:x val="2.78741351121274E-17"/>
                  <c:y val="-0.17448213516610836"/>
                </c:manualLayout>
              </c:layout>
              <c:dLblPos val="ctr"/>
              <c:showVal val="1"/>
              <c:extLst>
                <c:ext xmlns:c15="http://schemas.microsoft.com/office/drawing/2012/chart" uri="{CE6537A1-D6FC-4f65-9D91-7224C49458BB}"/>
              </c:extLst>
            </c:dLbl>
            <c:dLbl>
              <c:idx val="8"/>
              <c:layout>
                <c:manualLayout>
                  <c:x val="0"/>
                  <c:y val="-0.17502678545610645"/>
                </c:manualLayout>
              </c:layout>
              <c:dLblPos val="ctr"/>
              <c:showVal val="1"/>
              <c:extLst>
                <c:ext xmlns:c15="http://schemas.microsoft.com/office/drawing/2012/chart" uri="{CE6537A1-D6FC-4f65-9D91-7224C49458BB}"/>
              </c:extLst>
            </c:dLbl>
            <c:dLbl>
              <c:idx val="9"/>
              <c:layout>
                <c:manualLayout>
                  <c:x val="0"/>
                  <c:y val="-0.18737929423366961"/>
                </c:manualLayout>
              </c:layout>
              <c:dLblPos val="ctr"/>
              <c:showVal val="1"/>
              <c:extLst>
                <c:ext xmlns:c15="http://schemas.microsoft.com/office/drawing/2012/chart" uri="{CE6537A1-D6FC-4f65-9D91-7224C49458BB}"/>
              </c:extLst>
            </c:dLbl>
            <c:dLbl>
              <c:idx val="10"/>
              <c:layout>
                <c:manualLayout>
                  <c:x val="0"/>
                  <c:y val="-0.18321879760696347"/>
                </c:manualLayout>
              </c:layout>
              <c:dLblPos val="ctr"/>
              <c:showVal val="1"/>
              <c:extLst>
                <c:ext xmlns:c15="http://schemas.microsoft.com/office/drawing/2012/chart" uri="{CE6537A1-D6FC-4f65-9D91-7224C49458BB}"/>
              </c:extLst>
            </c:dLbl>
            <c:dLbl>
              <c:idx val="11"/>
              <c:layout>
                <c:manualLayout>
                  <c:x val="0"/>
                  <c:y val="-0.18224801506073188"/>
                </c:manualLayout>
              </c:layout>
              <c:dLblPos val="ctr"/>
              <c:showVal val="1"/>
              <c:extLst>
                <c:ext xmlns:c15="http://schemas.microsoft.com/office/drawing/2012/chart" uri="{CE6537A1-D6FC-4f65-9D91-7224C49458BB}"/>
              </c:extLst>
            </c:dLbl>
            <c:dLbl>
              <c:idx val="12"/>
              <c:layout>
                <c:manualLayout>
                  <c:x val="0"/>
                  <c:y val="-0.18014646013456678"/>
                </c:manualLayout>
              </c:layout>
              <c:dLblPos val="ctr"/>
              <c:showVal val="1"/>
              <c:extLst>
                <c:ext xmlns:c15="http://schemas.microsoft.com/office/drawing/2012/chart" uri="{CE6537A1-D6FC-4f65-9D91-7224C49458BB}"/>
              </c:extLst>
            </c:dLbl>
            <c:dLbl>
              <c:idx val="13"/>
              <c:layout>
                <c:manualLayout>
                  <c:x val="-1.4340095906236272E-3"/>
                  <c:y val="-0.17115886696349977"/>
                </c:manualLayout>
              </c:layout>
              <c:dLblPos val="ctr"/>
              <c:showVal val="1"/>
              <c:extLst>
                <c:ext xmlns:c15="http://schemas.microsoft.com/office/drawing/2012/chart" uri="{CE6537A1-D6FC-4f65-9D91-7224C49458BB}"/>
              </c:extLst>
            </c:dLbl>
            <c:dLbl>
              <c:idx val="14"/>
              <c:layout>
                <c:manualLayout>
                  <c:x val="2.8677933707456256E-3"/>
                  <c:y val="-0.1838262628938668"/>
                </c:manualLayout>
              </c:layout>
              <c:dLblPos val="ctr"/>
              <c:showVal val="1"/>
              <c:extLst>
                <c:ext xmlns:c15="http://schemas.microsoft.com/office/drawing/2012/chart" uri="{CE6537A1-D6FC-4f65-9D91-7224C49458BB}"/>
              </c:extLst>
            </c:dLbl>
            <c:dLbl>
              <c:idx val="15"/>
              <c:layout>
                <c:manualLayout>
                  <c:x val="1.4338966853727558E-3"/>
                  <c:y val="-0.18409866852401024"/>
                </c:manualLayout>
              </c:layout>
              <c:dLblPos val="ctr"/>
              <c:showVal val="1"/>
              <c:extLst>
                <c:ext xmlns:c15="http://schemas.microsoft.com/office/drawing/2012/chart" uri="{CE6537A1-D6FC-4f65-9D91-7224C49458BB}"/>
              </c:extLst>
            </c:dLbl>
            <c:dLbl>
              <c:idx val="16"/>
              <c:layout>
                <c:manualLayout>
                  <c:x val="0"/>
                  <c:y val="-0.18292679018570623"/>
                </c:manualLayout>
              </c:layout>
              <c:dLblPos val="ctr"/>
              <c:showVal val="1"/>
              <c:extLst>
                <c:ext xmlns:c15="http://schemas.microsoft.com/office/drawing/2012/chart" uri="{CE6537A1-D6FC-4f65-9D91-7224C49458BB}"/>
              </c:extLst>
            </c:dLbl>
            <c:dLbl>
              <c:idx val="17"/>
              <c:layout>
                <c:manualLayout>
                  <c:x val="0"/>
                  <c:y val="-0.18292679018570623"/>
                </c:manualLayout>
              </c:layout>
              <c:dLblPos val="ctr"/>
              <c:showVal val="1"/>
              <c:extLst>
                <c:ext xmlns:c15="http://schemas.microsoft.com/office/drawing/2012/chart" uri="{CE6537A1-D6FC-4f65-9D91-7224C49458BB}"/>
              </c:extLst>
            </c:dLbl>
            <c:dLbl>
              <c:idx val="18"/>
              <c:layout>
                <c:manualLayout>
                  <c:x val="-1.4338966853728061E-3"/>
                  <c:y val="-0.18058338959488868"/>
                </c:manualLayout>
              </c:layout>
              <c:dLblPos val="ctr"/>
              <c:showVal val="1"/>
              <c:extLst>
                <c:ext xmlns:c15="http://schemas.microsoft.com/office/drawing/2012/chart" uri="{CE6537A1-D6FC-4f65-9D91-7224C49458BB}"/>
              </c:extLst>
            </c:dLbl>
            <c:dLbl>
              <c:idx val="19"/>
              <c:layout>
                <c:manualLayout>
                  <c:x val="-2.8677933707456256E-3"/>
                  <c:y val="-0.19243374667771956"/>
                </c:manualLayout>
              </c:layout>
              <c:dLblPos val="ctr"/>
              <c:showVal val="1"/>
              <c:extLst>
                <c:ext xmlns:c15="http://schemas.microsoft.com/office/drawing/2012/chart" uri="{CE6537A1-D6FC-4f65-9D91-7224C49458BB}"/>
              </c:extLst>
            </c:dLbl>
            <c:dLbl>
              <c:idx val="20"/>
              <c:layout>
                <c:manualLayout>
                  <c:x val="-1.4338966853728061E-3"/>
                  <c:y val="-0.19976181421437503"/>
                </c:manualLayout>
              </c:layout>
              <c:dLblPos val="ctr"/>
              <c:showVal val="1"/>
              <c:extLst>
                <c:ext xmlns:c15="http://schemas.microsoft.com/office/drawing/2012/chart" uri="{CE6537A1-D6FC-4f65-9D91-7224C49458BB}"/>
              </c:extLst>
            </c:dLbl>
            <c:dLbl>
              <c:idx val="21"/>
              <c:layout>
                <c:manualLayout>
                  <c:x val="-2.8677933707456256E-3"/>
                  <c:y val="-0.19727419887818731"/>
                </c:manualLayout>
              </c:layout>
              <c:dLblPos val="ctr"/>
              <c:showVal val="1"/>
              <c:extLst>
                <c:ext xmlns:c15="http://schemas.microsoft.com/office/drawing/2012/chart" uri="{CE6537A1-D6FC-4f65-9D91-7224C49458BB}"/>
              </c:extLst>
            </c:dLbl>
            <c:dLbl>
              <c:idx val="22"/>
              <c:layout>
                <c:manualLayout>
                  <c:x val="0"/>
                  <c:y val="-0.19401067260332897"/>
                </c:manualLayout>
              </c:layout>
              <c:dLblPos val="ctr"/>
              <c:showVal val="1"/>
              <c:extLst>
                <c:ext xmlns:c15="http://schemas.microsoft.com/office/drawing/2012/chart" uri="{CE6537A1-D6FC-4f65-9D91-7224C49458BB}"/>
              </c:extLst>
            </c:dLbl>
            <c:dLbl>
              <c:idx val="23"/>
              <c:layout>
                <c:manualLayout>
                  <c:x val="-1.4338966853728061E-3"/>
                  <c:y val="-0.19076779930435081"/>
                </c:manualLayout>
              </c:layout>
              <c:dLblPos val="ctr"/>
              <c:showVal val="1"/>
              <c:extLst>
                <c:ext xmlns:c15="http://schemas.microsoft.com/office/drawing/2012/chart" uri="{CE6537A1-D6FC-4f65-9D91-7224C49458BB}"/>
              </c:extLst>
            </c:dLbl>
            <c:dLbl>
              <c:idx val="24"/>
              <c:layout>
                <c:manualLayout>
                  <c:x val="-2.8677933707456256E-3"/>
                  <c:y val="-0.20199108930916546"/>
                </c:manualLayout>
              </c:layout>
              <c:dLblPos val="ctr"/>
              <c:showVal val="1"/>
              <c:extLst>
                <c:ext xmlns:c15="http://schemas.microsoft.com/office/drawing/2012/chart" uri="{CE6537A1-D6FC-4f65-9D91-7224C49458BB}"/>
              </c:extLst>
            </c:dLbl>
            <c:dLbl>
              <c:idx val="25"/>
              <c:layout>
                <c:manualLayout>
                  <c:x val="-7.1694834268640432E-3"/>
                  <c:y val="-0.19395352083386747"/>
                </c:manualLayout>
              </c:layout>
              <c:dLblPos val="ctr"/>
              <c:showVal val="1"/>
              <c:extLst>
                <c:ext xmlns:c15="http://schemas.microsoft.com/office/drawing/2012/chart" uri="{CE6537A1-D6FC-4f65-9D91-7224C49458BB}"/>
              </c:extLst>
            </c:dLbl>
            <c:dLbl>
              <c:idx val="26"/>
              <c:layout>
                <c:manualLayout>
                  <c:x val="-2.8677933707456256E-3"/>
                  <c:y val="-0.20073695515313142"/>
                </c:manualLayout>
              </c:layout>
              <c:dLblPos val="ctr"/>
              <c:showVal val="1"/>
              <c:extLst>
                <c:ext xmlns:c15="http://schemas.microsoft.com/office/drawing/2012/chart" uri="{CE6537A1-D6FC-4f65-9D91-7224C49458BB}"/>
              </c:extLst>
            </c:dLbl>
            <c:dLbl>
              <c:idx val="27"/>
              <c:layout>
                <c:manualLayout>
                  <c:x val="-2.8679062759964418E-3"/>
                  <c:y val="-0.19280710262962236"/>
                </c:manualLayout>
              </c:layout>
              <c:dLblPos val="ctr"/>
              <c:showVal val="1"/>
              <c:extLst>
                <c:ext xmlns:c15="http://schemas.microsoft.com/office/drawing/2012/chart" uri="{CE6537A1-D6FC-4f65-9D91-7224C49458BB}"/>
              </c:extLst>
            </c:dLbl>
            <c:dLbl>
              <c:idx val="28"/>
              <c:layout>
                <c:manualLayout>
                  <c:x val="-2.8677933707456243E-3"/>
                  <c:y val="-0.20547432051709394"/>
                </c:manualLayout>
              </c:layout>
              <c:dLblPos val="ctr"/>
              <c:showVal val="1"/>
              <c:extLst>
                <c:ext xmlns:c15="http://schemas.microsoft.com/office/drawing/2012/chart" uri="{CE6537A1-D6FC-4f65-9D91-7224C49458BB}"/>
              </c:extLst>
            </c:dLbl>
            <c:dLbl>
              <c:idx val="29"/>
              <c:layout>
                <c:manualLayout>
                  <c:x val="-4.3016900561184323E-3"/>
                  <c:y val="-0.20375798700429326"/>
                </c:manualLayout>
              </c:layout>
              <c:dLblPos val="ctr"/>
              <c:showVal val="1"/>
              <c:extLst>
                <c:ext xmlns:c15="http://schemas.microsoft.com/office/drawing/2012/chart" uri="{CE6537A1-D6FC-4f65-9D91-7224C49458BB}"/>
              </c:extLst>
            </c:dLbl>
            <c:dLbl>
              <c:idx val="30"/>
              <c:layout>
                <c:manualLayout>
                  <c:x val="0"/>
                  <c:y val="-0.20116728483160012"/>
                </c:manualLayout>
              </c:layout>
              <c:dLblPos val="ctr"/>
              <c:showVal val="1"/>
              <c:extLst>
                <c:ext xmlns:c15="http://schemas.microsoft.com/office/drawing/2012/chart" uri="{CE6537A1-D6FC-4f65-9D91-7224C49458BB}"/>
              </c:extLst>
            </c:dLbl>
            <c:dLbl>
              <c:idx val="31"/>
              <c:layout>
                <c:manualLayout>
                  <c:x val="-1.4338966853728069E-3"/>
                  <c:y val="-0.19936851745817416"/>
                </c:manualLayout>
              </c:layout>
              <c:dLblPos val="ctr"/>
              <c:showVal val="1"/>
              <c:extLst>
                <c:ext xmlns:c15="http://schemas.microsoft.com/office/drawing/2012/chart" uri="{CE6537A1-D6FC-4f65-9D91-7224C49458BB}"/>
              </c:extLst>
            </c:dLbl>
            <c:dLbl>
              <c:idx val="32"/>
              <c:layout>
                <c:manualLayout>
                  <c:x val="-2.8677933707456243E-3"/>
                  <c:y val="-0.21079103746307412"/>
                </c:manualLayout>
              </c:layout>
              <c:dLblPos val="ctr"/>
              <c:showVal val="1"/>
              <c:extLst>
                <c:ext xmlns:c15="http://schemas.microsoft.com/office/drawing/2012/chart" uri="{CE6537A1-D6FC-4f65-9D91-7224C49458BB}"/>
              </c:extLst>
            </c:dLbl>
            <c:dLbl>
              <c:idx val="33"/>
              <c:layout>
                <c:manualLayout>
                  <c:x val="-4.3016900561184323E-3"/>
                  <c:y val="-0.20953690330704014"/>
                </c:manualLayout>
              </c:layout>
              <c:dLblPos val="ctr"/>
              <c:showVal val="1"/>
              <c:extLst>
                <c:ext xmlns:c15="http://schemas.microsoft.com/office/drawing/2012/chart" uri="{CE6537A1-D6FC-4f65-9D91-7224C49458BB}"/>
              </c:extLst>
            </c:dLbl>
            <c:dLbl>
              <c:idx val="34"/>
              <c:layout>
                <c:manualLayout>
                  <c:x val="1.4338966853729121E-3"/>
                  <c:y val="-0.21037904620284359"/>
                </c:manualLayout>
              </c:layout>
              <c:dLblPos val="ctr"/>
              <c:showVal val="1"/>
              <c:extLst>
                <c:ext xmlns:c15="http://schemas.microsoft.com/office/drawing/2012/chart" uri="{CE6537A1-D6FC-4f65-9D91-7224C49458BB}"/>
              </c:extLst>
            </c:dLbl>
            <c:dLbl>
              <c:idx val="35"/>
              <c:layout>
                <c:manualLayout>
                  <c:x val="0"/>
                  <c:y val="-0.26314152416113235"/>
                </c:manualLayout>
              </c:layout>
              <c:spPr/>
              <c:txPr>
                <a:bodyPr rot="0" vert="horz"/>
                <a:lstStyle/>
                <a:p>
                  <a:pPr>
                    <a:defRPr sz="1400" b="1">
                      <a:solidFill>
                        <a:srgbClr val="000000"/>
                      </a:solidFill>
                      <a:latin typeface="Times New Roman" pitchFamily="18" charset="0"/>
                      <a:cs typeface="Times New Roman" pitchFamily="18" charset="0"/>
                    </a:defRPr>
                  </a:pPr>
                  <a:endParaRPr lang="ru-RU"/>
                </a:p>
              </c:txPr>
              <c:dLblPos val="ctr"/>
              <c:showVal val="1"/>
              <c:extLst>
                <c:ext xmlns:c15="http://schemas.microsoft.com/office/drawing/2012/chart" uri="{CE6537A1-D6FC-4f65-9D91-7224C49458BB}"/>
              </c:extLst>
            </c:dLbl>
            <c:spPr>
              <a:noFill/>
              <a:ln>
                <a:noFill/>
              </a:ln>
              <a:effectLst/>
            </c:spPr>
            <c:txPr>
              <a:bodyPr rot="-5400000" vert="horz"/>
              <a:lstStyle/>
              <a:p>
                <a:pPr>
                  <a:defRPr sz="1400" b="1">
                    <a:solidFill>
                      <a:srgbClr val="000000"/>
                    </a:solidFill>
                    <a:latin typeface="Times New Roman" pitchFamily="18" charset="0"/>
                    <a:cs typeface="Times New Roman" pitchFamily="18" charset="0"/>
                  </a:defRPr>
                </a:pPr>
                <a:endParaRPr lang="ru-RU"/>
              </a:p>
            </c:txPr>
            <c:dLblPos val="inEnd"/>
            <c:showVal val="1"/>
            <c:extLst>
              <c:ext xmlns:c15="http://schemas.microsoft.com/office/drawing/2012/chart" uri="{CE6537A1-D6FC-4f65-9D91-7224C49458BB}">
                <c15:showLeaderLines val="0"/>
              </c:ext>
            </c:extLst>
          </c:dLbls>
          <c:cat>
            <c:strRef>
              <c:f>Лист1!$A$2:$A$37</c:f>
              <c:strCache>
                <c:ptCount val="36"/>
                <c:pt idx="0">
                  <c:v>Могочинский МР</c:v>
                </c:pt>
                <c:pt idx="1">
                  <c:v>Оловяннинский МР</c:v>
                </c:pt>
                <c:pt idx="2">
                  <c:v>Акшинский МР</c:v>
                </c:pt>
                <c:pt idx="3">
                  <c:v>Газимуро-Заводский МР</c:v>
                </c:pt>
                <c:pt idx="4">
                  <c:v>Краснокаменский МР</c:v>
                </c:pt>
                <c:pt idx="5">
                  <c:v>Нерчинско-Заводский МР</c:v>
                </c:pt>
                <c:pt idx="6">
                  <c:v>Агинский МР</c:v>
                </c:pt>
                <c:pt idx="7">
                  <c:v>Александрово-Заводский МР</c:v>
                </c:pt>
                <c:pt idx="8">
                  <c:v>Шилкинский МР</c:v>
                </c:pt>
                <c:pt idx="9">
                  <c:v>Калганский МР</c:v>
                </c:pt>
                <c:pt idx="10">
                  <c:v>Могойтуйский МР</c:v>
                </c:pt>
                <c:pt idx="11">
                  <c:v>Борзинский МР</c:v>
                </c:pt>
                <c:pt idx="12">
                  <c:v>Карымский МР</c:v>
                </c:pt>
                <c:pt idx="13">
                  <c:v>Тунгокоченский МР</c:v>
                </c:pt>
                <c:pt idx="14">
                  <c:v>г. Чита</c:v>
                </c:pt>
                <c:pt idx="15">
                  <c:v>Забайкальский МР</c:v>
                </c:pt>
                <c:pt idx="16">
                  <c:v>Петровск-Забайкальский МР</c:v>
                </c:pt>
                <c:pt idx="17">
                  <c:v>Приаргунский МР</c:v>
                </c:pt>
                <c:pt idx="18">
                  <c:v>Забайкальский край</c:v>
                </c:pt>
                <c:pt idx="19">
                  <c:v>Читинский МР</c:v>
                </c:pt>
                <c:pt idx="20">
                  <c:v>Чернышевский МР</c:v>
                </c:pt>
                <c:pt idx="21">
                  <c:v>Шелопугинский МР</c:v>
                </c:pt>
                <c:pt idx="22">
                  <c:v>Хилокский МР</c:v>
                </c:pt>
                <c:pt idx="23">
                  <c:v>Балейский МР</c:v>
                </c:pt>
                <c:pt idx="24">
                  <c:v>Красночикойский МР</c:v>
                </c:pt>
                <c:pt idx="25">
                  <c:v>г. Петровск-Забайкальский</c:v>
                </c:pt>
                <c:pt idx="26">
                  <c:v>Улётовский МР</c:v>
                </c:pt>
                <c:pt idx="27">
                  <c:v>Сретенский МР</c:v>
                </c:pt>
                <c:pt idx="28">
                  <c:v>Нерчинский МР</c:v>
                </c:pt>
                <c:pt idx="29">
                  <c:v>Каларский МР</c:v>
                </c:pt>
                <c:pt idx="30">
                  <c:v>Ононский МР</c:v>
                </c:pt>
                <c:pt idx="31">
                  <c:v>ЗАТО п.Горный</c:v>
                </c:pt>
                <c:pt idx="32">
                  <c:v>Дульдургинский МР</c:v>
                </c:pt>
                <c:pt idx="33">
                  <c:v>Кыринский МР</c:v>
                </c:pt>
                <c:pt idx="34">
                  <c:v>п. Агинское</c:v>
                </c:pt>
                <c:pt idx="35">
                  <c:v>Тунгиро-Олёкминский МР</c:v>
                </c:pt>
              </c:strCache>
            </c:strRef>
          </c:cat>
          <c:val>
            <c:numRef>
              <c:f>Лист1!$B$2:$B$37</c:f>
              <c:numCache>
                <c:formatCode>0.0</c:formatCode>
                <c:ptCount val="36"/>
                <c:pt idx="0">
                  <c:v>90.806187997443288</c:v>
                </c:pt>
                <c:pt idx="1">
                  <c:v>93.811852302415389</c:v>
                </c:pt>
                <c:pt idx="2">
                  <c:v>93.82533581465907</c:v>
                </c:pt>
                <c:pt idx="3">
                  <c:v>96.875136421941548</c:v>
                </c:pt>
                <c:pt idx="4">
                  <c:v>96.974205442577627</c:v>
                </c:pt>
                <c:pt idx="5">
                  <c:v>97.071169935472597</c:v>
                </c:pt>
                <c:pt idx="6">
                  <c:v>97.275391812511941</c:v>
                </c:pt>
                <c:pt idx="7">
                  <c:v>97.335357221692078</c:v>
                </c:pt>
                <c:pt idx="8">
                  <c:v>97.364747305055559</c:v>
                </c:pt>
                <c:pt idx="9">
                  <c:v>99.090820291419561</c:v>
                </c:pt>
                <c:pt idx="10">
                  <c:v>99.1967953397683</c:v>
                </c:pt>
                <c:pt idx="11">
                  <c:v>99.205788839499192</c:v>
                </c:pt>
                <c:pt idx="12">
                  <c:v>99.328514315381327</c:v>
                </c:pt>
                <c:pt idx="13">
                  <c:v>99.611307255941952</c:v>
                </c:pt>
                <c:pt idx="14">
                  <c:v>99.631280980213205</c:v>
                </c:pt>
                <c:pt idx="15">
                  <c:v>99.801025353361453</c:v>
                </c:pt>
                <c:pt idx="16">
                  <c:v>100.06779690429498</c:v>
                </c:pt>
                <c:pt idx="17">
                  <c:v>100.07725298916222</c:v>
                </c:pt>
                <c:pt idx="18">
                  <c:v>100.1</c:v>
                </c:pt>
                <c:pt idx="19">
                  <c:v>100.47634898216435</c:v>
                </c:pt>
                <c:pt idx="20">
                  <c:v>101.09377508284543</c:v>
                </c:pt>
                <c:pt idx="21">
                  <c:v>101.13222767852965</c:v>
                </c:pt>
                <c:pt idx="22">
                  <c:v>101.67090731072582</c:v>
                </c:pt>
                <c:pt idx="23">
                  <c:v>101.70265152193539</c:v>
                </c:pt>
                <c:pt idx="24">
                  <c:v>101.71865946068867</c:v>
                </c:pt>
                <c:pt idx="25">
                  <c:v>101.94302543693439</c:v>
                </c:pt>
                <c:pt idx="26">
                  <c:v>102.04013826184227</c:v>
                </c:pt>
                <c:pt idx="27">
                  <c:v>102.32379071319002</c:v>
                </c:pt>
                <c:pt idx="28">
                  <c:v>102.38992665412742</c:v>
                </c:pt>
                <c:pt idx="29">
                  <c:v>102.56437080394075</c:v>
                </c:pt>
                <c:pt idx="30">
                  <c:v>103.5279424341004</c:v>
                </c:pt>
                <c:pt idx="31">
                  <c:v>104.69959690313817</c:v>
                </c:pt>
                <c:pt idx="32">
                  <c:v>104.78133978076964</c:v>
                </c:pt>
                <c:pt idx="33">
                  <c:v>105.24006165716823</c:v>
                </c:pt>
                <c:pt idx="34">
                  <c:v>105.43158507295985</c:v>
                </c:pt>
                <c:pt idx="35">
                  <c:v>114.10337246962233</c:v>
                </c:pt>
              </c:numCache>
            </c:numRef>
          </c:val>
        </c:ser>
        <c:dLbls>
          <c:showVal val="1"/>
        </c:dLbls>
        <c:overlap val="100"/>
        <c:axId val="149778816"/>
        <c:axId val="149780352"/>
      </c:barChart>
      <c:catAx>
        <c:axId val="149778816"/>
        <c:scaling>
          <c:orientation val="minMax"/>
        </c:scaling>
        <c:axPos val="b"/>
        <c:numFmt formatCode="General" sourceLinked="0"/>
        <c:tickLblPos val="nextTo"/>
        <c:txPr>
          <a:bodyPr rot="-5400000" vert="horz"/>
          <a:lstStyle/>
          <a:p>
            <a:pPr algn="ctr">
              <a:lnSpc>
                <a:spcPct val="100000"/>
              </a:lnSpc>
              <a:defRPr sz="1100" b="0" kern="1200" spc="0" baseline="0">
                <a:solidFill>
                  <a:schemeClr val="tx1"/>
                </a:solidFill>
                <a:effectLst/>
                <a:latin typeface="+mn-lt"/>
              </a:defRPr>
            </a:pPr>
            <a:endParaRPr lang="ru-RU"/>
          </a:p>
        </c:txPr>
        <c:crossAx val="149780352"/>
        <c:crosses val="autoZero"/>
        <c:auto val="1"/>
        <c:lblAlgn val="ctr"/>
        <c:lblOffset val="100"/>
      </c:catAx>
      <c:valAx>
        <c:axId val="149780352"/>
        <c:scaling>
          <c:orientation val="minMax"/>
          <c:max val="150"/>
          <c:min val="50"/>
        </c:scaling>
        <c:axPos val="l"/>
        <c:majorGridlines/>
        <c:numFmt formatCode="0.0" sourceLinked="1"/>
        <c:tickLblPos val="nextTo"/>
        <c:crossAx val="149778816"/>
        <c:crosses val="autoZero"/>
        <c:crossBetween val="between"/>
        <c:majorUnit val="20"/>
      </c:valAx>
    </c:plotArea>
    <c:plotVisOnly val="1"/>
    <c:dispBlanksAs val="gap"/>
  </c:chart>
  <c:txPr>
    <a:bodyPr/>
    <a:lstStyle/>
    <a:p>
      <a:pPr>
        <a:defRPr sz="1200" b="0">
          <a:latin typeface="Algerian" pitchFamily="82" charset="0"/>
          <a:cs typeface="Times New Roman" pitchFamily="18" charset="0"/>
        </a:defRPr>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4.7563595011575102E-2"/>
          <c:y val="2.6635061382068725E-2"/>
          <c:w val="0.93595084262668293"/>
          <c:h val="0.55517373069659093"/>
        </c:manualLayout>
      </c:layout>
      <c:barChart>
        <c:barDir val="col"/>
        <c:grouping val="stacked"/>
        <c:ser>
          <c:idx val="0"/>
          <c:order val="0"/>
          <c:tx>
            <c:strRef>
              <c:f>Лист1!$B$1</c:f>
              <c:strCache>
                <c:ptCount val="1"/>
                <c:pt idx="0">
                  <c:v>Столбец1</c:v>
                </c:pt>
              </c:strCache>
            </c:strRef>
          </c:tx>
          <c:spPr>
            <a:solidFill>
              <a:schemeClr val="tx1">
                <a:lumMod val="40000"/>
                <a:lumOff val="60000"/>
              </a:schemeClr>
            </a:solidFill>
            <a:ln cmpd="sng">
              <a:solidFill>
                <a:schemeClr val="tx1">
                  <a:lumMod val="60000"/>
                  <a:lumOff val="40000"/>
                </a:schemeClr>
              </a:solidFill>
            </a:ln>
            <a:scene3d>
              <a:camera prst="orthographicFront"/>
              <a:lightRig rig="threePt" dir="t"/>
            </a:scene3d>
            <a:sp3d prstMaterial="matte">
              <a:bevelT prst="relaxedInset"/>
              <a:bevelB prst="convex"/>
            </a:sp3d>
          </c:spPr>
          <c:dPt>
            <c:idx val="0"/>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4"/>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5"/>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6"/>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7"/>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8"/>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9"/>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0"/>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1"/>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2"/>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3"/>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4"/>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5"/>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6"/>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7"/>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8"/>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9"/>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0"/>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1"/>
            <c:spPr>
              <a:solidFill>
                <a:srgbClr val="00B0F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2"/>
            <c:spPr>
              <a:solidFill>
                <a:srgbClr val="00B0F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3"/>
            <c:spPr>
              <a:solidFill>
                <a:srgbClr val="00B0F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4"/>
            <c:spPr>
              <a:solidFill>
                <a:srgbClr val="00B0F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5"/>
            <c:spPr>
              <a:solidFill>
                <a:srgbClr val="FF00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8"/>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9"/>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0"/>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1"/>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2"/>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3"/>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4"/>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5"/>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Lbls>
            <c:dLbl>
              <c:idx val="0"/>
              <c:layout>
                <c:manualLayout>
                  <c:x val="2.8677933707456269E-3"/>
                  <c:y val="-0.18148834157315902"/>
                </c:manualLayout>
              </c:layout>
              <c:dLblPos val="ctr"/>
              <c:showVal val="1"/>
              <c:extLst>
                <c:ext xmlns:c15="http://schemas.microsoft.com/office/drawing/2012/chart" uri="{CE6537A1-D6FC-4f65-9D91-7224C49458BB}"/>
              </c:extLst>
            </c:dLbl>
            <c:dLbl>
              <c:idx val="1"/>
              <c:layout>
                <c:manualLayout>
                  <c:x val="1.4338966853728054E-3"/>
                  <c:y val="-0.18823620292189813"/>
                </c:manualLayout>
              </c:layout>
              <c:dLblPos val="ctr"/>
              <c:showVal val="1"/>
              <c:extLst>
                <c:ext xmlns:c15="http://schemas.microsoft.com/office/drawing/2012/chart" uri="{CE6537A1-D6FC-4f65-9D91-7224C49458BB}"/>
              </c:extLst>
            </c:dLbl>
            <c:dLbl>
              <c:idx val="2"/>
              <c:layout>
                <c:manualLayout>
                  <c:x val="0"/>
                  <c:y val="-0.18585782135318288"/>
                </c:manualLayout>
              </c:layout>
              <c:dLblPos val="ctr"/>
              <c:showVal val="1"/>
              <c:extLst>
                <c:ext xmlns:c15="http://schemas.microsoft.com/office/drawing/2012/chart" uri="{CE6537A1-D6FC-4f65-9D91-7224C49458BB}"/>
              </c:extLst>
            </c:dLbl>
            <c:dLbl>
              <c:idx val="3"/>
              <c:layout>
                <c:manualLayout>
                  <c:x val="0"/>
                  <c:y val="-0.19274403538495741"/>
                </c:manualLayout>
              </c:layout>
              <c:dLblPos val="ctr"/>
              <c:showVal val="1"/>
              <c:extLst>
                <c:ext xmlns:c15="http://schemas.microsoft.com/office/drawing/2012/chart" uri="{CE6537A1-D6FC-4f65-9D91-7224C49458BB}"/>
              </c:extLst>
            </c:dLbl>
            <c:dLbl>
              <c:idx val="4"/>
              <c:layout>
                <c:manualLayout>
                  <c:x val="-1.4338966853728054E-3"/>
                  <c:y val="-0.19053941923119674"/>
                </c:manualLayout>
              </c:layout>
              <c:dLblPos val="ctr"/>
              <c:showVal val="1"/>
              <c:extLst>
                <c:ext xmlns:c15="http://schemas.microsoft.com/office/drawing/2012/chart" uri="{CE6537A1-D6FC-4f65-9D91-7224C49458BB}"/>
              </c:extLst>
            </c:dLbl>
            <c:dLbl>
              <c:idx val="5"/>
              <c:layout>
                <c:manualLayout>
                  <c:x val="2.8677933707456269E-3"/>
                  <c:y val="-0.20183503916231577"/>
                </c:manualLayout>
              </c:layout>
              <c:dLblPos val="ctr"/>
              <c:showVal val="1"/>
              <c:extLst>
                <c:ext xmlns:c15="http://schemas.microsoft.com/office/drawing/2012/chart" uri="{CE6537A1-D6FC-4f65-9D91-7224C49458BB}"/>
              </c:extLst>
            </c:dLbl>
            <c:dLbl>
              <c:idx val="6"/>
              <c:layout>
                <c:manualLayout>
                  <c:x val="1.4338966853728054E-3"/>
                  <c:y val="-0.20183503916231577"/>
                </c:manualLayout>
              </c:layout>
              <c:dLblPos val="ctr"/>
              <c:showVal val="1"/>
              <c:extLst>
                <c:ext xmlns:c15="http://schemas.microsoft.com/office/drawing/2012/chart" uri="{CE6537A1-D6FC-4f65-9D91-7224C49458BB}"/>
              </c:extLst>
            </c:dLbl>
            <c:dLbl>
              <c:idx val="7"/>
              <c:layout>
                <c:manualLayout>
                  <c:x val="0"/>
                  <c:y val="-0.19873295328296894"/>
                </c:manualLayout>
              </c:layout>
              <c:dLblPos val="ctr"/>
              <c:showVal val="1"/>
              <c:extLst>
                <c:ext xmlns:c15="http://schemas.microsoft.com/office/drawing/2012/chart" uri="{CE6537A1-D6FC-4f65-9D91-7224C49458BB}"/>
              </c:extLst>
            </c:dLbl>
            <c:dLbl>
              <c:idx val="8"/>
              <c:layout>
                <c:manualLayout>
                  <c:x val="0"/>
                  <c:y val="-0.2103005916009332"/>
                </c:manualLayout>
              </c:layout>
              <c:dLblPos val="ctr"/>
              <c:showVal val="1"/>
              <c:extLst>
                <c:ext xmlns:c15="http://schemas.microsoft.com/office/drawing/2012/chart" uri="{CE6537A1-D6FC-4f65-9D91-7224C49458BB}"/>
              </c:extLst>
            </c:dLbl>
            <c:dLbl>
              <c:idx val="9"/>
              <c:layout>
                <c:manualLayout>
                  <c:x val="-1.4338966853728054E-3"/>
                  <c:y val="-0.19619781829796698"/>
                </c:manualLayout>
              </c:layout>
              <c:dLblPos val="ctr"/>
              <c:showVal val="1"/>
              <c:extLst>
                <c:ext xmlns:c15="http://schemas.microsoft.com/office/drawing/2012/chart" uri="{CE6537A1-D6FC-4f65-9D91-7224C49458BB}"/>
              </c:extLst>
            </c:dLbl>
            <c:dLbl>
              <c:idx val="10"/>
              <c:layout>
                <c:manualLayout>
                  <c:x val="2.8677933707456269E-3"/>
                  <c:y val="-0.19644657538051336"/>
                </c:manualLayout>
              </c:layout>
              <c:dLblPos val="ctr"/>
              <c:showVal val="1"/>
              <c:extLst>
                <c:ext xmlns:c15="http://schemas.microsoft.com/office/drawing/2012/chart" uri="{CE6537A1-D6FC-4f65-9D91-7224C49458BB}"/>
              </c:extLst>
            </c:dLbl>
            <c:dLbl>
              <c:idx val="11"/>
              <c:layout>
                <c:manualLayout>
                  <c:x val="1.4338966853728054E-3"/>
                  <c:y val="-0.20649875708254672"/>
                </c:manualLayout>
              </c:layout>
              <c:dLblPos val="ctr"/>
              <c:showVal val="1"/>
              <c:extLst>
                <c:ext xmlns:c15="http://schemas.microsoft.com/office/drawing/2012/chart" uri="{CE6537A1-D6FC-4f65-9D91-7224C49458BB}"/>
              </c:extLst>
            </c:dLbl>
            <c:dLbl>
              <c:idx val="12"/>
              <c:layout>
                <c:manualLayout>
                  <c:x val="0"/>
                  <c:y val="-0.20439725447172583"/>
                </c:manualLayout>
              </c:layout>
              <c:dLblPos val="ctr"/>
              <c:showVal val="1"/>
              <c:extLst>
                <c:ext xmlns:c15="http://schemas.microsoft.com/office/drawing/2012/chart" uri="{CE6537A1-D6FC-4f65-9D91-7224C49458BB}"/>
              </c:extLst>
            </c:dLbl>
            <c:dLbl>
              <c:idx val="13"/>
              <c:layout>
                <c:manualLayout>
                  <c:x val="-1.4340095906235741E-3"/>
                  <c:y val="-0.20202355988223544"/>
                </c:manualLayout>
              </c:layout>
              <c:dLblPos val="ctr"/>
              <c:showVal val="1"/>
              <c:extLst>
                <c:ext xmlns:c15="http://schemas.microsoft.com/office/drawing/2012/chart" uri="{CE6537A1-D6FC-4f65-9D91-7224C49458BB}"/>
              </c:extLst>
            </c:dLbl>
            <c:dLbl>
              <c:idx val="14"/>
              <c:layout>
                <c:manualLayout>
                  <c:x val="-1.4338966853728054E-3"/>
                  <c:y val="-0.21028167009221196"/>
                </c:manualLayout>
              </c:layout>
              <c:dLblPos val="ctr"/>
              <c:showVal val="1"/>
              <c:extLst>
                <c:ext xmlns:c15="http://schemas.microsoft.com/office/drawing/2012/chart" uri="{CE6537A1-D6FC-4f65-9D91-7224C49458BB}"/>
              </c:extLst>
            </c:dLbl>
            <c:dLbl>
              <c:idx val="15"/>
              <c:layout>
                <c:manualLayout>
                  <c:x val="2.8677933707456269E-3"/>
                  <c:y val="-0.21937250027774688"/>
                </c:manualLayout>
              </c:layout>
              <c:dLblPos val="ctr"/>
              <c:showVal val="1"/>
              <c:extLst>
                <c:ext xmlns:c15="http://schemas.microsoft.com/office/drawing/2012/chart" uri="{CE6537A1-D6FC-4f65-9D91-7224C49458BB}"/>
              </c:extLst>
            </c:dLbl>
            <c:dLbl>
              <c:idx val="16"/>
              <c:layout>
                <c:manualLayout>
                  <c:x val="1.4338966853728054E-3"/>
                  <c:y val="-0.21820058187979169"/>
                </c:manualLayout>
              </c:layout>
              <c:dLblPos val="ctr"/>
              <c:showVal val="1"/>
              <c:extLst>
                <c:ext xmlns:c15="http://schemas.microsoft.com/office/drawing/2012/chart" uri="{CE6537A1-D6FC-4f65-9D91-7224C49458BB}"/>
              </c:extLst>
            </c:dLbl>
            <c:dLbl>
              <c:idx val="17"/>
              <c:layout>
                <c:manualLayout>
                  <c:x val="0"/>
                  <c:y val="-0.21820058187979169"/>
                </c:manualLayout>
              </c:layout>
              <c:dLblPos val="ctr"/>
              <c:showVal val="1"/>
              <c:extLst>
                <c:ext xmlns:c15="http://schemas.microsoft.com/office/drawing/2012/chart" uri="{CE6537A1-D6FC-4f65-9D91-7224C49458BB}"/>
              </c:extLst>
            </c:dLbl>
            <c:dLbl>
              <c:idx val="18"/>
              <c:layout>
                <c:manualLayout>
                  <c:x val="-1.4338966853728054E-3"/>
                  <c:y val="-0.21806188201310991"/>
                </c:manualLayout>
              </c:layout>
              <c:dLblPos val="ctr"/>
              <c:showVal val="1"/>
              <c:extLst>
                <c:ext xmlns:c15="http://schemas.microsoft.com/office/drawing/2012/chart" uri="{CE6537A1-D6FC-4f65-9D91-7224C49458BB}"/>
              </c:extLst>
            </c:dLbl>
            <c:dLbl>
              <c:idx val="19"/>
              <c:layout>
                <c:manualLayout>
                  <c:x val="-2.8677933707456269E-3"/>
                  <c:y val="-0.21668460448839041"/>
                </c:manualLayout>
              </c:layout>
              <c:dLblPos val="ctr"/>
              <c:showVal val="1"/>
              <c:extLst>
                <c:ext xmlns:c15="http://schemas.microsoft.com/office/drawing/2012/chart" uri="{CE6537A1-D6FC-4f65-9D91-7224C49458BB}"/>
              </c:extLst>
            </c:dLbl>
            <c:dLbl>
              <c:idx val="20"/>
              <c:layout>
                <c:manualLayout>
                  <c:x val="-4.3016900561184323E-3"/>
                  <c:y val="-0.22599103571825371"/>
                </c:manualLayout>
              </c:layout>
              <c:dLblPos val="ctr"/>
              <c:showVal val="1"/>
              <c:extLst>
                <c:ext xmlns:c15="http://schemas.microsoft.com/office/drawing/2012/chart" uri="{CE6537A1-D6FC-4f65-9D91-7224C49458BB}"/>
              </c:extLst>
            </c:dLbl>
            <c:dLbl>
              <c:idx val="21"/>
              <c:layout>
                <c:manualLayout>
                  <c:x val="-5.7355867414912434E-3"/>
                  <c:y val="-0.22565149011221011"/>
                </c:manualLayout>
              </c:layout>
              <c:dLblPos val="ctr"/>
              <c:showVal val="1"/>
              <c:extLst>
                <c:ext xmlns:c15="http://schemas.microsoft.com/office/drawing/2012/chart" uri="{CE6537A1-D6FC-4f65-9D91-7224C49458BB}"/>
              </c:extLst>
            </c:dLbl>
            <c:dLbl>
              <c:idx val="22"/>
              <c:layout>
                <c:manualLayout>
                  <c:x val="0"/>
                  <c:y val="-0.22487536107099226"/>
                </c:manualLayout>
              </c:layout>
              <c:dLblPos val="ctr"/>
              <c:showVal val="1"/>
              <c:extLst>
                <c:ext xmlns:c15="http://schemas.microsoft.com/office/drawing/2012/chart" uri="{CE6537A1-D6FC-4f65-9D91-7224C49458BB}"/>
              </c:extLst>
            </c:dLbl>
            <c:dLbl>
              <c:idx val="23"/>
              <c:layout>
                <c:manualLayout>
                  <c:x val="-1.4338966853728054E-3"/>
                  <c:y val="-0.22163266581490937"/>
                </c:manualLayout>
              </c:layout>
              <c:dLblPos val="ctr"/>
              <c:showVal val="1"/>
              <c:extLst>
                <c:ext xmlns:c15="http://schemas.microsoft.com/office/drawing/2012/chart" uri="{CE6537A1-D6FC-4f65-9D91-7224C49458BB}"/>
              </c:extLst>
            </c:dLbl>
            <c:dLbl>
              <c:idx val="24"/>
              <c:layout>
                <c:manualLayout>
                  <c:x val="-2.8677933707456269E-3"/>
                  <c:y val="-0.23065110821019888"/>
                </c:manualLayout>
              </c:layout>
              <c:dLblPos val="ctr"/>
              <c:showVal val="1"/>
              <c:extLst>
                <c:ext xmlns:c15="http://schemas.microsoft.com/office/drawing/2012/chart" uri="{CE6537A1-D6FC-4f65-9D91-7224C49458BB}"/>
              </c:extLst>
            </c:dLbl>
            <c:dLbl>
              <c:idx val="25"/>
              <c:layout>
                <c:manualLayout>
                  <c:x val="-2.8677933707456269E-3"/>
                  <c:y val="-0.23188447811354287"/>
                </c:manualLayout>
              </c:layout>
              <c:dLblPos val="ctr"/>
              <c:showVal val="1"/>
              <c:extLst>
                <c:ext xmlns:c15="http://schemas.microsoft.com/office/drawing/2012/chart" uri="{CE6537A1-D6FC-4f65-9D91-7224C49458BB}"/>
              </c:extLst>
            </c:dLbl>
            <c:dLbl>
              <c:idx val="26"/>
              <c:layout>
                <c:manualLayout>
                  <c:x val="1.433896685372911E-3"/>
                  <c:y val="-0.22967968836795918"/>
                </c:manualLayout>
              </c:layout>
              <c:dLblPos val="ctr"/>
              <c:showVal val="1"/>
              <c:extLst>
                <c:ext xmlns:c15="http://schemas.microsoft.com/office/drawing/2012/chart" uri="{CE6537A1-D6FC-4f65-9D91-7224C49458BB}"/>
              </c:extLst>
            </c:dLbl>
            <c:dLbl>
              <c:idx val="27"/>
              <c:layout>
                <c:manualLayout>
                  <c:x val="-1.1290525081675735E-7"/>
                  <c:y val="-0.22870253999555587"/>
                </c:manualLayout>
              </c:layout>
              <c:dLblPos val="ctr"/>
              <c:showVal val="1"/>
              <c:extLst>
                <c:ext xmlns:c15="http://schemas.microsoft.com/office/drawing/2012/chart" uri="{CE6537A1-D6FC-4f65-9D91-7224C49458BB}"/>
              </c:extLst>
            </c:dLbl>
            <c:dLbl>
              <c:idx val="28"/>
              <c:layout>
                <c:manualLayout>
                  <c:x val="2.8677933707457305E-3"/>
                  <c:y val="-0.24131346517053701"/>
                </c:manualLayout>
              </c:layout>
              <c:dLblPos val="ctr"/>
              <c:showVal val="1"/>
              <c:extLst>
                <c:ext xmlns:c15="http://schemas.microsoft.com/office/drawing/2012/chart" uri="{CE6537A1-D6FC-4f65-9D91-7224C49458BB}"/>
              </c:extLst>
            </c:dLbl>
            <c:dLbl>
              <c:idx val="29"/>
              <c:layout>
                <c:manualLayout>
                  <c:x val="-4.3016900561183317E-3"/>
                  <c:y val="-0.23959716281524318"/>
                </c:manualLayout>
              </c:layout>
              <c:dLblPos val="ctr"/>
              <c:showVal val="1"/>
              <c:extLst>
                <c:ext xmlns:c15="http://schemas.microsoft.com/office/drawing/2012/chart" uri="{CE6537A1-D6FC-4f65-9D91-7224C49458BB}"/>
              </c:extLst>
            </c:dLbl>
            <c:dLbl>
              <c:idx val="30"/>
              <c:layout>
                <c:manualLayout>
                  <c:x val="-5.7355867414911436E-3"/>
                  <c:y val="-0.24571176119320118"/>
                </c:manualLayout>
              </c:layout>
              <c:dLblPos val="ctr"/>
              <c:showVal val="1"/>
              <c:extLst>
                <c:ext xmlns:c15="http://schemas.microsoft.com/office/drawing/2012/chart" uri="{CE6537A1-D6FC-4f65-9D91-7224C49458BB}"/>
              </c:extLst>
            </c:dLbl>
            <c:dLbl>
              <c:idx val="31"/>
              <c:layout>
                <c:manualLayout>
                  <c:x val="-1.4338966853727018E-3"/>
                  <c:y val="-0.24419578380180024"/>
                </c:manualLayout>
              </c:layout>
              <c:dLblPos val="ctr"/>
              <c:showVal val="1"/>
              <c:extLst>
                <c:ext xmlns:c15="http://schemas.microsoft.com/office/drawing/2012/chart" uri="{CE6537A1-D6FC-4f65-9D91-7224C49458BB}"/>
              </c:extLst>
            </c:dLbl>
            <c:dLbl>
              <c:idx val="32"/>
              <c:layout>
                <c:manualLayout>
                  <c:x val="-2.8677933707456269E-3"/>
                  <c:y val="-0.26053622247100677"/>
                </c:manualLayout>
              </c:layout>
              <c:dLblPos val="ctr"/>
              <c:showVal val="1"/>
              <c:extLst>
                <c:ext xmlns:c15="http://schemas.microsoft.com/office/drawing/2012/chart" uri="{CE6537A1-D6FC-4f65-9D91-7224C49458BB}"/>
              </c:extLst>
            </c:dLbl>
            <c:dLbl>
              <c:idx val="33"/>
              <c:layout>
                <c:manualLayout>
                  <c:x val="-4.3016900561184323E-3"/>
                  <c:y val="-0.25702094354188582"/>
                </c:manualLayout>
              </c:layout>
              <c:dLblPos val="ctr"/>
              <c:showVal val="1"/>
              <c:extLst>
                <c:ext xmlns:c15="http://schemas.microsoft.com/office/drawing/2012/chart" uri="{CE6537A1-D6FC-4f65-9D91-7224C49458BB}"/>
              </c:extLst>
            </c:dLbl>
            <c:dLbl>
              <c:idx val="34"/>
              <c:layout>
                <c:manualLayout>
                  <c:x val="-5.7355867414912434E-3"/>
                  <c:y val="-0.26238537598386646"/>
                </c:manualLayout>
              </c:layout>
              <c:dLblPos val="ctr"/>
              <c:showVal val="1"/>
              <c:extLst>
                <c:ext xmlns:c15="http://schemas.microsoft.com/office/drawing/2012/chart" uri="{CE6537A1-D6FC-4f65-9D91-7224C49458BB}"/>
              </c:extLst>
            </c:dLbl>
            <c:dLbl>
              <c:idx val="35"/>
              <c:layout>
                <c:manualLayout>
                  <c:x val="-2.8677933707456269E-3"/>
                  <c:y val="-0.30136078630152291"/>
                </c:manualLayout>
              </c:layout>
              <c:spPr/>
              <c:txPr>
                <a:bodyPr rot="0" vert="horz"/>
                <a:lstStyle/>
                <a:p>
                  <a:pPr>
                    <a:defRPr sz="1400" b="1">
                      <a:solidFill>
                        <a:srgbClr val="000000"/>
                      </a:solidFill>
                      <a:latin typeface="Times New Roman" pitchFamily="18" charset="0"/>
                      <a:cs typeface="Times New Roman" pitchFamily="18" charset="0"/>
                    </a:defRPr>
                  </a:pPr>
                  <a:endParaRPr lang="ru-RU"/>
                </a:p>
              </c:txPr>
              <c:dLblPos val="ctr"/>
              <c:showVal val="1"/>
              <c:extLst>
                <c:ext xmlns:c15="http://schemas.microsoft.com/office/drawing/2012/chart" uri="{CE6537A1-D6FC-4f65-9D91-7224C49458BB}"/>
              </c:extLst>
            </c:dLbl>
            <c:spPr>
              <a:noFill/>
              <a:ln>
                <a:noFill/>
              </a:ln>
              <a:effectLst/>
            </c:spPr>
            <c:txPr>
              <a:bodyPr rot="-5400000" vert="horz"/>
              <a:lstStyle/>
              <a:p>
                <a:pPr>
                  <a:defRPr sz="1400" b="1">
                    <a:solidFill>
                      <a:srgbClr val="000000"/>
                    </a:solidFill>
                    <a:latin typeface="Times New Roman" pitchFamily="18" charset="0"/>
                    <a:cs typeface="Times New Roman" pitchFamily="18" charset="0"/>
                  </a:defRPr>
                </a:pPr>
                <a:endParaRPr lang="ru-RU"/>
              </a:p>
            </c:txPr>
            <c:dLblPos val="inEnd"/>
            <c:showVal val="1"/>
            <c:extLst>
              <c:ext xmlns:c15="http://schemas.microsoft.com/office/drawing/2012/chart" uri="{CE6537A1-D6FC-4f65-9D91-7224C49458BB}">
                <c15:showLeaderLines val="0"/>
              </c:ext>
            </c:extLst>
          </c:dLbls>
          <c:cat>
            <c:strRef>
              <c:f>Лист1!$A$2:$A$37</c:f>
              <c:strCache>
                <c:ptCount val="36"/>
                <c:pt idx="0">
                  <c:v>Читинский МР</c:v>
                </c:pt>
                <c:pt idx="1">
                  <c:v>Борзинский МР</c:v>
                </c:pt>
                <c:pt idx="2">
                  <c:v>Акшинский МР</c:v>
                </c:pt>
                <c:pt idx="3">
                  <c:v>Красночикойский МР</c:v>
                </c:pt>
                <c:pt idx="4">
                  <c:v>Калганский МР</c:v>
                </c:pt>
                <c:pt idx="5">
                  <c:v>Агинский МР</c:v>
                </c:pt>
                <c:pt idx="6">
                  <c:v>Нерчинский МР</c:v>
                </c:pt>
                <c:pt idx="7">
                  <c:v>Могойтуйский МР</c:v>
                </c:pt>
                <c:pt idx="8">
                  <c:v>Оловяннинский МР</c:v>
                </c:pt>
                <c:pt idx="9">
                  <c:v>Александрово-Заводский МР</c:v>
                </c:pt>
                <c:pt idx="10">
                  <c:v>Нерчинско-Заводский МР</c:v>
                </c:pt>
                <c:pt idx="11">
                  <c:v>Чернышевский МР</c:v>
                </c:pt>
                <c:pt idx="12">
                  <c:v>Карымский МР</c:v>
                </c:pt>
                <c:pt idx="13">
                  <c:v>Дульдургинский МР</c:v>
                </c:pt>
                <c:pt idx="14">
                  <c:v>Ононский МР</c:v>
                </c:pt>
                <c:pt idx="15">
                  <c:v>Кыринский МР</c:v>
                </c:pt>
                <c:pt idx="16">
                  <c:v>г. Петровск-Забайкальский</c:v>
                </c:pt>
                <c:pt idx="17">
                  <c:v>Шилкинский МР</c:v>
                </c:pt>
                <c:pt idx="18">
                  <c:v>Улётовский МР</c:v>
                </c:pt>
                <c:pt idx="19">
                  <c:v>Шелопугинский МР</c:v>
                </c:pt>
                <c:pt idx="20">
                  <c:v>Хилокский МР</c:v>
                </c:pt>
                <c:pt idx="21">
                  <c:v>Петровск-Забайкальский МР</c:v>
                </c:pt>
                <c:pt idx="22">
                  <c:v>Тунгокоченский МР</c:v>
                </c:pt>
                <c:pt idx="23">
                  <c:v>Краснокаменский МР</c:v>
                </c:pt>
                <c:pt idx="24">
                  <c:v>п. Агинское</c:v>
                </c:pt>
                <c:pt idx="25">
                  <c:v>Забайкальский край</c:v>
                </c:pt>
                <c:pt idx="26">
                  <c:v>Могочинский МР</c:v>
                </c:pt>
                <c:pt idx="27">
                  <c:v>Балейский МР</c:v>
                </c:pt>
                <c:pt idx="28">
                  <c:v>Приаргунский МР</c:v>
                </c:pt>
                <c:pt idx="29">
                  <c:v>Сретенский МР</c:v>
                </c:pt>
                <c:pt idx="30">
                  <c:v>г. Чита</c:v>
                </c:pt>
                <c:pt idx="31">
                  <c:v>Забайкальский МР</c:v>
                </c:pt>
                <c:pt idx="32">
                  <c:v>Газимуро-Заводский МР</c:v>
                </c:pt>
                <c:pt idx="33">
                  <c:v>ЗАТО п.Горный</c:v>
                </c:pt>
                <c:pt idx="34">
                  <c:v>Каларский МР</c:v>
                </c:pt>
                <c:pt idx="35">
                  <c:v>Тунгиро-Олёкминский МР</c:v>
                </c:pt>
              </c:strCache>
            </c:strRef>
          </c:cat>
          <c:val>
            <c:numRef>
              <c:f>Лист1!$B$2:$B$37</c:f>
              <c:numCache>
                <c:formatCode>0.0</c:formatCode>
                <c:ptCount val="36"/>
                <c:pt idx="0">
                  <c:v>77.582212413737182</c:v>
                </c:pt>
                <c:pt idx="1">
                  <c:v>80.77397472101822</c:v>
                </c:pt>
                <c:pt idx="2">
                  <c:v>81.834427881038764</c:v>
                </c:pt>
                <c:pt idx="3">
                  <c:v>86.159822641677394</c:v>
                </c:pt>
                <c:pt idx="4">
                  <c:v>86.551832387196669</c:v>
                </c:pt>
                <c:pt idx="5">
                  <c:v>87.392680912674095</c:v>
                </c:pt>
                <c:pt idx="6">
                  <c:v>88.358744268438542</c:v>
                </c:pt>
                <c:pt idx="7">
                  <c:v>88.358774024921445</c:v>
                </c:pt>
                <c:pt idx="8">
                  <c:v>88.533643195438643</c:v>
                </c:pt>
                <c:pt idx="9">
                  <c:v>89.063076559500558</c:v>
                </c:pt>
                <c:pt idx="10">
                  <c:v>89.810548983686658</c:v>
                </c:pt>
                <c:pt idx="11">
                  <c:v>90.823556254559747</c:v>
                </c:pt>
                <c:pt idx="12">
                  <c:v>91.036135818666708</c:v>
                </c:pt>
                <c:pt idx="13">
                  <c:v>91.155170805041237</c:v>
                </c:pt>
                <c:pt idx="14">
                  <c:v>91.442932140906279</c:v>
                </c:pt>
                <c:pt idx="15">
                  <c:v>92.030479996087479</c:v>
                </c:pt>
                <c:pt idx="16">
                  <c:v>92.125579860386225</c:v>
                </c:pt>
                <c:pt idx="17">
                  <c:v>94.178523847104088</c:v>
                </c:pt>
                <c:pt idx="18">
                  <c:v>94.249651385258431</c:v>
                </c:pt>
                <c:pt idx="19">
                  <c:v>94.466601037688719</c:v>
                </c:pt>
                <c:pt idx="20">
                  <c:v>94.781283495032937</c:v>
                </c:pt>
                <c:pt idx="21">
                  <c:v>95.241867872297092</c:v>
                </c:pt>
                <c:pt idx="22">
                  <c:v>95.637041933578388</c:v>
                </c:pt>
                <c:pt idx="23">
                  <c:v>96.747367009693193</c:v>
                </c:pt>
                <c:pt idx="24">
                  <c:v>97.114980023799518</c:v>
                </c:pt>
                <c:pt idx="25">
                  <c:v>97.5</c:v>
                </c:pt>
                <c:pt idx="26">
                  <c:v>98.157121195842024</c:v>
                </c:pt>
                <c:pt idx="27">
                  <c:v>98.485362793415689</c:v>
                </c:pt>
                <c:pt idx="28">
                  <c:v>100.10526490952824</c:v>
                </c:pt>
                <c:pt idx="29">
                  <c:v>100.27114599178317</c:v>
                </c:pt>
                <c:pt idx="30">
                  <c:v>100.64890098478448</c:v>
                </c:pt>
                <c:pt idx="31">
                  <c:v>102.65516305119809</c:v>
                </c:pt>
                <c:pt idx="32">
                  <c:v>103.22581355392177</c:v>
                </c:pt>
                <c:pt idx="33">
                  <c:v>103.27899910428376</c:v>
                </c:pt>
                <c:pt idx="34">
                  <c:v>106.36576892242017</c:v>
                </c:pt>
                <c:pt idx="35">
                  <c:v>117.3931675939323</c:v>
                </c:pt>
              </c:numCache>
            </c:numRef>
          </c:val>
        </c:ser>
        <c:dLbls>
          <c:showVal val="1"/>
        </c:dLbls>
        <c:overlap val="100"/>
        <c:axId val="149936384"/>
        <c:axId val="149843968"/>
      </c:barChart>
      <c:catAx>
        <c:axId val="149936384"/>
        <c:scaling>
          <c:orientation val="minMax"/>
        </c:scaling>
        <c:axPos val="b"/>
        <c:numFmt formatCode="General" sourceLinked="0"/>
        <c:tickLblPos val="nextTo"/>
        <c:txPr>
          <a:bodyPr rot="-5400000" vert="horz"/>
          <a:lstStyle/>
          <a:p>
            <a:pPr algn="ctr">
              <a:lnSpc>
                <a:spcPct val="100000"/>
              </a:lnSpc>
              <a:defRPr sz="1100" b="0" kern="1200" spc="0" baseline="0">
                <a:solidFill>
                  <a:schemeClr val="tx1"/>
                </a:solidFill>
                <a:effectLst/>
                <a:latin typeface="+mn-lt"/>
              </a:defRPr>
            </a:pPr>
            <a:endParaRPr lang="ru-RU"/>
          </a:p>
        </c:txPr>
        <c:crossAx val="149843968"/>
        <c:crosses val="autoZero"/>
        <c:auto val="1"/>
        <c:lblAlgn val="ctr"/>
        <c:lblOffset val="100"/>
      </c:catAx>
      <c:valAx>
        <c:axId val="149843968"/>
        <c:scaling>
          <c:orientation val="minMax"/>
          <c:max val="130"/>
          <c:min val="30"/>
        </c:scaling>
        <c:axPos val="l"/>
        <c:majorGridlines/>
        <c:numFmt formatCode="0.0" sourceLinked="1"/>
        <c:tickLblPos val="nextTo"/>
        <c:crossAx val="149936384"/>
        <c:crosses val="autoZero"/>
        <c:crossBetween val="between"/>
        <c:majorUnit val="20"/>
      </c:valAx>
    </c:plotArea>
    <c:plotVisOnly val="1"/>
    <c:dispBlanksAs val="gap"/>
  </c:chart>
  <c:txPr>
    <a:bodyPr/>
    <a:lstStyle/>
    <a:p>
      <a:pPr>
        <a:defRPr sz="1200" b="0">
          <a:latin typeface="Algerian" pitchFamily="82" charset="0"/>
          <a:cs typeface="Times New Roman" pitchFamily="18" charset="0"/>
        </a:defRPr>
      </a:pPr>
      <a:endParaRPr lang="ru-RU"/>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4.7324483103409982E-2"/>
          <c:y val="4.4272029475995199E-2"/>
          <c:w val="0.93595084262668293"/>
          <c:h val="0.59383928851210266"/>
        </c:manualLayout>
      </c:layout>
      <c:barChart>
        <c:barDir val="col"/>
        <c:grouping val="stacked"/>
        <c:ser>
          <c:idx val="0"/>
          <c:order val="0"/>
          <c:tx>
            <c:strRef>
              <c:f>Лист1!$B$1</c:f>
              <c:strCache>
                <c:ptCount val="1"/>
                <c:pt idx="0">
                  <c:v>Столбец1</c:v>
                </c:pt>
              </c:strCache>
            </c:strRef>
          </c:tx>
          <c:spPr>
            <a:solidFill>
              <a:schemeClr val="tx1">
                <a:lumMod val="40000"/>
                <a:lumOff val="60000"/>
              </a:schemeClr>
            </a:solidFill>
            <a:ln cmpd="sng">
              <a:solidFill>
                <a:schemeClr val="tx1">
                  <a:lumMod val="60000"/>
                  <a:lumOff val="40000"/>
                </a:schemeClr>
              </a:solidFill>
            </a:ln>
            <a:scene3d>
              <a:camera prst="orthographicFront"/>
              <a:lightRig rig="threePt" dir="t"/>
            </a:scene3d>
            <a:sp3d prstMaterial="matte">
              <a:bevelT prst="relaxedInset"/>
              <a:bevelB prst="convex"/>
            </a:sp3d>
          </c:spPr>
          <c:dPt>
            <c:idx val="0"/>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
            <c:spPr>
              <a:solidFill>
                <a:srgbClr val="FFFF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
            <c:spPr>
              <a:solidFill>
                <a:srgbClr val="00B0F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
            <c:spPr>
              <a:solidFill>
                <a:srgbClr val="00B0F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5"/>
            <c:spPr>
              <a:solidFill>
                <a:srgbClr val="00B0F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6"/>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7"/>
            <c:spPr>
              <a:solidFill>
                <a:srgbClr val="00B050"/>
              </a:solidFill>
              <a:ln cmpd="sng">
                <a:solidFill>
                  <a:srgbClr val="00B050"/>
                </a:solidFill>
              </a:ln>
              <a:scene3d>
                <a:camera prst="orthographicFront"/>
                <a:lightRig rig="threePt" dir="t"/>
              </a:scene3d>
              <a:sp3d prstMaterial="matte">
                <a:bevelT prst="relaxedInset"/>
                <a:bevelB prst="convex"/>
              </a:sp3d>
            </c:spPr>
          </c:dPt>
          <c:dPt>
            <c:idx val="8"/>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9"/>
            <c:spPr>
              <a:solidFill>
                <a:srgbClr val="FF000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0"/>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1"/>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2"/>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3"/>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4"/>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5"/>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6"/>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7"/>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8"/>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19"/>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0"/>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1"/>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2"/>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3"/>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4"/>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5"/>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6"/>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7"/>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8"/>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29"/>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0"/>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1"/>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2"/>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3"/>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Pt>
            <c:idx val="34"/>
            <c:spPr>
              <a:solidFill>
                <a:srgbClr val="00B050"/>
              </a:solidFill>
              <a:ln cmpd="sng">
                <a:solidFill>
                  <a:schemeClr val="tx1">
                    <a:lumMod val="60000"/>
                    <a:lumOff val="40000"/>
                  </a:schemeClr>
                </a:solidFill>
              </a:ln>
              <a:scene3d>
                <a:camera prst="orthographicFront"/>
                <a:lightRig rig="threePt" dir="t"/>
              </a:scene3d>
              <a:sp3d prstMaterial="matte">
                <a:bevelT prst="relaxedInset"/>
                <a:bevelB prst="convex"/>
              </a:sp3d>
            </c:spPr>
          </c:dPt>
          <c:dLbls>
            <c:dLbl>
              <c:idx val="0"/>
              <c:layout>
                <c:manualLayout>
                  <c:x val="-1.4338966853728054E-3"/>
                  <c:y val="-0.2091311435481529"/>
                </c:manualLayout>
              </c:layout>
              <c:dLblPos val="ctr"/>
              <c:showVal val="1"/>
              <c:extLst>
                <c:ext xmlns:c15="http://schemas.microsoft.com/office/drawing/2012/chart" uri="{CE6537A1-D6FC-4f65-9D91-7224C49458BB}"/>
              </c:extLst>
            </c:dLbl>
            <c:dLbl>
              <c:idx val="1"/>
              <c:layout>
                <c:manualLayout>
                  <c:x val="2.8677933707456269E-3"/>
                  <c:y val="-0.22486675269699374"/>
                </c:manualLayout>
              </c:layout>
              <c:dLblPos val="ctr"/>
              <c:showVal val="1"/>
              <c:extLst>
                <c:ext xmlns:c15="http://schemas.microsoft.com/office/drawing/2012/chart" uri="{CE6537A1-D6FC-4f65-9D91-7224C49458BB}"/>
              </c:extLst>
            </c:dLbl>
            <c:dLbl>
              <c:idx val="2"/>
              <c:layout>
                <c:manualLayout>
                  <c:x val="0"/>
                  <c:y val="-0.23125048071581791"/>
                </c:manualLayout>
              </c:layout>
              <c:dLblPos val="ctr"/>
              <c:showVal val="1"/>
              <c:extLst>
                <c:ext xmlns:c15="http://schemas.microsoft.com/office/drawing/2012/chart" uri="{CE6537A1-D6FC-4f65-9D91-7224C49458BB}"/>
              </c:extLst>
            </c:dLbl>
            <c:dLbl>
              <c:idx val="3"/>
              <c:layout>
                <c:manualLayout>
                  <c:x val="0"/>
                  <c:y val="-0.2292615635299782"/>
                </c:manualLayout>
              </c:layout>
              <c:dLblPos val="ctr"/>
              <c:showVal val="1"/>
              <c:extLst>
                <c:ext xmlns:c15="http://schemas.microsoft.com/office/drawing/2012/chart" uri="{CE6537A1-D6FC-4f65-9D91-7224C49458BB}"/>
              </c:extLst>
            </c:dLbl>
            <c:dLbl>
              <c:idx val="4"/>
              <c:layout>
                <c:manualLayout>
                  <c:x val="-2.8677933707456269E-3"/>
                  <c:y val="-0.23830614262233019"/>
                </c:manualLayout>
              </c:layout>
              <c:dLblPos val="ctr"/>
              <c:showVal val="1"/>
              <c:extLst>
                <c:ext xmlns:c15="http://schemas.microsoft.com/office/drawing/2012/chart" uri="{CE6537A1-D6FC-4f65-9D91-7224C49458BB}"/>
              </c:extLst>
            </c:dLbl>
            <c:dLbl>
              <c:idx val="5"/>
              <c:layout>
                <c:manualLayout>
                  <c:x val="-5.7356996467420943E-3"/>
                  <c:y val="-0.23631758152228158"/>
                </c:manualLayout>
              </c:layout>
              <c:dLblPos val="ctr"/>
              <c:showVal val="1"/>
              <c:extLst>
                <c:ext xmlns:c15="http://schemas.microsoft.com/office/drawing/2012/chart" uri="{CE6537A1-D6FC-4f65-9D91-7224C49458BB}"/>
              </c:extLst>
            </c:dLbl>
            <c:dLbl>
              <c:idx val="6"/>
              <c:layout>
                <c:manualLayout>
                  <c:x val="-2.2581050163351431E-7"/>
                  <c:y val="-0.24762330538772087"/>
                </c:manualLayout>
              </c:layout>
              <c:dLblPos val="ctr"/>
              <c:showVal val="1"/>
              <c:extLst>
                <c:ext xmlns:c15="http://schemas.microsoft.com/office/drawing/2012/chart" uri="{CE6537A1-D6FC-4f65-9D91-7224C49458BB}"/>
              </c:extLst>
            </c:dLbl>
            <c:dLbl>
              <c:idx val="7"/>
              <c:layout>
                <c:manualLayout>
                  <c:x val="-1.4338966853728054E-3"/>
                  <c:y val="-0.25362246075222472"/>
                </c:manualLayout>
              </c:layout>
              <c:dLblPos val="ctr"/>
              <c:showVal val="1"/>
              <c:extLst>
                <c:ext xmlns:c15="http://schemas.microsoft.com/office/drawing/2012/chart" uri="{CE6537A1-D6FC-4f65-9D91-7224C49458BB}"/>
              </c:extLst>
            </c:dLbl>
            <c:dLbl>
              <c:idx val="8"/>
              <c:layout>
                <c:manualLayout>
                  <c:x val="0"/>
                  <c:y val="-0.26321149501907198"/>
                </c:manualLayout>
              </c:layout>
              <c:dLblPos val="ctr"/>
              <c:showVal val="1"/>
              <c:extLst>
                <c:ext xmlns:c15="http://schemas.microsoft.com/office/drawing/2012/chart" uri="{CE6537A1-D6FC-4f65-9D91-7224C49458BB}"/>
              </c:extLst>
            </c:dLbl>
            <c:dLbl>
              <c:idx val="9"/>
              <c:layout>
                <c:manualLayout>
                  <c:x val="-1.4338966853728054E-3"/>
                  <c:y val="-0.26651935397491505"/>
                </c:manualLayout>
              </c:layout>
              <c:dLblPos val="ctr"/>
              <c:showVal val="1"/>
              <c:extLst>
                <c:ext xmlns:c15="http://schemas.microsoft.com/office/drawing/2012/chart" uri="{CE6537A1-D6FC-4f65-9D91-7224C49458BB}"/>
              </c:extLst>
            </c:dLbl>
            <c:dLbl>
              <c:idx val="10"/>
              <c:layout>
                <c:manualLayout>
                  <c:x val="-2.8677933707456269E-3"/>
                  <c:y val="-0.26235884759243339"/>
                </c:manualLayout>
              </c:layout>
              <c:dLblPos val="ctr"/>
              <c:showVal val="1"/>
              <c:extLst>
                <c:ext xmlns:c15="http://schemas.microsoft.com/office/drawing/2012/chart" uri="{CE6537A1-D6FC-4f65-9D91-7224C49458BB}"/>
              </c:extLst>
            </c:dLbl>
            <c:dLbl>
              <c:idx val="11"/>
              <c:layout>
                <c:manualLayout>
                  <c:x val="-5.7355867414912434E-3"/>
                  <c:y val="-0.26138815772606488"/>
                </c:manualLayout>
              </c:layout>
              <c:dLblPos val="ctr"/>
              <c:showVal val="1"/>
              <c:extLst>
                <c:ext xmlns:c15="http://schemas.microsoft.com/office/drawing/2012/chart" uri="{CE6537A1-D6FC-4f65-9D91-7224C49458BB}"/>
              </c:extLst>
            </c:dLbl>
            <c:dLbl>
              <c:idx val="12"/>
              <c:layout>
                <c:manualLayout>
                  <c:x val="-1.1290525081675733E-7"/>
                  <c:y val="-0.26154768416044982"/>
                </c:manualLayout>
              </c:layout>
              <c:dLblPos val="ctr"/>
              <c:showVal val="1"/>
              <c:extLst>
                <c:ext xmlns:c15="http://schemas.microsoft.com/office/drawing/2012/chart" uri="{CE6537A1-D6FC-4f65-9D91-7224C49458BB}"/>
              </c:extLst>
            </c:dLbl>
            <c:dLbl>
              <c:idx val="13"/>
              <c:layout>
                <c:manualLayout>
                  <c:x val="-1.4340095906236277E-3"/>
                  <c:y val="-0.2593435131139275"/>
                </c:manualLayout>
              </c:layout>
              <c:dLblPos val="ctr"/>
              <c:showVal val="1"/>
              <c:extLst>
                <c:ext xmlns:c15="http://schemas.microsoft.com/office/drawing/2012/chart" uri="{CE6537A1-D6FC-4f65-9D91-7224C49458BB}"/>
              </c:extLst>
            </c:dLbl>
            <c:dLbl>
              <c:idx val="14"/>
              <c:layout>
                <c:manualLayout>
                  <c:x val="-4.3016900561184323E-3"/>
                  <c:y val="-0.25844404040576674"/>
                </c:manualLayout>
              </c:layout>
              <c:dLblPos val="ctr"/>
              <c:showVal val="1"/>
              <c:extLst>
                <c:ext xmlns:c15="http://schemas.microsoft.com/office/drawing/2012/chart" uri="{CE6537A1-D6FC-4f65-9D91-7224C49458BB}"/>
              </c:extLst>
            </c:dLbl>
            <c:dLbl>
              <c:idx val="15"/>
              <c:layout>
                <c:manualLayout>
                  <c:x val="1.4337837801219919E-3"/>
                  <c:y val="-0.25871644603591054"/>
                </c:manualLayout>
              </c:layout>
              <c:dLblPos val="ctr"/>
              <c:showVal val="1"/>
              <c:extLst>
                <c:ext xmlns:c15="http://schemas.microsoft.com/office/drawing/2012/chart" uri="{CE6537A1-D6FC-4f65-9D91-7224C49458BB}"/>
              </c:extLst>
            </c:dLbl>
            <c:dLbl>
              <c:idx val="16"/>
              <c:layout>
                <c:manualLayout>
                  <c:x val="-1.4338966853728054E-3"/>
                  <c:y val="-0.27111143633613294"/>
                </c:manualLayout>
              </c:layout>
              <c:dLblPos val="ctr"/>
              <c:showVal val="1"/>
              <c:extLst>
                <c:ext xmlns:c15="http://schemas.microsoft.com/office/drawing/2012/chart" uri="{CE6537A1-D6FC-4f65-9D91-7224C49458BB}"/>
              </c:extLst>
            </c:dLbl>
            <c:dLbl>
              <c:idx val="17"/>
              <c:layout>
                <c:manualLayout>
                  <c:x val="-2.8677933707456269E-3"/>
                  <c:y val="-0.27111143633613288"/>
                </c:manualLayout>
              </c:layout>
              <c:dLblPos val="ctr"/>
              <c:showVal val="1"/>
              <c:extLst>
                <c:ext xmlns:c15="http://schemas.microsoft.com/office/drawing/2012/chart" uri="{CE6537A1-D6FC-4f65-9D91-7224C49458BB}"/>
              </c:extLst>
            </c:dLbl>
            <c:dLbl>
              <c:idx val="18"/>
              <c:layout>
                <c:manualLayout>
                  <c:x val="-5.7355867414912434E-3"/>
                  <c:y val="-0.26876803574531605"/>
                </c:manualLayout>
              </c:layout>
              <c:dLblPos val="ctr"/>
              <c:showVal val="1"/>
              <c:extLst>
                <c:ext xmlns:c15="http://schemas.microsoft.com/office/drawing/2012/chart" uri="{CE6537A1-D6FC-4f65-9D91-7224C49458BB}"/>
              </c:extLst>
            </c:dLbl>
            <c:dLbl>
              <c:idx val="19"/>
              <c:layout>
                <c:manualLayout>
                  <c:x val="-1.4338966853728054E-3"/>
                  <c:y val="-0.26705152418961997"/>
                </c:manualLayout>
              </c:layout>
              <c:dLblPos val="ctr"/>
              <c:showVal val="1"/>
              <c:extLst>
                <c:ext xmlns:c15="http://schemas.microsoft.com/office/drawing/2012/chart" uri="{CE6537A1-D6FC-4f65-9D91-7224C49458BB}"/>
              </c:extLst>
            </c:dLbl>
            <c:dLbl>
              <c:idx val="20"/>
              <c:layout>
                <c:manualLayout>
                  <c:x val="-2.8677933707456269E-3"/>
                  <c:y val="-0.26533519067681927"/>
                </c:manualLayout>
              </c:layout>
              <c:dLblPos val="ctr"/>
              <c:showVal val="1"/>
              <c:extLst>
                <c:ext xmlns:c15="http://schemas.microsoft.com/office/drawing/2012/chart" uri="{CE6537A1-D6FC-4f65-9D91-7224C49458BB}"/>
              </c:extLst>
            </c:dLbl>
            <c:dLbl>
              <c:idx val="21"/>
              <c:layout>
                <c:manualLayout>
                  <c:x val="-4.3016900561184323E-3"/>
                  <c:y val="-0.26510872011371955"/>
                </c:manualLayout>
              </c:layout>
              <c:dLblPos val="ctr"/>
              <c:showVal val="1"/>
              <c:extLst>
                <c:ext xmlns:c15="http://schemas.microsoft.com/office/drawing/2012/chart" uri="{CE6537A1-D6FC-4f65-9D91-7224C49458BB}"/>
              </c:extLst>
            </c:dLbl>
            <c:dLbl>
              <c:idx val="22"/>
              <c:layout>
                <c:manualLayout>
                  <c:x val="0"/>
                  <c:y val="-0.26184501579596581"/>
                </c:manualLayout>
              </c:layout>
              <c:dLblPos val="ctr"/>
              <c:showVal val="1"/>
              <c:extLst>
                <c:ext xmlns:c15="http://schemas.microsoft.com/office/drawing/2012/chart" uri="{CE6537A1-D6FC-4f65-9D91-7224C49458BB}"/>
              </c:extLst>
            </c:dLbl>
            <c:dLbl>
              <c:idx val="23"/>
              <c:layout>
                <c:manualLayout>
                  <c:x val="-2.8677933707456269E-3"/>
                  <c:y val="-0.2744303339514983"/>
                </c:manualLayout>
              </c:layout>
              <c:dLblPos val="ctr"/>
              <c:showVal val="1"/>
              <c:extLst>
                <c:ext xmlns:c15="http://schemas.microsoft.com/office/drawing/2012/chart" uri="{CE6537A1-D6FC-4f65-9D91-7224C49458BB}"/>
              </c:extLst>
            </c:dLbl>
            <c:dLbl>
              <c:idx val="24"/>
              <c:layout>
                <c:manualLayout>
                  <c:x val="-2.8677933707456269E-3"/>
                  <c:y val="-0.28339230114032932"/>
                </c:manualLayout>
              </c:layout>
              <c:dLblPos val="ctr"/>
              <c:showVal val="1"/>
              <c:extLst>
                <c:ext xmlns:c15="http://schemas.microsoft.com/office/drawing/2012/chart" uri="{CE6537A1-D6FC-4f65-9D91-7224C49458BB}"/>
              </c:extLst>
            </c:dLbl>
            <c:dLbl>
              <c:idx val="25"/>
              <c:layout>
                <c:manualLayout>
                  <c:x val="-5.7355867414912434E-3"/>
                  <c:y val="-0.27761605548101476"/>
                </c:manualLayout>
              </c:layout>
              <c:dLblPos val="ctr"/>
              <c:showVal val="1"/>
              <c:extLst>
                <c:ext xmlns:c15="http://schemas.microsoft.com/office/drawing/2012/chart" uri="{CE6537A1-D6FC-4f65-9D91-7224C49458BB}"/>
              </c:extLst>
            </c:dLbl>
            <c:dLbl>
              <c:idx val="26"/>
              <c:layout>
                <c:manualLayout>
                  <c:x val="-8.6033801122368525E-3"/>
                  <c:y val="-0.28892160130355993"/>
                </c:manualLayout>
              </c:layout>
              <c:dLblPos val="ctr"/>
              <c:showVal val="1"/>
              <c:extLst>
                <c:ext xmlns:c15="http://schemas.microsoft.com/office/drawing/2012/chart" uri="{CE6537A1-D6FC-4f65-9D91-7224C49458BB}"/>
              </c:extLst>
            </c:dLbl>
            <c:dLbl>
              <c:idx val="27"/>
              <c:layout>
                <c:manualLayout>
                  <c:x val="-4.3018029613691479E-3"/>
                  <c:y val="-0.28777500505641834"/>
                </c:manualLayout>
              </c:layout>
              <c:dLblPos val="ctr"/>
              <c:showVal val="1"/>
              <c:extLst>
                <c:ext xmlns:c15="http://schemas.microsoft.com/office/drawing/2012/chart" uri="{CE6537A1-D6FC-4f65-9D91-7224C49458BB}"/>
              </c:extLst>
            </c:dLbl>
            <c:dLbl>
              <c:idx val="28"/>
              <c:layout>
                <c:manualLayout>
                  <c:x val="-4.3016900561184323E-3"/>
                  <c:y val="-0.28687553234825841"/>
                </c:manualLayout>
              </c:layout>
              <c:dLblPos val="ctr"/>
              <c:showVal val="1"/>
              <c:extLst>
                <c:ext xmlns:c15="http://schemas.microsoft.com/office/drawing/2012/chart" uri="{CE6537A1-D6FC-4f65-9D91-7224C49458BB}"/>
              </c:extLst>
            </c:dLbl>
            <c:dLbl>
              <c:idx val="29"/>
              <c:layout>
                <c:manualLayout>
                  <c:x val="-1.4338966853727018E-3"/>
                  <c:y val="-0.29646492270089742"/>
                </c:manualLayout>
              </c:layout>
              <c:dLblPos val="ctr"/>
              <c:showVal val="1"/>
              <c:extLst>
                <c:ext xmlns:c15="http://schemas.microsoft.com/office/drawing/2012/chart" uri="{CE6537A1-D6FC-4f65-9D91-7224C49458BB}"/>
              </c:extLst>
            </c:dLbl>
            <c:dLbl>
              <c:idx val="30"/>
              <c:layout>
                <c:manualLayout>
                  <c:x val="-1.4338966853728054E-3"/>
                  <c:y val="-0.30065765484746731"/>
                </c:manualLayout>
              </c:layout>
              <c:dLblPos val="ctr"/>
              <c:showVal val="1"/>
              <c:extLst>
                <c:ext xmlns:c15="http://schemas.microsoft.com/office/drawing/2012/chart" uri="{CE6537A1-D6FC-4f65-9D91-7224C49458BB}"/>
              </c:extLst>
            </c:dLbl>
            <c:dLbl>
              <c:idx val="31"/>
              <c:layout>
                <c:manualLayout>
                  <c:x val="-4.3016900561184323E-3"/>
                  <c:y val="-0.30564232179330508"/>
                </c:manualLayout>
              </c:layout>
              <c:dLblPos val="ctr"/>
              <c:showVal val="1"/>
              <c:extLst>
                <c:ext xmlns:c15="http://schemas.microsoft.com/office/drawing/2012/chart" uri="{CE6537A1-D6FC-4f65-9D91-7224C49458BB}"/>
              </c:extLst>
            </c:dLbl>
            <c:dLbl>
              <c:idx val="32"/>
              <c:layout>
                <c:manualLayout>
                  <c:x val="-1.1290525071160611E-7"/>
                  <c:y val="-0.30575911793276589"/>
                </c:manualLayout>
              </c:layout>
              <c:dLblPos val="ctr"/>
              <c:showVal val="1"/>
              <c:extLst>
                <c:ext xmlns:c15="http://schemas.microsoft.com/office/drawing/2012/chart" uri="{CE6537A1-D6FC-4f65-9D91-7224C49458BB}"/>
              </c:extLst>
            </c:dLbl>
            <c:dLbl>
              <c:idx val="33"/>
              <c:layout>
                <c:manualLayout>
                  <c:x val="-1.4338966853728054E-3"/>
                  <c:y val="-0.30224383900364382"/>
                </c:manualLayout>
              </c:layout>
              <c:dLblPos val="ctr"/>
              <c:showVal val="1"/>
              <c:extLst>
                <c:ext xmlns:c15="http://schemas.microsoft.com/office/drawing/2012/chart" uri="{CE6537A1-D6FC-4f65-9D91-7224C49458BB}"/>
              </c:extLst>
            </c:dLbl>
            <c:dLbl>
              <c:idx val="34"/>
              <c:layout>
                <c:manualLayout>
                  <c:x val="1.558431177023692E-3"/>
                  <c:y val="-0.28013536690367735"/>
                </c:manualLayout>
              </c:layout>
              <c:dLblPos val="ctr"/>
              <c:showVal val="1"/>
              <c:extLst>
                <c:ext xmlns:c15="http://schemas.microsoft.com/office/drawing/2012/chart" uri="{CE6537A1-D6FC-4f65-9D91-7224C49458BB}"/>
              </c:extLst>
            </c:dLbl>
            <c:dLbl>
              <c:idx val="35"/>
              <c:layout>
                <c:manualLayout>
                  <c:x val="0"/>
                  <c:y val="-0.2925364062112758"/>
                </c:manualLayout>
              </c:layout>
              <c:dLblPos val="ctr"/>
              <c:showVal val="1"/>
              <c:extLst>
                <c:ext xmlns:c15="http://schemas.microsoft.com/office/drawing/2012/chart" uri="{CE6537A1-D6FC-4f65-9D91-7224C49458BB}"/>
              </c:extLst>
            </c:dLbl>
            <c:spPr>
              <a:noFill/>
              <a:ln>
                <a:noFill/>
              </a:ln>
              <a:effectLst/>
            </c:spPr>
            <c:txPr>
              <a:bodyPr rot="-5400000" vert="horz"/>
              <a:lstStyle/>
              <a:p>
                <a:pPr>
                  <a:defRPr sz="1400" b="1">
                    <a:solidFill>
                      <a:srgbClr val="000000"/>
                    </a:solidFill>
                    <a:latin typeface="Times New Roman" pitchFamily="18" charset="0"/>
                    <a:cs typeface="Times New Roman" pitchFamily="18" charset="0"/>
                  </a:defRPr>
                </a:pPr>
                <a:endParaRPr lang="ru-RU"/>
              </a:p>
            </c:txPr>
            <c:dLblPos val="inEnd"/>
            <c:showVal val="1"/>
            <c:extLst>
              <c:ext xmlns:c15="http://schemas.microsoft.com/office/drawing/2012/chart" uri="{CE6537A1-D6FC-4f65-9D91-7224C49458BB}">
                <c15:showLeaderLines val="0"/>
              </c:ext>
            </c:extLst>
          </c:dLbls>
          <c:cat>
            <c:strRef>
              <c:f>Лист1!$A$2:$A$36</c:f>
              <c:strCache>
                <c:ptCount val="35"/>
                <c:pt idx="0">
                  <c:v>Нерчинский МР</c:v>
                </c:pt>
                <c:pt idx="1">
                  <c:v>г. Петровск-Забайкальский</c:v>
                </c:pt>
                <c:pt idx="2">
                  <c:v>г. Чита</c:v>
                </c:pt>
                <c:pt idx="3">
                  <c:v>Карымский МР</c:v>
                </c:pt>
                <c:pt idx="4">
                  <c:v>Нерчинско-Заводский МР</c:v>
                </c:pt>
                <c:pt idx="5">
                  <c:v>Кыринский МР</c:v>
                </c:pt>
                <c:pt idx="6">
                  <c:v>Калганский МР</c:v>
                </c:pt>
                <c:pt idx="7">
                  <c:v>Могочинский МР</c:v>
                </c:pt>
                <c:pt idx="8">
                  <c:v>Красночикойский МР</c:v>
                </c:pt>
                <c:pt idx="9">
                  <c:v>Забайкальский край</c:v>
                </c:pt>
                <c:pt idx="10">
                  <c:v>ЗАТО п.Горный</c:v>
                </c:pt>
                <c:pt idx="11">
                  <c:v>Балейский МР</c:v>
                </c:pt>
                <c:pt idx="12">
                  <c:v>Шилкинский МР</c:v>
                </c:pt>
                <c:pt idx="13">
                  <c:v>Улётовский МР</c:v>
                </c:pt>
                <c:pt idx="14">
                  <c:v>Хилокский МР</c:v>
                </c:pt>
                <c:pt idx="15">
                  <c:v>Петровск-Забайкальский МР</c:v>
                </c:pt>
                <c:pt idx="16">
                  <c:v>Могойтуйский МР</c:v>
                </c:pt>
                <c:pt idx="17">
                  <c:v>Краснокаменский МР</c:v>
                </c:pt>
                <c:pt idx="18">
                  <c:v>Шелопугинский МР</c:v>
                </c:pt>
                <c:pt idx="19">
                  <c:v>Каларский МР</c:v>
                </c:pt>
                <c:pt idx="20">
                  <c:v>Приаргунский МР</c:v>
                </c:pt>
                <c:pt idx="21">
                  <c:v>Борзинский МР</c:v>
                </c:pt>
                <c:pt idx="22">
                  <c:v>Чернышевский МР</c:v>
                </c:pt>
                <c:pt idx="23">
                  <c:v>Оловяннинский МР</c:v>
                </c:pt>
                <c:pt idx="24">
                  <c:v>Александрово-Заводский МР</c:v>
                </c:pt>
                <c:pt idx="25">
                  <c:v>Акшинский МР</c:v>
                </c:pt>
                <c:pt idx="26">
                  <c:v>Газимуро-Заводский МР</c:v>
                </c:pt>
                <c:pt idx="27">
                  <c:v>Агинский МР</c:v>
                </c:pt>
                <c:pt idx="28">
                  <c:v>Сретенский МР</c:v>
                </c:pt>
                <c:pt idx="29">
                  <c:v>Тунгокоченский МР</c:v>
                </c:pt>
                <c:pt idx="30">
                  <c:v>Ононский МР</c:v>
                </c:pt>
                <c:pt idx="31">
                  <c:v>п. Агинское</c:v>
                </c:pt>
                <c:pt idx="32">
                  <c:v>Дульдургинский МР</c:v>
                </c:pt>
                <c:pt idx="33">
                  <c:v>Забайкальский МР</c:v>
                </c:pt>
                <c:pt idx="34">
                  <c:v>Читинский МР</c:v>
                </c:pt>
              </c:strCache>
            </c:strRef>
          </c:cat>
          <c:val>
            <c:numRef>
              <c:f>Лист1!$B$2:$B$36</c:f>
              <c:numCache>
                <c:formatCode>0.0</c:formatCode>
                <c:ptCount val="35"/>
                <c:pt idx="0">
                  <c:v>89.99003936746503</c:v>
                </c:pt>
                <c:pt idx="1">
                  <c:v>92.222619156506354</c:v>
                </c:pt>
                <c:pt idx="2">
                  <c:v>95.10052413094391</c:v>
                </c:pt>
                <c:pt idx="3">
                  <c:v>95.906275154866478</c:v>
                </c:pt>
                <c:pt idx="4">
                  <c:v>99.183701485238728</c:v>
                </c:pt>
                <c:pt idx="5">
                  <c:v>99.399419897557408</c:v>
                </c:pt>
                <c:pt idx="6">
                  <c:v>100.77082158300431</c:v>
                </c:pt>
                <c:pt idx="7">
                  <c:v>101.22665028169079</c:v>
                </c:pt>
                <c:pt idx="8">
                  <c:v>101.37411850071425</c:v>
                </c:pt>
                <c:pt idx="9">
                  <c:v>103.1</c:v>
                </c:pt>
                <c:pt idx="10">
                  <c:v>103.7062364622173</c:v>
                </c:pt>
                <c:pt idx="11">
                  <c:v>103.95204679348676</c:v>
                </c:pt>
                <c:pt idx="12">
                  <c:v>104.3297612333144</c:v>
                </c:pt>
                <c:pt idx="13">
                  <c:v>105.00846023688642</c:v>
                </c:pt>
                <c:pt idx="14">
                  <c:v>105.14689619695673</c:v>
                </c:pt>
                <c:pt idx="15">
                  <c:v>105.20624177476968</c:v>
                </c:pt>
                <c:pt idx="16">
                  <c:v>105.7357732056131</c:v>
                </c:pt>
                <c:pt idx="17">
                  <c:v>105.90660768359029</c:v>
                </c:pt>
                <c:pt idx="18">
                  <c:v>107.28668916898289</c:v>
                </c:pt>
                <c:pt idx="19">
                  <c:v>107.67707420847738</c:v>
                </c:pt>
                <c:pt idx="20">
                  <c:v>108.19843718366062</c:v>
                </c:pt>
                <c:pt idx="21">
                  <c:v>108.44068433916149</c:v>
                </c:pt>
                <c:pt idx="22">
                  <c:v>108.69637153376425</c:v>
                </c:pt>
                <c:pt idx="23">
                  <c:v>109.45989331371244</c:v>
                </c:pt>
                <c:pt idx="24">
                  <c:v>109.67458258457157</c:v>
                </c:pt>
                <c:pt idx="25">
                  <c:v>110.46444289083313</c:v>
                </c:pt>
                <c:pt idx="26">
                  <c:v>110.7884216330952</c:v>
                </c:pt>
                <c:pt idx="27">
                  <c:v>111.49671448783697</c:v>
                </c:pt>
                <c:pt idx="28">
                  <c:v>112.62687538020941</c:v>
                </c:pt>
                <c:pt idx="29">
                  <c:v>115.36819081553116</c:v>
                </c:pt>
                <c:pt idx="30">
                  <c:v>116.28681746774733</c:v>
                </c:pt>
                <c:pt idx="31">
                  <c:v>117.08567064399631</c:v>
                </c:pt>
                <c:pt idx="32">
                  <c:v>117.97948513000375</c:v>
                </c:pt>
                <c:pt idx="33">
                  <c:v>123.30029926044089</c:v>
                </c:pt>
                <c:pt idx="34">
                  <c:v>126.48730964467025</c:v>
                </c:pt>
              </c:numCache>
            </c:numRef>
          </c:val>
        </c:ser>
        <c:dLbls>
          <c:showVal val="1"/>
        </c:dLbls>
        <c:overlap val="100"/>
        <c:axId val="150075264"/>
        <c:axId val="150076800"/>
      </c:barChart>
      <c:catAx>
        <c:axId val="150075264"/>
        <c:scaling>
          <c:orientation val="minMax"/>
        </c:scaling>
        <c:axPos val="b"/>
        <c:numFmt formatCode="General" sourceLinked="0"/>
        <c:tickLblPos val="nextTo"/>
        <c:txPr>
          <a:bodyPr rot="-5400000" vert="horz"/>
          <a:lstStyle/>
          <a:p>
            <a:pPr algn="ctr">
              <a:lnSpc>
                <a:spcPct val="100000"/>
              </a:lnSpc>
              <a:defRPr sz="1100" b="0" kern="1200" spc="0" baseline="0">
                <a:solidFill>
                  <a:schemeClr val="tx1"/>
                </a:solidFill>
                <a:effectLst/>
                <a:latin typeface="+mn-lt"/>
              </a:defRPr>
            </a:pPr>
            <a:endParaRPr lang="ru-RU"/>
          </a:p>
        </c:txPr>
        <c:crossAx val="150076800"/>
        <c:crosses val="autoZero"/>
        <c:auto val="1"/>
        <c:lblAlgn val="ctr"/>
        <c:lblOffset val="100"/>
      </c:catAx>
      <c:valAx>
        <c:axId val="150076800"/>
        <c:scaling>
          <c:orientation val="minMax"/>
          <c:max val="130"/>
          <c:min val="30"/>
        </c:scaling>
        <c:axPos val="l"/>
        <c:majorGridlines/>
        <c:numFmt formatCode="0.0" sourceLinked="1"/>
        <c:tickLblPos val="nextTo"/>
        <c:crossAx val="150075264"/>
        <c:crosses val="autoZero"/>
        <c:crossBetween val="between"/>
        <c:majorUnit val="20"/>
      </c:valAx>
    </c:plotArea>
    <c:plotVisOnly val="1"/>
    <c:dispBlanksAs val="gap"/>
  </c:chart>
  <c:txPr>
    <a:bodyPr/>
    <a:lstStyle/>
    <a:p>
      <a:pPr>
        <a:defRPr sz="1200" b="0">
          <a:latin typeface="Algerian" pitchFamily="82" charset="0"/>
          <a:cs typeface="Times New Roman" pitchFamily="18" charset="0"/>
        </a:defRPr>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ru-RU"/>
  <c:style val="6"/>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400" b="1" dirty="0">
                <a:effectLst>
                  <a:outerShdw blurRad="38100" dist="38100" dir="2700000" algn="tl">
                    <a:srgbClr val="000000">
                      <a:alpha val="43137"/>
                    </a:srgbClr>
                  </a:outerShdw>
                </a:effectLst>
              </a:rPr>
              <a:t>Объем финансовых средств, полученных за счет оптимизационных мероприятий, направленных на повышение оплаты труда, </a:t>
            </a:r>
            <a:r>
              <a:rPr lang="ru-RU" sz="1400" b="1" dirty="0" err="1">
                <a:effectLst>
                  <a:outerShdw blurRad="38100" dist="38100" dir="2700000" algn="tl">
                    <a:srgbClr val="000000">
                      <a:alpha val="43137"/>
                    </a:srgbClr>
                  </a:outerShdw>
                </a:effectLst>
              </a:rPr>
              <a:t>млн.руб</a:t>
            </a:r>
            <a:r>
              <a:rPr lang="ru-RU" sz="1400" b="1" dirty="0">
                <a:effectLst>
                  <a:outerShdw blurRad="38100" dist="38100" dir="2700000" algn="tl">
                    <a:srgbClr val="000000">
                      <a:alpha val="43137"/>
                    </a:srgbClr>
                  </a:outerShdw>
                </a:effectLst>
              </a:rPr>
              <a:t>. </a:t>
            </a:r>
          </a:p>
          <a:p>
            <a:pPr>
              <a:defRPr sz="1400" b="0" i="0" u="none" strike="noStrike" kern="1200" spc="0" baseline="0">
                <a:solidFill>
                  <a:schemeClr val="tx1">
                    <a:lumMod val="65000"/>
                    <a:lumOff val="35000"/>
                  </a:schemeClr>
                </a:solidFill>
                <a:latin typeface="+mn-lt"/>
                <a:ea typeface="+mn-ea"/>
                <a:cs typeface="+mn-cs"/>
              </a:defRPr>
            </a:pPr>
            <a:r>
              <a:rPr lang="ru-RU" sz="1400" b="1" dirty="0">
                <a:effectLst>
                  <a:outerShdw blurRad="38100" dist="38100" dir="2700000" algn="tl">
                    <a:srgbClr val="000000">
                      <a:alpha val="43137"/>
                    </a:srgbClr>
                  </a:outerShdw>
                </a:effectLst>
              </a:rPr>
              <a:t>(к приросту средств по сравнению с 2013 годом) </a:t>
            </a:r>
          </a:p>
        </c:rich>
      </c:tx>
      <c:layout/>
      <c:spPr>
        <a:noFill/>
        <a:ln>
          <a:noFill/>
        </a:ln>
        <a:effectLst/>
      </c:spPr>
    </c:title>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Лист1!$B$1</c:f>
              <c:strCache>
                <c:ptCount val="1"/>
                <c:pt idx="0">
                  <c:v>Ряд 1</c:v>
                </c:pt>
              </c:strCache>
            </c:strRef>
          </c:tx>
          <c:spPr>
            <a:solidFill>
              <a:schemeClr val="accent4">
                <a:shade val="65000"/>
              </a:schemeClr>
            </a:solidFill>
            <a:ln>
              <a:noFill/>
            </a:ln>
            <a:effectLst/>
            <a:sp3d/>
          </c:spPr>
          <c:dPt>
            <c:idx val="1"/>
            <c:spPr>
              <a:solidFill>
                <a:srgbClr val="FF0000"/>
              </a:solidFill>
              <a:ln>
                <a:noFill/>
              </a:ln>
              <a:effectLst/>
              <a:sp3d/>
            </c:spPr>
          </c:dPt>
          <c:dLbls>
            <c:dLbl>
              <c:idx val="0"/>
              <c:layout>
                <c:manualLayout>
                  <c:x val="0.14859226875024986"/>
                  <c:y val="3.4670061134744475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Val val="1"/>
              <c:showCatName val="1"/>
              <c:extLst>
                <c:ext xmlns:c15="http://schemas.microsoft.com/office/drawing/2012/chart" uri="{CE6537A1-D6FC-4f65-9D91-7224C49458BB}">
                  <c15:spPr xmlns:c15="http://schemas.microsoft.com/office/drawing/2012/chart">
                    <a:prstGeom prst="wedgeRectCallout">
                      <a:avLst/>
                    </a:prstGeom>
                  </c15:spPr>
                </c:ext>
              </c:extLst>
            </c:dLbl>
            <c:dLbl>
              <c:idx val="1"/>
              <c:layout>
                <c:manualLayout>
                  <c:x val="0.10691394946664322"/>
                  <c:y val="-0.22287896443764307"/>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Val val="1"/>
              <c:showCatName val="1"/>
              <c:extLst>
                <c:ext xmlns:c15="http://schemas.microsoft.com/office/drawing/2012/chart" uri="{CE6537A1-D6FC-4f65-9D91-7224C49458BB}">
                  <c15:spPr xmlns:c15="http://schemas.microsoft.com/office/drawing/2012/chart">
                    <a:prstGeom prst="wedgeRectCallout">
                      <a:avLst/>
                    </a:prstGeom>
                  </c15:spPr>
                </c:ext>
              </c:extLst>
            </c:dLbl>
            <c:dLbl>
              <c:idx val="2"/>
              <c:layout>
                <c:manualLayout>
                  <c:x val="0.17577378132651489"/>
                  <c:y val="-0.10153375046603759"/>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Val val="1"/>
              <c:showCatName val="1"/>
              <c:extLst>
                <c:ext xmlns:c15="http://schemas.microsoft.com/office/drawing/2012/chart" uri="{CE6537A1-D6FC-4f65-9D91-7224C49458BB}">
                  <c15:spPr xmlns:c15="http://schemas.microsoft.com/office/drawing/2012/chart">
                    <a:prstGeom prst="wedgeRectCallout">
                      <a:avLst/>
                    </a:prstGeom>
                  </c15:spPr>
                </c:ext>
              </c:extLst>
            </c:dLbl>
            <c:delete val="1"/>
            <c:extLst>
              <c:ext xmlns:c15="http://schemas.microsoft.com/office/drawing/2012/chart" uri="{CE6537A1-D6FC-4f65-9D91-7224C49458BB}">
                <c15:showLeaderLines val="0"/>
              </c:ext>
            </c:extLst>
          </c:dLbls>
          <c:cat>
            <c:strRef>
              <c:f>Лист1!$A$2:$A$5</c:f>
              <c:strCache>
                <c:ptCount val="3"/>
                <c:pt idx="0">
                  <c:v>2016 год (план)</c:v>
                </c:pt>
                <c:pt idx="1">
                  <c:v>2016 год (факт)</c:v>
                </c:pt>
                <c:pt idx="2">
                  <c:v>2017 год (план)</c:v>
                </c:pt>
              </c:strCache>
            </c:strRef>
          </c:cat>
          <c:val>
            <c:numRef>
              <c:f>Лист1!$B$2:$B$5</c:f>
              <c:numCache>
                <c:formatCode>General</c:formatCode>
                <c:ptCount val="4"/>
                <c:pt idx="0">
                  <c:v>424.07</c:v>
                </c:pt>
                <c:pt idx="1">
                  <c:v>207.84</c:v>
                </c:pt>
                <c:pt idx="2">
                  <c:v>329.21999999999969</c:v>
                </c:pt>
              </c:numCache>
            </c:numRef>
          </c:val>
        </c:ser>
        <c:ser>
          <c:idx val="1"/>
          <c:order val="1"/>
          <c:tx>
            <c:strRef>
              <c:f>Лист1!$C$1</c:f>
              <c:strCache>
                <c:ptCount val="1"/>
                <c:pt idx="0">
                  <c:v>Столбец1</c:v>
                </c:pt>
              </c:strCache>
            </c:strRef>
          </c:tx>
          <c:spPr>
            <a:solidFill>
              <a:schemeClr val="accent4"/>
            </a:solidFill>
            <a:ln>
              <a:noFill/>
            </a:ln>
            <a:effectLst/>
            <a:sp3d/>
          </c:spPr>
          <c:cat>
            <c:strRef>
              <c:f>Лист1!$A$2:$A$5</c:f>
              <c:strCache>
                <c:ptCount val="3"/>
                <c:pt idx="0">
                  <c:v>2016 год (план)</c:v>
                </c:pt>
                <c:pt idx="1">
                  <c:v>2016 год (факт)</c:v>
                </c:pt>
                <c:pt idx="2">
                  <c:v>2017 год (план)</c:v>
                </c:pt>
              </c:strCache>
            </c:strRef>
          </c:cat>
          <c:val>
            <c:numRef>
              <c:f>Лист1!$C$2:$C$5</c:f>
              <c:numCache>
                <c:formatCode>General</c:formatCode>
                <c:ptCount val="4"/>
              </c:numCache>
            </c:numRef>
          </c:val>
        </c:ser>
        <c:ser>
          <c:idx val="2"/>
          <c:order val="2"/>
          <c:tx>
            <c:strRef>
              <c:f>Лист1!$D$1</c:f>
              <c:strCache>
                <c:ptCount val="1"/>
                <c:pt idx="0">
                  <c:v>Столбец2</c:v>
                </c:pt>
              </c:strCache>
            </c:strRef>
          </c:tx>
          <c:spPr>
            <a:solidFill>
              <a:schemeClr val="accent4">
                <a:tint val="65000"/>
              </a:schemeClr>
            </a:solidFill>
            <a:ln>
              <a:noFill/>
            </a:ln>
            <a:effectLst/>
            <a:sp3d/>
          </c:spPr>
          <c:cat>
            <c:strRef>
              <c:f>Лист1!$A$2:$A$5</c:f>
              <c:strCache>
                <c:ptCount val="3"/>
                <c:pt idx="0">
                  <c:v>2016 год (план)</c:v>
                </c:pt>
                <c:pt idx="1">
                  <c:v>2016 год (факт)</c:v>
                </c:pt>
                <c:pt idx="2">
                  <c:v>2017 год (план)</c:v>
                </c:pt>
              </c:strCache>
            </c:strRef>
          </c:cat>
          <c:val>
            <c:numRef>
              <c:f>Лист1!$D$2:$D$5</c:f>
              <c:numCache>
                <c:formatCode>General</c:formatCode>
                <c:ptCount val="4"/>
              </c:numCache>
            </c:numRef>
          </c:val>
        </c:ser>
        <c:dLbls/>
        <c:shape val="box"/>
        <c:axId val="150236544"/>
        <c:axId val="150242432"/>
        <c:axId val="0"/>
      </c:bar3DChart>
      <c:catAx>
        <c:axId val="150236544"/>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50242432"/>
        <c:crosses val="autoZero"/>
        <c:auto val="1"/>
        <c:lblAlgn val="ctr"/>
        <c:lblOffset val="100"/>
      </c:catAx>
      <c:valAx>
        <c:axId val="15024243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50236544"/>
        <c:crosses val="autoZero"/>
        <c:crossBetween val="between"/>
      </c:valAx>
      <c:spPr>
        <a:noFill/>
        <a:ln>
          <a:noFill/>
        </a:ln>
        <a:effectLst/>
      </c:spPr>
    </c:plotArea>
    <c:plotVisOnly val="1"/>
    <c:dispBlanksAs val="gap"/>
  </c:chart>
  <c:spPr>
    <a:noFill/>
    <a:ln>
      <a:noFill/>
    </a:ln>
    <a:effectLst/>
  </c:spPr>
  <c:txPr>
    <a:bodyPr/>
    <a:lstStyle/>
    <a:p>
      <a:pPr>
        <a:defRPr/>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ru-RU"/>
  <c:style val="10"/>
  <c:chart>
    <c:title>
      <c:tx>
        <c:rich>
          <a:bodyPr/>
          <a:lstStyle/>
          <a:p>
            <a:pPr>
              <a:defRPr sz="1600"/>
            </a:pPr>
            <a:r>
              <a:rPr lang="ru-RU" sz="1600"/>
              <a:t>Охват детей от 3 до 7 лет </a:t>
            </a:r>
          </a:p>
          <a:p>
            <a:pPr>
              <a:defRPr sz="1600"/>
            </a:pPr>
            <a:r>
              <a:rPr lang="ru-RU" sz="1600"/>
              <a:t>дошкольным образованием</a:t>
            </a:r>
          </a:p>
        </c:rich>
      </c:tx>
      <c:layout/>
    </c:title>
    <c:view3D>
      <c:perspective val="30"/>
    </c:view3D>
    <c:plotArea>
      <c:layout/>
      <c:bar3DChart>
        <c:barDir val="col"/>
        <c:grouping val="standard"/>
        <c:ser>
          <c:idx val="0"/>
          <c:order val="0"/>
          <c:tx>
            <c:strRef>
              <c:f>Лист1!$B$1</c:f>
              <c:strCache>
                <c:ptCount val="1"/>
                <c:pt idx="0">
                  <c:v>Охват детей от 3 до 7 лет дошкольным образованием</c:v>
                </c:pt>
              </c:strCache>
            </c:strRef>
          </c:tx>
          <c:dPt>
            <c:idx val="2"/>
            <c:spPr>
              <a:solidFill>
                <a:srgbClr val="FF0000"/>
              </a:solidFill>
            </c:spPr>
          </c:dPt>
          <c:dLbls>
            <c:dLbl>
              <c:idx val="2"/>
              <c:spPr/>
              <c:txPr>
                <a:bodyPr/>
                <a:lstStyle/>
                <a:p>
                  <a:pPr>
                    <a:defRPr sz="1400" b="1">
                      <a:solidFill>
                        <a:srgbClr val="FF0000"/>
                      </a:solidFill>
                    </a:defRPr>
                  </a:pPr>
                  <a:endParaRPr lang="ru-RU"/>
                </a:p>
              </c:txPr>
            </c:dLbl>
            <c:spPr>
              <a:noFill/>
              <a:ln>
                <a:noFill/>
              </a:ln>
              <a:effectLst/>
            </c:spPr>
            <c:txPr>
              <a:bodyPr/>
              <a:lstStyle/>
              <a:p>
                <a:pPr>
                  <a:defRPr sz="1400" b="1"/>
                </a:pPr>
                <a:endParaRPr lang="ru-RU"/>
              </a:p>
            </c:txPr>
            <c:showVal val="1"/>
            <c:extLst>
              <c:ext xmlns:c15="http://schemas.microsoft.com/office/drawing/2012/chart" uri="{CE6537A1-D6FC-4f65-9D91-7224C49458BB}">
                <c15:showLeaderLines val="0"/>
              </c:ext>
            </c:extLst>
          </c:dLbls>
          <c:cat>
            <c:numRef>
              <c:f>Лист1!$A$2:$A$4</c:f>
              <c:numCache>
                <c:formatCode>General</c:formatCode>
                <c:ptCount val="3"/>
                <c:pt idx="0">
                  <c:v>2015</c:v>
                </c:pt>
                <c:pt idx="1">
                  <c:v>2016</c:v>
                </c:pt>
                <c:pt idx="2">
                  <c:v>2017</c:v>
                </c:pt>
              </c:numCache>
            </c:numRef>
          </c:cat>
          <c:val>
            <c:numRef>
              <c:f>Лист1!$B$2:$B$4</c:f>
              <c:numCache>
                <c:formatCode>General</c:formatCode>
                <c:ptCount val="3"/>
                <c:pt idx="0">
                  <c:v>94.3</c:v>
                </c:pt>
                <c:pt idx="1">
                  <c:v>94.2</c:v>
                </c:pt>
                <c:pt idx="2">
                  <c:v>96.3</c:v>
                </c:pt>
              </c:numCache>
            </c:numRef>
          </c:val>
        </c:ser>
        <c:dLbls>
          <c:showVal val="1"/>
        </c:dLbls>
        <c:shape val="cylinder"/>
        <c:axId val="151665664"/>
        <c:axId val="151671552"/>
        <c:axId val="150116992"/>
      </c:bar3DChart>
      <c:catAx>
        <c:axId val="151665664"/>
        <c:scaling>
          <c:orientation val="minMax"/>
        </c:scaling>
        <c:axPos val="b"/>
        <c:numFmt formatCode="General" sourceLinked="1"/>
        <c:tickLblPos val="nextTo"/>
        <c:txPr>
          <a:bodyPr/>
          <a:lstStyle/>
          <a:p>
            <a:pPr>
              <a:defRPr sz="1200"/>
            </a:pPr>
            <a:endParaRPr lang="ru-RU"/>
          </a:p>
        </c:txPr>
        <c:crossAx val="151671552"/>
        <c:crosses val="autoZero"/>
        <c:auto val="1"/>
        <c:lblAlgn val="ctr"/>
        <c:lblOffset val="100"/>
      </c:catAx>
      <c:valAx>
        <c:axId val="151671552"/>
        <c:scaling>
          <c:orientation val="minMax"/>
        </c:scaling>
        <c:axPos val="l"/>
        <c:majorGridlines/>
        <c:numFmt formatCode="General" sourceLinked="1"/>
        <c:tickLblPos val="nextTo"/>
        <c:txPr>
          <a:bodyPr/>
          <a:lstStyle/>
          <a:p>
            <a:pPr>
              <a:defRPr sz="1200"/>
            </a:pPr>
            <a:endParaRPr lang="ru-RU"/>
          </a:p>
        </c:txPr>
        <c:crossAx val="151665664"/>
        <c:crosses val="autoZero"/>
        <c:crossBetween val="between"/>
      </c:valAx>
      <c:serAx>
        <c:axId val="150116992"/>
        <c:scaling>
          <c:orientation val="minMax"/>
        </c:scaling>
        <c:delete val="1"/>
        <c:axPos val="b"/>
        <c:tickLblPos val="nextTo"/>
        <c:crossAx val="151671552"/>
        <c:crosses val="autoZero"/>
      </c:serAx>
    </c:plotArea>
    <c:plotVisOnly val="1"/>
    <c:dispBlanksAs val="gap"/>
  </c:chart>
  <c:txPr>
    <a:bodyPr/>
    <a:lstStyle/>
    <a:p>
      <a:pPr>
        <a:defRPr sz="1800"/>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ru-RU"/>
  <c:chart>
    <c:title>
      <c:layout/>
      <c:txPr>
        <a:bodyPr/>
        <a:lstStyle/>
        <a:p>
          <a:pPr>
            <a:defRPr sz="1600"/>
          </a:pPr>
          <a:endParaRPr lang="ru-RU"/>
        </a:p>
      </c:txPr>
    </c:title>
    <c:view3D>
      <c:rAngAx val="1"/>
    </c:view3D>
    <c:plotArea>
      <c:layout/>
      <c:bar3DChart>
        <c:barDir val="bar"/>
        <c:grouping val="clustered"/>
        <c:ser>
          <c:idx val="0"/>
          <c:order val="0"/>
          <c:tx>
            <c:strRef>
              <c:f>Лист1!$B$1</c:f>
              <c:strCache>
                <c:ptCount val="1"/>
                <c:pt idx="0">
                  <c:v>Охват детей всеми формами дошкольного образования на 01.01.2018</c:v>
                </c:pt>
              </c:strCache>
            </c:strRef>
          </c:tx>
          <c:dLbls>
            <c:spPr>
              <a:noFill/>
              <a:ln>
                <a:noFill/>
              </a:ln>
              <a:effectLst/>
            </c:spPr>
            <c:txPr>
              <a:bodyPr/>
              <a:lstStyle/>
              <a:p>
                <a:pPr>
                  <a:defRPr sz="1400" b="1">
                    <a:solidFill>
                      <a:srgbClr val="C00000"/>
                    </a:solidFill>
                  </a:defRPr>
                </a:pPr>
                <a:endParaRPr lang="ru-RU"/>
              </a:p>
            </c:txPr>
            <c:showVal val="1"/>
            <c:extLst>
              <c:ext xmlns:c15="http://schemas.microsoft.com/office/drawing/2012/chart" uri="{CE6537A1-D6FC-4f65-9D91-7224C49458BB}">
                <c15:showLeaderLines val="0"/>
              </c:ext>
            </c:extLst>
          </c:dLbls>
          <c:cat>
            <c:strRef>
              <c:f>Лист1!$A$2:$A$4</c:f>
              <c:strCache>
                <c:ptCount val="3"/>
                <c:pt idx="0">
                  <c:v>0-7 лет</c:v>
                </c:pt>
                <c:pt idx="1">
                  <c:v>1,5-3 года</c:v>
                </c:pt>
                <c:pt idx="2">
                  <c:v>3-7 лет</c:v>
                </c:pt>
              </c:strCache>
            </c:strRef>
          </c:cat>
          <c:val>
            <c:numRef>
              <c:f>Лист1!$B$2:$B$4</c:f>
              <c:numCache>
                <c:formatCode>General</c:formatCode>
                <c:ptCount val="3"/>
                <c:pt idx="0">
                  <c:v>84.1</c:v>
                </c:pt>
                <c:pt idx="1">
                  <c:v>64.8</c:v>
                </c:pt>
                <c:pt idx="2">
                  <c:v>96.3</c:v>
                </c:pt>
              </c:numCache>
            </c:numRef>
          </c:val>
        </c:ser>
        <c:dLbls>
          <c:showVal val="1"/>
        </c:dLbls>
        <c:shape val="cylinder"/>
        <c:axId val="151455616"/>
        <c:axId val="151457152"/>
        <c:axId val="0"/>
      </c:bar3DChart>
      <c:catAx>
        <c:axId val="151455616"/>
        <c:scaling>
          <c:orientation val="minMax"/>
        </c:scaling>
        <c:axPos val="l"/>
        <c:numFmt formatCode="General" sourceLinked="0"/>
        <c:tickLblPos val="nextTo"/>
        <c:txPr>
          <a:bodyPr/>
          <a:lstStyle/>
          <a:p>
            <a:pPr>
              <a:defRPr sz="1200"/>
            </a:pPr>
            <a:endParaRPr lang="ru-RU"/>
          </a:p>
        </c:txPr>
        <c:crossAx val="151457152"/>
        <c:crosses val="autoZero"/>
        <c:auto val="1"/>
        <c:lblAlgn val="ctr"/>
        <c:lblOffset val="100"/>
      </c:catAx>
      <c:valAx>
        <c:axId val="151457152"/>
        <c:scaling>
          <c:orientation val="minMax"/>
        </c:scaling>
        <c:axPos val="b"/>
        <c:majorGridlines/>
        <c:numFmt formatCode="General" sourceLinked="1"/>
        <c:tickLblPos val="nextTo"/>
        <c:txPr>
          <a:bodyPr/>
          <a:lstStyle/>
          <a:p>
            <a:pPr>
              <a:defRPr sz="1200"/>
            </a:pPr>
            <a:endParaRPr lang="ru-RU"/>
          </a:p>
        </c:txPr>
        <c:crossAx val="151455616"/>
        <c:crosses val="autoZero"/>
        <c:crossBetween val="between"/>
      </c:valAx>
    </c:plotArea>
    <c:plotVisOnly val="1"/>
    <c:dispBlanksAs val="gap"/>
  </c:chart>
  <c:txPr>
    <a:bodyPr/>
    <a:lstStyle/>
    <a:p>
      <a:pPr>
        <a:defRPr sz="1800"/>
      </a:pPr>
      <a:endParaRPr lang="ru-RU"/>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title>
      <c:tx>
        <c:rich>
          <a:bodyPr/>
          <a:lstStyle/>
          <a:p>
            <a:pPr>
              <a:defRPr/>
            </a:pPr>
            <a:r>
              <a:rPr lang="ru-RU" sz="1400">
                <a:latin typeface="Times New Roman" pitchFamily="18" charset="0"/>
                <a:cs typeface="Times New Roman" pitchFamily="18" charset="0"/>
              </a:rPr>
              <a:t>Усвоение ГОС (%)</a:t>
            </a:r>
          </a:p>
        </c:rich>
      </c:tx>
      <c:layout/>
    </c:title>
    <c:plotArea>
      <c:layout/>
      <c:barChart>
        <c:barDir val="col"/>
        <c:grouping val="clustered"/>
        <c:ser>
          <c:idx val="0"/>
          <c:order val="0"/>
          <c:tx>
            <c:strRef>
              <c:f>Лист1!$C$5</c:f>
              <c:strCache>
                <c:ptCount val="1"/>
                <c:pt idx="0">
                  <c:v>2016</c:v>
                </c:pt>
              </c:strCache>
            </c:strRef>
          </c:tx>
          <c:cat>
            <c:strRef>
              <c:f>Лист1!$B$6:$B$15</c:f>
              <c:strCache>
                <c:ptCount val="10"/>
                <c:pt idx="0">
                  <c:v>Обществознание</c:v>
                </c:pt>
                <c:pt idx="1">
                  <c:v>Биология</c:v>
                </c:pt>
                <c:pt idx="2">
                  <c:v>География</c:v>
                </c:pt>
                <c:pt idx="3">
                  <c:v>Информатика </c:v>
                </c:pt>
                <c:pt idx="4">
                  <c:v>Физика</c:v>
                </c:pt>
                <c:pt idx="5">
                  <c:v>История </c:v>
                </c:pt>
                <c:pt idx="6">
                  <c:v>Химия</c:v>
                </c:pt>
                <c:pt idx="7">
                  <c:v>Английский язык</c:v>
                </c:pt>
                <c:pt idx="8">
                  <c:v>Литература </c:v>
                </c:pt>
                <c:pt idx="9">
                  <c:v>Немецкий язык</c:v>
                </c:pt>
              </c:strCache>
            </c:strRef>
          </c:cat>
          <c:val>
            <c:numRef>
              <c:f>Лист1!$C$6:$C$15</c:f>
              <c:numCache>
                <c:formatCode>General</c:formatCode>
                <c:ptCount val="10"/>
                <c:pt idx="0">
                  <c:v>81.11</c:v>
                </c:pt>
                <c:pt idx="1">
                  <c:v>79.2</c:v>
                </c:pt>
                <c:pt idx="2">
                  <c:v>65.569999999999993</c:v>
                </c:pt>
                <c:pt idx="3">
                  <c:v>89.169999999999987</c:v>
                </c:pt>
                <c:pt idx="4">
                  <c:v>86.92</c:v>
                </c:pt>
                <c:pt idx="5">
                  <c:v>60.59</c:v>
                </c:pt>
                <c:pt idx="6">
                  <c:v>87.01</c:v>
                </c:pt>
                <c:pt idx="7">
                  <c:v>88.149999999999991</c:v>
                </c:pt>
                <c:pt idx="8">
                  <c:v>89.6</c:v>
                </c:pt>
                <c:pt idx="9">
                  <c:v>88.89</c:v>
                </c:pt>
              </c:numCache>
            </c:numRef>
          </c:val>
        </c:ser>
        <c:ser>
          <c:idx val="1"/>
          <c:order val="1"/>
          <c:tx>
            <c:strRef>
              <c:f>Лист1!$D$5</c:f>
              <c:strCache>
                <c:ptCount val="1"/>
                <c:pt idx="0">
                  <c:v>2017</c:v>
                </c:pt>
              </c:strCache>
            </c:strRef>
          </c:tx>
          <c:cat>
            <c:strRef>
              <c:f>Лист1!$B$6:$B$15</c:f>
              <c:strCache>
                <c:ptCount val="10"/>
                <c:pt idx="0">
                  <c:v>Обществознание</c:v>
                </c:pt>
                <c:pt idx="1">
                  <c:v>Биология</c:v>
                </c:pt>
                <c:pt idx="2">
                  <c:v>География</c:v>
                </c:pt>
                <c:pt idx="3">
                  <c:v>Информатика </c:v>
                </c:pt>
                <c:pt idx="4">
                  <c:v>Физика</c:v>
                </c:pt>
                <c:pt idx="5">
                  <c:v>История </c:v>
                </c:pt>
                <c:pt idx="6">
                  <c:v>Химия</c:v>
                </c:pt>
                <c:pt idx="7">
                  <c:v>Английский язык</c:v>
                </c:pt>
                <c:pt idx="8">
                  <c:v>Литература </c:v>
                </c:pt>
                <c:pt idx="9">
                  <c:v>Немецкий язык</c:v>
                </c:pt>
              </c:strCache>
            </c:strRef>
          </c:cat>
          <c:val>
            <c:numRef>
              <c:f>Лист1!$D$6:$D$15</c:f>
              <c:numCache>
                <c:formatCode>General</c:formatCode>
                <c:ptCount val="10"/>
                <c:pt idx="0">
                  <c:v>95.58</c:v>
                </c:pt>
                <c:pt idx="1">
                  <c:v>94.52</c:v>
                </c:pt>
                <c:pt idx="2">
                  <c:v>92.11</c:v>
                </c:pt>
                <c:pt idx="3">
                  <c:v>95.76</c:v>
                </c:pt>
                <c:pt idx="4">
                  <c:v>98.06</c:v>
                </c:pt>
                <c:pt idx="5">
                  <c:v>94.58</c:v>
                </c:pt>
                <c:pt idx="6">
                  <c:v>97.43</c:v>
                </c:pt>
                <c:pt idx="7">
                  <c:v>98.86999999999999</c:v>
                </c:pt>
                <c:pt idx="8">
                  <c:v>99.52</c:v>
                </c:pt>
                <c:pt idx="9">
                  <c:v>100</c:v>
                </c:pt>
              </c:numCache>
            </c:numRef>
          </c:val>
        </c:ser>
        <c:dLbls/>
        <c:gapWidth val="75"/>
        <c:overlap val="-25"/>
        <c:axId val="69110784"/>
        <c:axId val="69128960"/>
      </c:barChart>
      <c:catAx>
        <c:axId val="69110784"/>
        <c:scaling>
          <c:orientation val="minMax"/>
        </c:scaling>
        <c:axPos val="b"/>
        <c:numFmt formatCode="General" sourceLinked="0"/>
        <c:majorTickMark val="none"/>
        <c:tickLblPos val="nextTo"/>
        <c:txPr>
          <a:bodyPr rot="-5400000" vert="horz"/>
          <a:lstStyle/>
          <a:p>
            <a:pPr>
              <a:defRPr b="1">
                <a:latin typeface="Times New Roman" pitchFamily="18" charset="0"/>
                <a:cs typeface="Times New Roman" pitchFamily="18" charset="0"/>
              </a:defRPr>
            </a:pPr>
            <a:endParaRPr lang="ru-RU"/>
          </a:p>
        </c:txPr>
        <c:crossAx val="69128960"/>
        <c:crosses val="autoZero"/>
        <c:auto val="1"/>
        <c:lblAlgn val="ctr"/>
        <c:lblOffset val="100"/>
      </c:catAx>
      <c:valAx>
        <c:axId val="69128960"/>
        <c:scaling>
          <c:orientation val="minMax"/>
        </c:scaling>
        <c:axPos val="l"/>
        <c:majorGridlines/>
        <c:numFmt formatCode="General" sourceLinked="1"/>
        <c:majorTickMark val="none"/>
        <c:tickLblPos val="nextTo"/>
        <c:spPr>
          <a:ln w="9525">
            <a:noFill/>
          </a:ln>
        </c:spPr>
        <c:crossAx val="69110784"/>
        <c:crosses val="autoZero"/>
        <c:crossBetween val="between"/>
      </c:valAx>
    </c:plotArea>
    <c:legend>
      <c:legendPos val="b"/>
      <c:layout/>
      <c:txPr>
        <a:bodyPr/>
        <a:lstStyle/>
        <a:p>
          <a:pPr>
            <a:defRPr b="1">
              <a:latin typeface="Times New Roman" pitchFamily="18" charset="0"/>
              <a:cs typeface="Times New Roman" pitchFamily="18" charset="0"/>
            </a:defRPr>
          </a:pPr>
          <a:endParaRPr lang="ru-RU"/>
        </a:p>
      </c:txPr>
    </c:legend>
    <c:plotVisOnly val="1"/>
    <c:dispBlanksAs val="gap"/>
  </c:chart>
  <c:externalData r:id="rId2"/>
</c:chartSpace>
</file>

<file path=ppt/charts/chart19.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title>
      <c:tx>
        <c:rich>
          <a:bodyPr/>
          <a:lstStyle/>
          <a:p>
            <a:pPr>
              <a:defRPr/>
            </a:pPr>
            <a:r>
              <a:rPr lang="ru-RU" sz="1400">
                <a:latin typeface="Times New Roman" pitchFamily="18" charset="0"/>
                <a:cs typeface="Times New Roman" pitchFamily="18" charset="0"/>
              </a:rPr>
              <a:t>Количество отметок "4" и "5" (%)</a:t>
            </a:r>
          </a:p>
        </c:rich>
      </c:tx>
      <c:layout/>
    </c:title>
    <c:plotArea>
      <c:layout/>
      <c:barChart>
        <c:barDir val="col"/>
        <c:grouping val="clustered"/>
        <c:ser>
          <c:idx val="0"/>
          <c:order val="0"/>
          <c:tx>
            <c:strRef>
              <c:f>Лист1!$C$24</c:f>
              <c:strCache>
                <c:ptCount val="1"/>
                <c:pt idx="0">
                  <c:v>2016</c:v>
                </c:pt>
              </c:strCache>
            </c:strRef>
          </c:tx>
          <c:cat>
            <c:strRef>
              <c:f>Лист1!$B$25:$B$34</c:f>
              <c:strCache>
                <c:ptCount val="10"/>
                <c:pt idx="0">
                  <c:v>Обществознание</c:v>
                </c:pt>
                <c:pt idx="1">
                  <c:v>Биология</c:v>
                </c:pt>
                <c:pt idx="2">
                  <c:v>География</c:v>
                </c:pt>
                <c:pt idx="3">
                  <c:v>Информатика </c:v>
                </c:pt>
                <c:pt idx="4">
                  <c:v>Физика</c:v>
                </c:pt>
                <c:pt idx="5">
                  <c:v>История </c:v>
                </c:pt>
                <c:pt idx="6">
                  <c:v>Химия</c:v>
                </c:pt>
                <c:pt idx="7">
                  <c:v>Английский язык</c:v>
                </c:pt>
                <c:pt idx="8">
                  <c:v>Литература </c:v>
                </c:pt>
                <c:pt idx="9">
                  <c:v>Немецкий язык</c:v>
                </c:pt>
              </c:strCache>
            </c:strRef>
          </c:cat>
          <c:val>
            <c:numRef>
              <c:f>Лист1!$C$25:$C$34</c:f>
              <c:numCache>
                <c:formatCode>General</c:formatCode>
                <c:ptCount val="10"/>
                <c:pt idx="0">
                  <c:v>32.17</c:v>
                </c:pt>
                <c:pt idx="1">
                  <c:v>16.459999999999987</c:v>
                </c:pt>
                <c:pt idx="2">
                  <c:v>28.08</c:v>
                </c:pt>
                <c:pt idx="3">
                  <c:v>51.190000000000012</c:v>
                </c:pt>
                <c:pt idx="4">
                  <c:v>35.1</c:v>
                </c:pt>
                <c:pt idx="5">
                  <c:v>17.939999999999987</c:v>
                </c:pt>
                <c:pt idx="6">
                  <c:v>46.349999999999994</c:v>
                </c:pt>
                <c:pt idx="7">
                  <c:v>53.449999999999996</c:v>
                </c:pt>
                <c:pt idx="8">
                  <c:v>64.66</c:v>
                </c:pt>
                <c:pt idx="9">
                  <c:v>44.44</c:v>
                </c:pt>
              </c:numCache>
            </c:numRef>
          </c:val>
        </c:ser>
        <c:ser>
          <c:idx val="1"/>
          <c:order val="1"/>
          <c:tx>
            <c:strRef>
              <c:f>Лист1!$D$24</c:f>
              <c:strCache>
                <c:ptCount val="1"/>
                <c:pt idx="0">
                  <c:v>2017</c:v>
                </c:pt>
              </c:strCache>
            </c:strRef>
          </c:tx>
          <c:cat>
            <c:strRef>
              <c:f>Лист1!$B$25:$B$34</c:f>
              <c:strCache>
                <c:ptCount val="10"/>
                <c:pt idx="0">
                  <c:v>Обществознание</c:v>
                </c:pt>
                <c:pt idx="1">
                  <c:v>Биология</c:v>
                </c:pt>
                <c:pt idx="2">
                  <c:v>География</c:v>
                </c:pt>
                <c:pt idx="3">
                  <c:v>Информатика </c:v>
                </c:pt>
                <c:pt idx="4">
                  <c:v>Физика</c:v>
                </c:pt>
                <c:pt idx="5">
                  <c:v>История </c:v>
                </c:pt>
                <c:pt idx="6">
                  <c:v>Химия</c:v>
                </c:pt>
                <c:pt idx="7">
                  <c:v>Английский язык</c:v>
                </c:pt>
                <c:pt idx="8">
                  <c:v>Литература </c:v>
                </c:pt>
                <c:pt idx="9">
                  <c:v>Немецкий язык</c:v>
                </c:pt>
              </c:strCache>
            </c:strRef>
          </c:cat>
          <c:val>
            <c:numRef>
              <c:f>Лист1!$D$25:$D$34</c:f>
              <c:numCache>
                <c:formatCode>General</c:formatCode>
                <c:ptCount val="10"/>
                <c:pt idx="0">
                  <c:v>51.27</c:v>
                </c:pt>
                <c:pt idx="1">
                  <c:v>24.17</c:v>
                </c:pt>
                <c:pt idx="2">
                  <c:v>48.13</c:v>
                </c:pt>
                <c:pt idx="3">
                  <c:v>52.55</c:v>
                </c:pt>
                <c:pt idx="4">
                  <c:v>45.03</c:v>
                </c:pt>
                <c:pt idx="5">
                  <c:v>38.130000000000003</c:v>
                </c:pt>
                <c:pt idx="6">
                  <c:v>52.98</c:v>
                </c:pt>
                <c:pt idx="7">
                  <c:v>74.319999999999993</c:v>
                </c:pt>
                <c:pt idx="8">
                  <c:v>84.3</c:v>
                </c:pt>
                <c:pt idx="9">
                  <c:v>77.77</c:v>
                </c:pt>
              </c:numCache>
            </c:numRef>
          </c:val>
        </c:ser>
        <c:dLbls/>
        <c:gapWidth val="75"/>
        <c:overlap val="-25"/>
        <c:axId val="69248896"/>
        <c:axId val="69250432"/>
      </c:barChart>
      <c:catAx>
        <c:axId val="69248896"/>
        <c:scaling>
          <c:orientation val="minMax"/>
        </c:scaling>
        <c:axPos val="b"/>
        <c:numFmt formatCode="General" sourceLinked="0"/>
        <c:majorTickMark val="none"/>
        <c:tickLblPos val="nextTo"/>
        <c:txPr>
          <a:bodyPr rot="-5400000" vert="horz"/>
          <a:lstStyle/>
          <a:p>
            <a:pPr>
              <a:defRPr b="1">
                <a:latin typeface="Times New Roman" pitchFamily="18" charset="0"/>
                <a:cs typeface="Times New Roman" pitchFamily="18" charset="0"/>
              </a:defRPr>
            </a:pPr>
            <a:endParaRPr lang="ru-RU"/>
          </a:p>
        </c:txPr>
        <c:crossAx val="69250432"/>
        <c:crosses val="autoZero"/>
        <c:auto val="1"/>
        <c:lblAlgn val="ctr"/>
        <c:lblOffset val="100"/>
      </c:catAx>
      <c:valAx>
        <c:axId val="69250432"/>
        <c:scaling>
          <c:orientation val="minMax"/>
        </c:scaling>
        <c:axPos val="l"/>
        <c:majorGridlines/>
        <c:numFmt formatCode="General" sourceLinked="1"/>
        <c:majorTickMark val="none"/>
        <c:tickLblPos val="nextTo"/>
        <c:spPr>
          <a:ln w="9525">
            <a:noFill/>
          </a:ln>
        </c:spPr>
        <c:crossAx val="69248896"/>
        <c:crosses val="autoZero"/>
        <c:crossBetween val="between"/>
      </c:valAx>
    </c:plotArea>
    <c:legend>
      <c:legendPos val="b"/>
      <c:layout/>
      <c:txPr>
        <a:bodyPr/>
        <a:lstStyle/>
        <a:p>
          <a:pPr>
            <a:defRPr b="1">
              <a:latin typeface="Times New Roman" pitchFamily="18" charset="0"/>
              <a:cs typeface="Times New Roman" pitchFamily="18" charset="0"/>
            </a:defRPr>
          </a:pPr>
          <a:endParaRPr lang="ru-RU"/>
        </a:p>
      </c:txPr>
    </c:legend>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ru-RU"/>
  <c:chart>
    <c:title>
      <c:tx>
        <c:rich>
          <a:bodyPr rot="0" vert="horz"/>
          <a:lstStyle/>
          <a:p>
            <a:pPr>
              <a:defRPr/>
            </a:pPr>
            <a:r>
              <a:rPr lang="ru-RU" dirty="0"/>
              <a:t>Обращения </a:t>
            </a:r>
            <a:r>
              <a:rPr lang="ru-RU" dirty="0" smtClean="0"/>
              <a:t>граждан, поступившие непосредственно в</a:t>
            </a:r>
            <a:r>
              <a:rPr lang="ru-RU" baseline="0" dirty="0" smtClean="0"/>
              <a:t> Министерство</a:t>
            </a:r>
            <a:endParaRPr lang="ru-RU" dirty="0"/>
          </a:p>
        </c:rich>
      </c:tx>
      <c:layout/>
      <c:spPr>
        <a:noFill/>
        <a:ln>
          <a:noFill/>
        </a:ln>
        <a:effectLst/>
      </c:spPr>
    </c:title>
    <c:plotArea>
      <c:layout/>
      <c:barChart>
        <c:barDir val="col"/>
        <c:grouping val="clustered"/>
        <c:ser>
          <c:idx val="0"/>
          <c:order val="0"/>
          <c:tx>
            <c:strRef>
              <c:f>Лист4!$A$8</c:f>
              <c:strCache>
                <c:ptCount val="1"/>
                <c:pt idx="0">
                  <c:v>Обращения граждан</c:v>
                </c:pt>
              </c:strCache>
            </c:strRef>
          </c:tx>
          <c:spPr>
            <a:solidFill>
              <a:schemeClr val="accent1"/>
            </a:solidFill>
            <a:ln>
              <a:noFill/>
            </a:ln>
            <a:effectLst/>
          </c:spPr>
          <c:dPt>
            <c:idx val="2"/>
            <c:spPr>
              <a:solidFill>
                <a:srgbClr val="FF0000"/>
              </a:solidFill>
              <a:ln>
                <a:noFill/>
              </a:ln>
              <a:effectLst/>
            </c:spPr>
          </c:dPt>
          <c:dLbls>
            <c:spPr>
              <a:noFill/>
              <a:ln>
                <a:noFill/>
              </a:ln>
              <a:effectLst/>
            </c:spPr>
            <c:txPr>
              <a:bodyPr rot="0" vert="horz"/>
              <a:lstStyle/>
              <a:p>
                <a:pPr>
                  <a:defRPr/>
                </a:pPr>
                <a:endParaRPr lang="ru-RU"/>
              </a:p>
            </c:txPr>
            <c:dLblPos val="outEnd"/>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Лист4!$B$7:$D$7</c:f>
              <c:numCache>
                <c:formatCode>General</c:formatCode>
                <c:ptCount val="3"/>
                <c:pt idx="0">
                  <c:v>2015</c:v>
                </c:pt>
                <c:pt idx="1">
                  <c:v>2016</c:v>
                </c:pt>
                <c:pt idx="2">
                  <c:v>2017</c:v>
                </c:pt>
              </c:numCache>
            </c:numRef>
          </c:cat>
          <c:val>
            <c:numRef>
              <c:f>Лист4!$B$8:$D$8</c:f>
              <c:numCache>
                <c:formatCode>General</c:formatCode>
                <c:ptCount val="3"/>
                <c:pt idx="0">
                  <c:v>1076</c:v>
                </c:pt>
                <c:pt idx="1">
                  <c:v>848</c:v>
                </c:pt>
                <c:pt idx="2">
                  <c:v>480</c:v>
                </c:pt>
              </c:numCache>
            </c:numRef>
          </c:val>
        </c:ser>
        <c:dLbls>
          <c:showVal val="1"/>
        </c:dLbls>
        <c:gapWidth val="219"/>
        <c:overlap val="-27"/>
        <c:axId val="68644224"/>
        <c:axId val="68719744"/>
      </c:barChart>
      <c:catAx>
        <c:axId val="6864422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ru-RU"/>
          </a:p>
        </c:txPr>
        <c:crossAx val="68719744"/>
        <c:crosses val="autoZero"/>
        <c:auto val="1"/>
        <c:lblAlgn val="ctr"/>
        <c:lblOffset val="100"/>
      </c:catAx>
      <c:valAx>
        <c:axId val="6871974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vert="horz"/>
          <a:lstStyle/>
          <a:p>
            <a:pPr>
              <a:defRPr/>
            </a:pPr>
            <a:endParaRPr lang="ru-RU"/>
          </a:p>
        </c:txPr>
        <c:crossAx val="68644224"/>
        <c:crosses val="autoZero"/>
        <c:crossBetween val="between"/>
      </c:valAx>
      <c:spPr>
        <a:noFill/>
        <a:ln>
          <a:noFill/>
        </a:ln>
        <a:effectLst/>
      </c:spPr>
    </c:plotArea>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sz="1400" b="1">
          <a:latin typeface="Times New Roman" pitchFamily="18" charset="0"/>
          <a:cs typeface="Times New Roman" pitchFamily="18" charset="0"/>
        </a:defRPr>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ru-RU"/>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ru-RU" dirty="0" smtClean="0"/>
              <a:t>Охват детей</a:t>
            </a:r>
            <a:r>
              <a:rPr lang="ru-RU" baseline="0" dirty="0" smtClean="0"/>
              <a:t> летним отдыхом и оздоровлением в 2017 году: 55101 чел. </a:t>
            </a:r>
            <a:endParaRPr lang="ru-RU" dirty="0" smtClean="0"/>
          </a:p>
        </c:rich>
      </c:tx>
      <c:layout>
        <c:manualLayout>
          <c:xMode val="edge"/>
          <c:yMode val="edge"/>
          <c:x val="0.1187226821669666"/>
          <c:y val="2.2077127400670322E-2"/>
        </c:manualLayout>
      </c:layout>
      <c:spPr>
        <a:noFill/>
        <a:ln>
          <a:noFill/>
        </a:ln>
        <a:effectLst/>
      </c:spPr>
    </c:title>
    <c:plotArea>
      <c:layout/>
      <c:barChart>
        <c:barDir val="bar"/>
        <c:grouping val="clustered"/>
        <c:ser>
          <c:idx val="0"/>
          <c:order val="0"/>
          <c:tx>
            <c:strRef>
              <c:f>Лист1!$B$1</c:f>
              <c:strCache>
                <c:ptCount val="1"/>
                <c:pt idx="0">
                  <c:v>Ряд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ru-RU"/>
              </a:p>
            </c:txPr>
            <c:dLblPos val="outEnd"/>
            <c:showVal val="1"/>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Лист1!$A$2:$A$7</c:f>
              <c:strCache>
                <c:ptCount val="6"/>
                <c:pt idx="0">
                  <c:v>В лагерях различного типа</c:v>
                </c:pt>
                <c:pt idx="1">
                  <c:v>Участвовало в в однодневных, многодневных походах участвовало </c:v>
                </c:pt>
                <c:pt idx="2">
                  <c:v>Выехало  во Всероссийские детские центры «Артек», «Орленок», «Смена» и «Океан»  </c:v>
                </c:pt>
                <c:pt idx="3">
                  <c:v>Выехало детей в пансионат «Восток» (Черное море)</c:v>
                </c:pt>
                <c:pt idx="4">
                  <c:v>Спортивная профильная смена в загородном лагере «Арахлей"</c:v>
                </c:pt>
                <c:pt idx="5">
                  <c:v>Смена РДШ в санатории "Кука"</c:v>
                </c:pt>
              </c:strCache>
            </c:strRef>
          </c:cat>
          <c:val>
            <c:numRef>
              <c:f>Лист1!$B$2:$B$7</c:f>
              <c:numCache>
                <c:formatCode>General</c:formatCode>
                <c:ptCount val="6"/>
                <c:pt idx="0">
                  <c:v>46654</c:v>
                </c:pt>
                <c:pt idx="1">
                  <c:v>6985</c:v>
                </c:pt>
                <c:pt idx="2">
                  <c:v>652</c:v>
                </c:pt>
                <c:pt idx="3">
                  <c:v>97</c:v>
                </c:pt>
                <c:pt idx="4">
                  <c:v>300</c:v>
                </c:pt>
                <c:pt idx="5">
                  <c:v>163</c:v>
                </c:pt>
              </c:numCache>
            </c:numRef>
          </c:val>
        </c:ser>
        <c:dLbls>
          <c:showVal val="1"/>
        </c:dLbls>
        <c:gapWidth val="100"/>
        <c:axId val="120728576"/>
        <c:axId val="120652544"/>
      </c:barChart>
      <c:catAx>
        <c:axId val="120728576"/>
        <c:scaling>
          <c:orientation val="minMax"/>
        </c:scaling>
        <c:axPos val="l"/>
        <c:numFmt formatCode="General" sourceLinked="1"/>
        <c:maj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120652544"/>
        <c:crosses val="autoZero"/>
        <c:auto val="1"/>
        <c:lblAlgn val="l"/>
        <c:lblOffset val="100"/>
      </c:catAx>
      <c:valAx>
        <c:axId val="120652544"/>
        <c:scaling>
          <c:orientation val="minMax"/>
        </c:scaling>
        <c:axPos val="b"/>
        <c:majorGridlines>
          <c:spPr>
            <a:ln w="9525" cap="flat" cmpd="sng" algn="ctr">
              <a:solidFill>
                <a:schemeClr val="tx2">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ru-RU"/>
          </a:p>
        </c:txPr>
        <c:crossAx val="120728576"/>
        <c:crosses val="autoZero"/>
        <c:crossBetween val="between"/>
      </c:valAx>
      <c:spPr>
        <a:noFill/>
        <a:ln>
          <a:noFill/>
        </a:ln>
        <a:effectLst/>
      </c:spPr>
    </c:plotArea>
    <c:plotVisOnly val="1"/>
    <c:dispBlanksAs val="gap"/>
  </c:chart>
  <c:spPr>
    <a:noFill/>
    <a:ln>
      <a:noFill/>
    </a:ln>
    <a:effectLst/>
  </c:spPr>
  <c:txPr>
    <a:bodyPr/>
    <a:lstStyle/>
    <a:p>
      <a:pPr>
        <a:defRPr/>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ru-RU"/>
  <c:style val="4"/>
  <c:chart>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7.1629213483146062E-2"/>
          <c:y val="1.2048192771084338E-2"/>
          <c:w val="0.73455056179775002"/>
          <c:h val="0.7168674698795181"/>
        </c:manualLayout>
      </c:layout>
      <c:bar3DChart>
        <c:barDir val="col"/>
        <c:grouping val="clustered"/>
        <c:ser>
          <c:idx val="0"/>
          <c:order val="0"/>
          <c:tx>
            <c:strRef>
              <c:f>Лист1!$B$1</c:f>
              <c:strCache>
                <c:ptCount val="1"/>
                <c:pt idx="0">
                  <c:v>2015-16 уч.г.</c:v>
                </c:pt>
              </c:strCache>
            </c:strRef>
          </c:tx>
          <c:spPr>
            <a:gradFill rotWithShape="1">
              <a:gsLst>
                <a:gs pos="0">
                  <a:schemeClr val="accent2">
                    <a:shade val="76000"/>
                    <a:shade val="51000"/>
                    <a:satMod val="130000"/>
                  </a:schemeClr>
                </a:gs>
                <a:gs pos="80000">
                  <a:schemeClr val="accent2">
                    <a:shade val="76000"/>
                    <a:shade val="93000"/>
                    <a:satMod val="130000"/>
                  </a:schemeClr>
                </a:gs>
                <a:gs pos="100000">
                  <a:schemeClr val="accent2">
                    <a:shade val="76000"/>
                    <a:shade val="94000"/>
                    <a:satMod val="135000"/>
                  </a:schemeClr>
                </a:gs>
              </a:gsLst>
              <a:lin ang="16200000" scaled="0"/>
            </a:gradFill>
            <a:ln>
              <a:noFill/>
            </a:ln>
            <a:effectLst>
              <a:outerShdw blurRad="40000" dist="23000" dir="5400000" rotWithShape="0">
                <a:srgbClr val="000000">
                  <a:alpha val="35000"/>
                </a:srgbClr>
              </a:outerShdw>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Val val="1"/>
            <c:extLst>
              <c:ext xmlns:c15="http://schemas.microsoft.com/office/drawing/2012/chart" uri="{CE6537A1-D6FC-4f65-9D91-7224C49458BB}">
                <c15:layout/>
                <c15:showLeaderLines val="0"/>
              </c:ext>
            </c:extLst>
          </c:dLbls>
          <c:cat>
            <c:strRef>
              <c:f>Лист1!$A$2:$A$5</c:f>
              <c:strCache>
                <c:ptCount val="4"/>
                <c:pt idx="0">
                  <c:v>число прошедших Тестирование</c:v>
                </c:pt>
                <c:pt idx="1">
                  <c:v>число не прошедших Тестирование</c:v>
                </c:pt>
                <c:pt idx="2">
                  <c:v>отказов</c:v>
                </c:pt>
                <c:pt idx="3">
                  <c:v>технические сбои, отсутствие</c:v>
                </c:pt>
              </c:strCache>
            </c:strRef>
          </c:cat>
          <c:val>
            <c:numRef>
              <c:f>Лист1!$B$2:$B$5</c:f>
              <c:numCache>
                <c:formatCode>General</c:formatCode>
                <c:ptCount val="4"/>
                <c:pt idx="0">
                  <c:v>18242</c:v>
                </c:pt>
                <c:pt idx="1">
                  <c:v>7711</c:v>
                </c:pt>
                <c:pt idx="2">
                  <c:v>4888</c:v>
                </c:pt>
                <c:pt idx="3">
                  <c:v>11114</c:v>
                </c:pt>
              </c:numCache>
            </c:numRef>
          </c:val>
        </c:ser>
        <c:ser>
          <c:idx val="1"/>
          <c:order val="1"/>
          <c:tx>
            <c:strRef>
              <c:f>Лист1!$C$1</c:f>
              <c:strCache>
                <c:ptCount val="1"/>
                <c:pt idx="0">
                  <c:v>2016-17 уч.г.2</c:v>
                </c:pt>
              </c:strCache>
            </c:strRef>
          </c:tx>
          <c:spPr>
            <a:gradFill rotWithShape="1">
              <a:gsLst>
                <a:gs pos="0">
                  <a:schemeClr val="accent2">
                    <a:tint val="77000"/>
                    <a:shade val="51000"/>
                    <a:satMod val="130000"/>
                  </a:schemeClr>
                </a:gs>
                <a:gs pos="80000">
                  <a:schemeClr val="accent2">
                    <a:tint val="77000"/>
                    <a:shade val="93000"/>
                    <a:satMod val="130000"/>
                  </a:schemeClr>
                </a:gs>
                <a:gs pos="100000">
                  <a:schemeClr val="accent2">
                    <a:tint val="77000"/>
                    <a:shade val="94000"/>
                    <a:satMod val="135000"/>
                  </a:schemeClr>
                </a:gs>
              </a:gsLst>
              <a:lin ang="16200000" scaled="0"/>
            </a:gradFill>
            <a:ln>
              <a:noFill/>
            </a:ln>
            <a:effectLst>
              <a:outerShdw blurRad="40000" dist="23000" dir="5400000" rotWithShape="0">
                <a:srgbClr val="000000">
                  <a:alpha val="35000"/>
                </a:srgbClr>
              </a:outerShdw>
            </a:effectLst>
            <a:sp3d/>
          </c:spPr>
          <c:dLbls>
            <c:dLbl>
              <c:idx val="3"/>
              <c:layout>
                <c:manualLayout>
                  <c:x val="8.7431082047989342E-3"/>
                  <c:y val="-8.7431082047989342E-3"/>
                </c:manualLayout>
              </c:layout>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Val val="1"/>
            <c:extLst>
              <c:ext xmlns:c15="http://schemas.microsoft.com/office/drawing/2012/chart" uri="{CE6537A1-D6FC-4f65-9D91-7224C49458BB}">
                <c15:layout/>
                <c15:showLeaderLines val="0"/>
              </c:ext>
            </c:extLst>
          </c:dLbls>
          <c:cat>
            <c:strRef>
              <c:f>Лист1!$A$2:$A$5</c:f>
              <c:strCache>
                <c:ptCount val="4"/>
                <c:pt idx="0">
                  <c:v>число прошедших Тестирование</c:v>
                </c:pt>
                <c:pt idx="1">
                  <c:v>число не прошедших Тестирование</c:v>
                </c:pt>
                <c:pt idx="2">
                  <c:v>отказов</c:v>
                </c:pt>
                <c:pt idx="3">
                  <c:v>технические сбои, отсутствие</c:v>
                </c:pt>
              </c:strCache>
            </c:strRef>
          </c:cat>
          <c:val>
            <c:numRef>
              <c:f>Лист1!$C$2:$C$5</c:f>
              <c:numCache>
                <c:formatCode>General</c:formatCode>
                <c:ptCount val="4"/>
                <c:pt idx="0">
                  <c:v>28435</c:v>
                </c:pt>
                <c:pt idx="1">
                  <c:v>18724</c:v>
                </c:pt>
                <c:pt idx="2">
                  <c:v>4970</c:v>
                </c:pt>
                <c:pt idx="3">
                  <c:v>718</c:v>
                </c:pt>
              </c:numCache>
            </c:numRef>
          </c:val>
        </c:ser>
        <c:dLbls>
          <c:showVal val="1"/>
        </c:dLbls>
        <c:shape val="box"/>
        <c:axId val="156480640"/>
        <c:axId val="156482176"/>
        <c:axId val="0"/>
      </c:bar3DChart>
      <c:catAx>
        <c:axId val="156480640"/>
        <c:scaling>
          <c:orientation val="minMax"/>
        </c:scaling>
        <c:axPos val="b"/>
        <c:numFmt formatCode="General" sourceLinked="1"/>
        <c:maj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2"/>
                </a:solidFill>
                <a:latin typeface="+mn-lt"/>
                <a:ea typeface="+mn-ea"/>
                <a:cs typeface="+mn-cs"/>
              </a:defRPr>
            </a:pPr>
            <a:endParaRPr lang="ru-RU"/>
          </a:p>
        </c:txPr>
        <c:crossAx val="156482176"/>
        <c:crosses val="autoZero"/>
        <c:auto val="1"/>
        <c:lblAlgn val="ctr"/>
        <c:lblOffset val="100"/>
      </c:catAx>
      <c:valAx>
        <c:axId val="156482176"/>
        <c:scaling>
          <c:orientation val="minMax"/>
        </c:scaling>
        <c:axPos val="l"/>
        <c:majorGridlines>
          <c:spPr>
            <a:ln w="9525" cap="flat" cmpd="sng" algn="ctr">
              <a:solidFill>
                <a:schemeClr val="tx2">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15648064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ru-RU"/>
              <a:t>Высшее образование </a:t>
            </a:r>
          </a:p>
        </c:rich>
      </c:tx>
      <c:layout>
        <c:manualLayout>
          <c:xMode val="edge"/>
          <c:yMode val="edge"/>
          <c:x val="0.61604783854805789"/>
          <c:y val="2.2694760389189602E-2"/>
        </c:manualLayout>
      </c:layout>
      <c:overlay val="1"/>
    </c:title>
    <c:view3D>
      <c:rAngAx val="1"/>
    </c:view3D>
    <c:plotArea>
      <c:layout/>
      <c:bar3DChart>
        <c:barDir val="col"/>
        <c:grouping val="clustered"/>
        <c:ser>
          <c:idx val="0"/>
          <c:order val="0"/>
          <c:tx>
            <c:strRef>
              <c:f>Лист1!$A$2</c:f>
              <c:strCache>
                <c:ptCount val="1"/>
                <c:pt idx="0">
                  <c:v>Выпуск</c:v>
                </c:pt>
              </c:strCache>
            </c:strRef>
          </c:tx>
          <c:dLbls>
            <c:spPr>
              <a:noFill/>
              <a:ln>
                <a:noFill/>
              </a:ln>
              <a:effectLst/>
            </c:spPr>
            <c:showVal val="1"/>
            <c:extLst>
              <c:ext xmlns:c15="http://schemas.microsoft.com/office/drawing/2012/chart" uri="{CE6537A1-D6FC-4f65-9D91-7224C49458BB}">
                <c15:showLeaderLines val="0"/>
              </c:ext>
            </c:extLst>
          </c:dLbls>
          <c:cat>
            <c:strRef>
              <c:f>Лист1!$B$1:$D$1</c:f>
              <c:strCache>
                <c:ptCount val="3"/>
                <c:pt idx="0">
                  <c:v>2015 г.</c:v>
                </c:pt>
                <c:pt idx="1">
                  <c:v>2016 г.</c:v>
                </c:pt>
                <c:pt idx="2">
                  <c:v>2017 г.</c:v>
                </c:pt>
              </c:strCache>
            </c:strRef>
          </c:cat>
          <c:val>
            <c:numRef>
              <c:f>Лист1!$B$2:$D$2</c:f>
              <c:numCache>
                <c:formatCode>General</c:formatCode>
                <c:ptCount val="3"/>
                <c:pt idx="0">
                  <c:v>11</c:v>
                </c:pt>
                <c:pt idx="1">
                  <c:v>8</c:v>
                </c:pt>
                <c:pt idx="2">
                  <c:v>13</c:v>
                </c:pt>
              </c:numCache>
            </c:numRef>
          </c:val>
        </c:ser>
        <c:ser>
          <c:idx val="1"/>
          <c:order val="1"/>
          <c:tx>
            <c:strRef>
              <c:f>Лист1!$A$3</c:f>
              <c:strCache>
                <c:ptCount val="1"/>
                <c:pt idx="0">
                  <c:v>Трудоустроены</c:v>
                </c:pt>
              </c:strCache>
            </c:strRef>
          </c:tx>
          <c:dLbls>
            <c:dLbl>
              <c:idx val="0"/>
              <c:layout>
                <c:manualLayout>
                  <c:x val="1.1543930746596025E-2"/>
                  <c:y val="4.0403757613085983E-3"/>
                </c:manualLayout>
              </c:layout>
              <c:showVal val="1"/>
              <c:extLst>
                <c:ext xmlns:c15="http://schemas.microsoft.com/office/drawing/2012/chart" uri="{CE6537A1-D6FC-4f65-9D91-7224C49458BB}"/>
              </c:extLst>
            </c:dLbl>
            <c:dLbl>
              <c:idx val="1"/>
              <c:layout>
                <c:manualLayout>
                  <c:x val="2.0779075343872806E-2"/>
                  <c:y val="0"/>
                </c:manualLayout>
              </c:layout>
              <c:showVal val="1"/>
              <c:extLst>
                <c:ext xmlns:c15="http://schemas.microsoft.com/office/drawing/2012/chart" uri="{CE6537A1-D6FC-4f65-9D91-7224C49458BB}"/>
              </c:extLst>
            </c:dLbl>
            <c:dLbl>
              <c:idx val="2"/>
              <c:layout>
                <c:manualLayout>
                  <c:x val="1.6161503045234456E-2"/>
                  <c:y val="8.0807515226171966E-3"/>
                </c:manualLayout>
              </c:layout>
              <c:showVal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showLeaderLines val="0"/>
              </c:ext>
            </c:extLst>
          </c:dLbls>
          <c:cat>
            <c:strRef>
              <c:f>Лист1!$B$1:$D$1</c:f>
              <c:strCache>
                <c:ptCount val="3"/>
                <c:pt idx="0">
                  <c:v>2015 г.</c:v>
                </c:pt>
                <c:pt idx="1">
                  <c:v>2016 г.</c:v>
                </c:pt>
                <c:pt idx="2">
                  <c:v>2017 г.</c:v>
                </c:pt>
              </c:strCache>
            </c:strRef>
          </c:cat>
          <c:val>
            <c:numRef>
              <c:f>Лист1!$B$3:$D$3</c:f>
              <c:numCache>
                <c:formatCode>General</c:formatCode>
                <c:ptCount val="3"/>
                <c:pt idx="0">
                  <c:v>6</c:v>
                </c:pt>
                <c:pt idx="1">
                  <c:v>5</c:v>
                </c:pt>
                <c:pt idx="2">
                  <c:v>6</c:v>
                </c:pt>
              </c:numCache>
            </c:numRef>
          </c:val>
        </c:ser>
        <c:ser>
          <c:idx val="2"/>
          <c:order val="2"/>
          <c:tx>
            <c:strRef>
              <c:f>Лист1!$A$4</c:f>
              <c:strCache>
                <c:ptCount val="1"/>
                <c:pt idx="0">
                  <c:v>Продолжили обучение </c:v>
                </c:pt>
              </c:strCache>
            </c:strRef>
          </c:tx>
          <c:dLbls>
            <c:dLbl>
              <c:idx val="0"/>
              <c:layout>
                <c:manualLayout>
                  <c:x val="9.2351445972768519E-3"/>
                  <c:y val="8.0807515226172747E-3"/>
                </c:manualLayout>
              </c:layout>
              <c:showVal val="1"/>
              <c:extLst>
                <c:ext xmlns:c15="http://schemas.microsoft.com/office/drawing/2012/chart" uri="{CE6537A1-D6FC-4f65-9D91-7224C49458BB}"/>
              </c:extLst>
            </c:dLbl>
            <c:dLbl>
              <c:idx val="1"/>
              <c:layout>
                <c:manualLayout>
                  <c:x val="1.8470289194553565E-2"/>
                  <c:y val="1.2121127283925838E-2"/>
                </c:manualLayout>
              </c:layout>
              <c:showVal val="1"/>
              <c:extLst>
                <c:ext xmlns:c15="http://schemas.microsoft.com/office/drawing/2012/chart" uri="{CE6537A1-D6FC-4f65-9D91-7224C49458BB}"/>
              </c:extLst>
            </c:dLbl>
            <c:dLbl>
              <c:idx val="2"/>
              <c:layout>
                <c:manualLayout>
                  <c:x val="1.3852716895915223E-2"/>
                  <c:y val="0"/>
                </c:manualLayout>
              </c:layout>
              <c:showVal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showLeaderLines val="0"/>
              </c:ext>
            </c:extLst>
          </c:dLbls>
          <c:cat>
            <c:strRef>
              <c:f>Лист1!$B$1:$D$1</c:f>
              <c:strCache>
                <c:ptCount val="3"/>
                <c:pt idx="0">
                  <c:v>2015 г.</c:v>
                </c:pt>
                <c:pt idx="1">
                  <c:v>2016 г.</c:v>
                </c:pt>
                <c:pt idx="2">
                  <c:v>2017 г.</c:v>
                </c:pt>
              </c:strCache>
            </c:strRef>
          </c:cat>
          <c:val>
            <c:numRef>
              <c:f>Лист1!$B$4:$D$4</c:f>
              <c:numCache>
                <c:formatCode>General</c:formatCode>
                <c:ptCount val="3"/>
                <c:pt idx="0">
                  <c:v>2</c:v>
                </c:pt>
                <c:pt idx="1">
                  <c:v>2</c:v>
                </c:pt>
                <c:pt idx="2">
                  <c:v>3</c:v>
                </c:pt>
              </c:numCache>
            </c:numRef>
          </c:val>
        </c:ser>
        <c:dLbls/>
        <c:shape val="cylinder"/>
        <c:axId val="159398912"/>
        <c:axId val="159425280"/>
        <c:axId val="0"/>
      </c:bar3DChart>
      <c:catAx>
        <c:axId val="159398912"/>
        <c:scaling>
          <c:orientation val="minMax"/>
        </c:scaling>
        <c:axPos val="b"/>
        <c:numFmt formatCode="General" sourceLinked="0"/>
        <c:tickLblPos val="nextTo"/>
        <c:txPr>
          <a:bodyPr/>
          <a:lstStyle/>
          <a:p>
            <a:pPr>
              <a:defRPr sz="1400"/>
            </a:pPr>
            <a:endParaRPr lang="ru-RU"/>
          </a:p>
        </c:txPr>
        <c:crossAx val="159425280"/>
        <c:crosses val="autoZero"/>
        <c:auto val="1"/>
        <c:lblAlgn val="ctr"/>
        <c:lblOffset val="100"/>
      </c:catAx>
      <c:valAx>
        <c:axId val="159425280"/>
        <c:scaling>
          <c:orientation val="minMax"/>
        </c:scaling>
        <c:delete val="1"/>
        <c:axPos val="l"/>
        <c:numFmt formatCode="General" sourceLinked="1"/>
        <c:tickLblPos val="nextTo"/>
        <c:crossAx val="159398912"/>
        <c:crosses val="autoZero"/>
        <c:crossBetween val="between"/>
      </c:valAx>
    </c:plotArea>
    <c:legend>
      <c:legendPos val="r"/>
      <c:layout/>
      <c:txPr>
        <a:bodyPr/>
        <a:lstStyle/>
        <a:p>
          <a:pPr>
            <a:defRPr sz="1400"/>
          </a:pPr>
          <a:endParaRPr lang="ru-RU"/>
        </a:p>
      </c:txPr>
    </c:legend>
    <c:plotVisOnly val="1"/>
    <c:dispBlanksAs val="gap"/>
  </c:chart>
  <c:txPr>
    <a:bodyPr/>
    <a:lstStyle/>
    <a:p>
      <a:pPr>
        <a:defRPr sz="1800"/>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1800"/>
            </a:pPr>
            <a:r>
              <a:rPr lang="ru-RU" sz="1800" dirty="0"/>
              <a:t>Среднее профессиональное  </a:t>
            </a:r>
            <a:endParaRPr lang="ru-RU" sz="1800" dirty="0" smtClean="0"/>
          </a:p>
          <a:p>
            <a:pPr>
              <a:defRPr sz="1800"/>
            </a:pPr>
            <a:r>
              <a:rPr lang="ru-RU" sz="1800" dirty="0" smtClean="0"/>
              <a:t>образование </a:t>
            </a:r>
            <a:endParaRPr lang="ru-RU" sz="1800" dirty="0"/>
          </a:p>
          <a:p>
            <a:pPr>
              <a:defRPr sz="1800"/>
            </a:pPr>
            <a:endParaRPr lang="ru-RU" sz="1800" dirty="0"/>
          </a:p>
        </c:rich>
      </c:tx>
      <c:layout>
        <c:manualLayout>
          <c:xMode val="edge"/>
          <c:yMode val="edge"/>
          <c:x val="0.56984435197411143"/>
          <c:y val="2.3703537799677115E-3"/>
        </c:manualLayout>
      </c:layout>
      <c:overlay val="1"/>
    </c:title>
    <c:view3D>
      <c:rAngAx val="1"/>
    </c:view3D>
    <c:plotArea>
      <c:layout/>
      <c:bar3DChart>
        <c:barDir val="col"/>
        <c:grouping val="clustered"/>
        <c:ser>
          <c:idx val="0"/>
          <c:order val="0"/>
          <c:tx>
            <c:strRef>
              <c:f>Лист1!$A$2</c:f>
              <c:strCache>
                <c:ptCount val="1"/>
                <c:pt idx="0">
                  <c:v>Выпуск</c:v>
                </c:pt>
              </c:strCache>
            </c:strRef>
          </c:tx>
          <c:dLbls>
            <c:dLbl>
              <c:idx val="2"/>
              <c:layout>
                <c:manualLayout>
                  <c:x val="1.16958245722091E-2"/>
                  <c:y val="0"/>
                </c:manualLayout>
              </c:layout>
              <c:showVal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showLeaderLines val="0"/>
              </c:ext>
            </c:extLst>
          </c:dLbls>
          <c:cat>
            <c:strRef>
              <c:f>Лист1!$B$1:$D$1</c:f>
              <c:strCache>
                <c:ptCount val="3"/>
                <c:pt idx="0">
                  <c:v>2015 г.</c:v>
                </c:pt>
                <c:pt idx="1">
                  <c:v>2016 г.</c:v>
                </c:pt>
                <c:pt idx="2">
                  <c:v>2017 г.</c:v>
                </c:pt>
              </c:strCache>
            </c:strRef>
          </c:cat>
          <c:val>
            <c:numRef>
              <c:f>Лист1!$B$2:$D$2</c:f>
              <c:numCache>
                <c:formatCode>General</c:formatCode>
                <c:ptCount val="3"/>
                <c:pt idx="0">
                  <c:v>26</c:v>
                </c:pt>
                <c:pt idx="1">
                  <c:v>24</c:v>
                </c:pt>
                <c:pt idx="2">
                  <c:v>30</c:v>
                </c:pt>
              </c:numCache>
            </c:numRef>
          </c:val>
        </c:ser>
        <c:ser>
          <c:idx val="1"/>
          <c:order val="1"/>
          <c:tx>
            <c:strRef>
              <c:f>Лист1!$A$3</c:f>
              <c:strCache>
                <c:ptCount val="1"/>
                <c:pt idx="0">
                  <c:v>Трудоустроены</c:v>
                </c:pt>
              </c:strCache>
            </c:strRef>
          </c:tx>
          <c:dLbls>
            <c:dLbl>
              <c:idx val="0"/>
              <c:layout>
                <c:manualLayout>
                  <c:x val="2.1052484229976381E-2"/>
                  <c:y val="1.2698323821255594E-2"/>
                </c:manualLayout>
              </c:layout>
              <c:showVal val="1"/>
              <c:extLst>
                <c:ext xmlns:c15="http://schemas.microsoft.com/office/drawing/2012/chart" uri="{CE6537A1-D6FC-4f65-9D91-7224C49458BB}"/>
              </c:extLst>
            </c:dLbl>
            <c:dLbl>
              <c:idx val="1"/>
              <c:layout>
                <c:manualLayout>
                  <c:x val="2.3391649144418197E-2"/>
                  <c:y val="1.2698323821255594E-2"/>
                </c:manualLayout>
              </c:layout>
              <c:showVal val="1"/>
              <c:extLst>
                <c:ext xmlns:c15="http://schemas.microsoft.com/office/drawing/2012/chart" uri="{CE6537A1-D6FC-4f65-9D91-7224C49458BB}"/>
              </c:extLst>
            </c:dLbl>
            <c:dLbl>
              <c:idx val="2"/>
              <c:layout>
                <c:manualLayout>
                  <c:x val="2.5730814058860078E-2"/>
                  <c:y val="1.2698323821255594E-2"/>
                </c:manualLayout>
              </c:layout>
              <c:showVal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showLeaderLines val="0"/>
              </c:ext>
            </c:extLst>
          </c:dLbls>
          <c:cat>
            <c:strRef>
              <c:f>Лист1!$B$1:$D$1</c:f>
              <c:strCache>
                <c:ptCount val="3"/>
                <c:pt idx="0">
                  <c:v>2015 г.</c:v>
                </c:pt>
                <c:pt idx="1">
                  <c:v>2016 г.</c:v>
                </c:pt>
                <c:pt idx="2">
                  <c:v>2017 г.</c:v>
                </c:pt>
              </c:strCache>
            </c:strRef>
          </c:cat>
          <c:val>
            <c:numRef>
              <c:f>Лист1!$B$3:$D$3</c:f>
              <c:numCache>
                <c:formatCode>General</c:formatCode>
                <c:ptCount val="3"/>
                <c:pt idx="0">
                  <c:v>11</c:v>
                </c:pt>
                <c:pt idx="1">
                  <c:v>12</c:v>
                </c:pt>
                <c:pt idx="2">
                  <c:v>12</c:v>
                </c:pt>
              </c:numCache>
            </c:numRef>
          </c:val>
        </c:ser>
        <c:ser>
          <c:idx val="2"/>
          <c:order val="2"/>
          <c:tx>
            <c:strRef>
              <c:f>Лист1!$A$4</c:f>
              <c:strCache>
                <c:ptCount val="1"/>
                <c:pt idx="0">
                  <c:v>Продолжили обучение </c:v>
                </c:pt>
              </c:strCache>
            </c:strRef>
          </c:tx>
          <c:dLbls>
            <c:dLbl>
              <c:idx val="0"/>
              <c:layout>
                <c:manualLayout>
                  <c:x val="1.1695824572209081E-2"/>
                  <c:y val="0"/>
                </c:manualLayout>
              </c:layout>
              <c:showVal val="1"/>
              <c:extLst>
                <c:ext xmlns:c15="http://schemas.microsoft.com/office/drawing/2012/chart" uri="{CE6537A1-D6FC-4f65-9D91-7224C49458BB}"/>
              </c:extLst>
            </c:dLbl>
            <c:dLbl>
              <c:idx val="1"/>
              <c:layout>
                <c:manualLayout>
                  <c:x val="1.1695824572209143E-2"/>
                  <c:y val="7.7599971355072118E-17"/>
                </c:manualLayout>
              </c:layout>
              <c:showVal val="1"/>
              <c:extLst>
                <c:ext xmlns:c15="http://schemas.microsoft.com/office/drawing/2012/chart" uri="{CE6537A1-D6FC-4f65-9D91-7224C49458BB}"/>
              </c:extLst>
            </c:dLbl>
            <c:dLbl>
              <c:idx val="2"/>
              <c:layout>
                <c:manualLayout>
                  <c:x val="1.4034989486650919E-2"/>
                  <c:y val="0"/>
                </c:manualLayout>
              </c:layout>
              <c:showVal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showLeaderLines val="0"/>
              </c:ext>
            </c:extLst>
          </c:dLbls>
          <c:cat>
            <c:strRef>
              <c:f>Лист1!$B$1:$D$1</c:f>
              <c:strCache>
                <c:ptCount val="3"/>
                <c:pt idx="0">
                  <c:v>2015 г.</c:v>
                </c:pt>
                <c:pt idx="1">
                  <c:v>2016 г.</c:v>
                </c:pt>
                <c:pt idx="2">
                  <c:v>2017 г.</c:v>
                </c:pt>
              </c:strCache>
            </c:strRef>
          </c:cat>
          <c:val>
            <c:numRef>
              <c:f>Лист1!$B$4:$D$4</c:f>
              <c:numCache>
                <c:formatCode>General</c:formatCode>
                <c:ptCount val="3"/>
                <c:pt idx="0">
                  <c:v>4</c:v>
                </c:pt>
                <c:pt idx="1">
                  <c:v>5</c:v>
                </c:pt>
                <c:pt idx="2">
                  <c:v>4</c:v>
                </c:pt>
              </c:numCache>
            </c:numRef>
          </c:val>
        </c:ser>
        <c:dLbls/>
        <c:shape val="cylinder"/>
        <c:axId val="159448448"/>
        <c:axId val="159323264"/>
        <c:axId val="0"/>
      </c:bar3DChart>
      <c:catAx>
        <c:axId val="159448448"/>
        <c:scaling>
          <c:orientation val="minMax"/>
        </c:scaling>
        <c:axPos val="b"/>
        <c:numFmt formatCode="General" sourceLinked="0"/>
        <c:tickLblPos val="nextTo"/>
        <c:txPr>
          <a:bodyPr/>
          <a:lstStyle/>
          <a:p>
            <a:pPr>
              <a:defRPr sz="1400"/>
            </a:pPr>
            <a:endParaRPr lang="ru-RU"/>
          </a:p>
        </c:txPr>
        <c:crossAx val="159323264"/>
        <c:crosses val="autoZero"/>
        <c:auto val="1"/>
        <c:lblAlgn val="ctr"/>
        <c:lblOffset val="100"/>
      </c:catAx>
      <c:valAx>
        <c:axId val="159323264"/>
        <c:scaling>
          <c:orientation val="minMax"/>
        </c:scaling>
        <c:delete val="1"/>
        <c:axPos val="l"/>
        <c:numFmt formatCode="General" sourceLinked="1"/>
        <c:tickLblPos val="nextTo"/>
        <c:crossAx val="159448448"/>
        <c:crosses val="autoZero"/>
        <c:crossBetween val="between"/>
      </c:valAx>
    </c:plotArea>
    <c:legend>
      <c:legendPos val="r"/>
      <c:layout/>
      <c:txPr>
        <a:bodyPr/>
        <a:lstStyle/>
        <a:p>
          <a:pPr>
            <a:defRPr sz="1400"/>
          </a:pPr>
          <a:endParaRPr lang="ru-RU"/>
        </a:p>
      </c:txPr>
    </c:legend>
    <c:plotVisOnly val="1"/>
    <c:dispBlanksAs val="gap"/>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ru-RU" dirty="0" smtClean="0"/>
              <a:t>Всего 801 ед</a:t>
            </a:r>
            <a:r>
              <a:rPr lang="ru-RU" dirty="0"/>
              <a:t>.</a:t>
            </a:r>
          </a:p>
        </c:rich>
      </c:tx>
      <c:layout/>
    </c:title>
    <c:plotArea>
      <c:layout/>
      <c:pieChart>
        <c:varyColors val="1"/>
        <c:ser>
          <c:idx val="0"/>
          <c:order val="0"/>
          <c:tx>
            <c:strRef>
              <c:f>Лист1!$B$1</c:f>
              <c:strCache>
                <c:ptCount val="1"/>
                <c:pt idx="0">
                  <c:v>всего 1199 ед.</c:v>
                </c:pt>
              </c:strCache>
            </c:strRef>
          </c:tx>
          <c:dLbls>
            <c:dLbl>
              <c:idx val="1"/>
              <c:layout>
                <c:manualLayout>
                  <c:x val="5.9258844499192774E-3"/>
                  <c:y val="-0.125"/>
                </c:manualLayout>
              </c:layout>
              <c:dLblPos val="ctr"/>
              <c:showVal val="1"/>
              <c:extLst>
                <c:ext xmlns:c15="http://schemas.microsoft.com/office/drawing/2012/chart" uri="{CE6537A1-D6FC-4f65-9D91-7224C49458BB}"/>
              </c:extLst>
            </c:dLbl>
            <c:dLbl>
              <c:idx val="4"/>
              <c:layout>
                <c:manualLayout>
                  <c:x val="-2.9629422249596391E-3"/>
                  <c:y val="-5.6249999999999946E-2"/>
                </c:manualLayout>
              </c:layout>
              <c:dLblPos val="ctr"/>
              <c:showVal val="1"/>
              <c:extLst>
                <c:ext xmlns:c15="http://schemas.microsoft.com/office/drawing/2012/chart" uri="{CE6537A1-D6FC-4f65-9D91-7224C49458BB}"/>
              </c:extLst>
            </c:dLbl>
            <c:spPr>
              <a:noFill/>
              <a:ln>
                <a:noFill/>
              </a:ln>
              <a:effectLst/>
            </c:spPr>
            <c:txPr>
              <a:bodyPr/>
              <a:lstStyle/>
              <a:p>
                <a:pPr>
                  <a:defRPr sz="1400" b="1">
                    <a:solidFill>
                      <a:schemeClr val="bg1"/>
                    </a:solidFill>
                    <a:effectLst>
                      <a:outerShdw blurRad="38100" dist="38100" dir="2700000" algn="tl">
                        <a:srgbClr val="000000">
                          <a:alpha val="43137"/>
                        </a:srgbClr>
                      </a:outerShdw>
                    </a:effectLst>
                  </a:defRPr>
                </a:pPr>
                <a:endParaRPr lang="ru-RU"/>
              </a:p>
            </c:txPr>
            <c:dLblPos val="ctr"/>
            <c:showVal val="1"/>
            <c:showLeaderLines val="1"/>
            <c:extLst>
              <c:ext xmlns:c15="http://schemas.microsoft.com/office/drawing/2012/chart" uri="{CE6537A1-D6FC-4f65-9D91-7224C49458BB}"/>
            </c:extLst>
          </c:dLbls>
          <c:cat>
            <c:strRef>
              <c:f>Лист1!$A$2:$A$6</c:f>
              <c:strCache>
                <c:ptCount val="5"/>
                <c:pt idx="0">
                  <c:v>0-31 балл (неудовлетворительно) - 0 ед.</c:v>
                </c:pt>
                <c:pt idx="1">
                  <c:v>32-63 балла (ниже среднего) </c:v>
                </c:pt>
                <c:pt idx="2">
                  <c:v>64-96 баллов (удовлетворительно) </c:v>
                </c:pt>
                <c:pt idx="3">
                  <c:v>97-128 баллов (хорошо) </c:v>
                </c:pt>
                <c:pt idx="4">
                  <c:v>129-160 баллов (отлично) </c:v>
                </c:pt>
              </c:strCache>
            </c:strRef>
          </c:cat>
          <c:val>
            <c:numRef>
              <c:f>Лист1!$B$2:$B$6</c:f>
              <c:numCache>
                <c:formatCode>General</c:formatCode>
                <c:ptCount val="5"/>
                <c:pt idx="1">
                  <c:v>18</c:v>
                </c:pt>
                <c:pt idx="2">
                  <c:v>316</c:v>
                </c:pt>
                <c:pt idx="3">
                  <c:v>422</c:v>
                </c:pt>
                <c:pt idx="4">
                  <c:v>45</c:v>
                </c:pt>
              </c:numCache>
            </c:numRef>
          </c:val>
        </c:ser>
        <c:dLbls>
          <c:showVal val="1"/>
        </c:dLbls>
        <c:firstSliceAng val="0"/>
      </c:pieChart>
    </c:plotArea>
    <c:legend>
      <c:legendPos val="r"/>
      <c:legendEntry>
        <c:idx val="0"/>
        <c:txPr>
          <a:bodyPr/>
          <a:lstStyle/>
          <a:p>
            <a:pPr>
              <a:defRPr sz="1600">
                <a:solidFill>
                  <a:schemeClr val="accent6">
                    <a:lumMod val="20000"/>
                    <a:lumOff val="80000"/>
                  </a:schemeClr>
                </a:solidFill>
              </a:defRPr>
            </a:pPr>
            <a:endParaRPr lang="ru-RU"/>
          </a:p>
        </c:txPr>
      </c:legendEntry>
      <c:layout>
        <c:manualLayout>
          <c:xMode val="edge"/>
          <c:yMode val="edge"/>
          <c:x val="0.54853404350625656"/>
          <c:y val="0.16845792322834638"/>
          <c:w val="0.44158944352678775"/>
          <c:h val="0.77359990157480596"/>
        </c:manualLayout>
      </c:layout>
      <c:txPr>
        <a:bodyPr/>
        <a:lstStyle/>
        <a:p>
          <a:pPr>
            <a:defRPr sz="1600"/>
          </a:pPr>
          <a:endParaRPr lang="ru-RU"/>
        </a:p>
      </c:txPr>
    </c:legend>
    <c:plotVisOnly val="1"/>
    <c:dispBlanksAs val="zero"/>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37263887946452184"/>
          <c:y val="3.0085259514974937E-2"/>
          <c:w val="0.33950252464979824"/>
          <c:h val="0.9398294809700507"/>
        </c:manualLayout>
      </c:layout>
      <c:barChart>
        <c:barDir val="bar"/>
        <c:grouping val="percentStacked"/>
        <c:ser>
          <c:idx val="0"/>
          <c:order val="0"/>
          <c:tx>
            <c:strRef>
              <c:f>Лист1!$B$1</c:f>
              <c:strCache>
                <c:ptCount val="1"/>
                <c:pt idx="0">
                  <c:v>неудовлетворительно</c:v>
                </c:pt>
              </c:strCache>
            </c:strRef>
          </c:tx>
          <c:cat>
            <c:strRef>
              <c:f>Лист1!$A$2:$A$11</c:f>
              <c:strCache>
                <c:ptCount val="10"/>
                <c:pt idx="0">
                  <c:v>125,79б. Могочинский район</c:v>
                </c:pt>
                <c:pt idx="1">
                  <c:v>124,86 б. Могойтуйский район</c:v>
                </c:pt>
                <c:pt idx="2">
                  <c:v>123,15 б. Тунгокоченский район</c:v>
                </c:pt>
                <c:pt idx="3">
                  <c:v>119,53 б. г. Краснокаменск и Краснокаменский район</c:v>
                </c:pt>
                <c:pt idx="4">
                  <c:v>117,18 б. Чернышевский район</c:v>
                </c:pt>
                <c:pt idx="5">
                  <c:v>112,98 б. ГО п. Агинское</c:v>
                </c:pt>
                <c:pt idx="6">
                  <c:v>111,65 б. Минобразования ЗК</c:v>
                </c:pt>
                <c:pt idx="7">
                  <c:v>110,97 б. Улётовский район</c:v>
                </c:pt>
                <c:pt idx="8">
                  <c:v>110,45 б. ГО ЗАТО п. Горный</c:v>
                </c:pt>
                <c:pt idx="9">
                  <c:v>110,36 б. Сретенский район</c:v>
                </c:pt>
              </c:strCache>
            </c:strRef>
          </c:cat>
          <c:val>
            <c:numRef>
              <c:f>Лист1!$B$2:$B$11</c:f>
              <c:numCache>
                <c:formatCode>General</c:formatCode>
                <c:ptCount val="10"/>
                <c:pt idx="0">
                  <c:v>0</c:v>
                </c:pt>
                <c:pt idx="1">
                  <c:v>0</c:v>
                </c:pt>
                <c:pt idx="2">
                  <c:v>0</c:v>
                </c:pt>
                <c:pt idx="3">
                  <c:v>0</c:v>
                </c:pt>
                <c:pt idx="4">
                  <c:v>0</c:v>
                </c:pt>
                <c:pt idx="5">
                  <c:v>0</c:v>
                </c:pt>
                <c:pt idx="7">
                  <c:v>0</c:v>
                </c:pt>
                <c:pt idx="8">
                  <c:v>0</c:v>
                </c:pt>
                <c:pt idx="9">
                  <c:v>0</c:v>
                </c:pt>
              </c:numCache>
            </c:numRef>
          </c:val>
        </c:ser>
        <c:ser>
          <c:idx val="1"/>
          <c:order val="1"/>
          <c:tx>
            <c:strRef>
              <c:f>Лист1!$C$1</c:f>
              <c:strCache>
                <c:ptCount val="1"/>
                <c:pt idx="0">
                  <c:v>ниже среднего</c:v>
                </c:pt>
              </c:strCache>
            </c:strRef>
          </c:tx>
          <c:cat>
            <c:strRef>
              <c:f>Лист1!$A$2:$A$11</c:f>
              <c:strCache>
                <c:ptCount val="10"/>
                <c:pt idx="0">
                  <c:v>125,79б. Могочинский район</c:v>
                </c:pt>
                <c:pt idx="1">
                  <c:v>124,86 б. Могойтуйский район</c:v>
                </c:pt>
                <c:pt idx="2">
                  <c:v>123,15 б. Тунгокоченский район</c:v>
                </c:pt>
                <c:pt idx="3">
                  <c:v>119,53 б. г. Краснокаменск и Краснокаменский район</c:v>
                </c:pt>
                <c:pt idx="4">
                  <c:v>117,18 б. Чернышевский район</c:v>
                </c:pt>
                <c:pt idx="5">
                  <c:v>112,98 б. ГО п. Агинское</c:v>
                </c:pt>
                <c:pt idx="6">
                  <c:v>111,65 б. Минобразования ЗК</c:v>
                </c:pt>
                <c:pt idx="7">
                  <c:v>110,97 б. Улётовский район</c:v>
                </c:pt>
                <c:pt idx="8">
                  <c:v>110,45 б. ГО ЗАТО п. Горный</c:v>
                </c:pt>
                <c:pt idx="9">
                  <c:v>110,36 б. Сретенский район</c:v>
                </c:pt>
              </c:strCache>
            </c:strRef>
          </c:cat>
          <c:val>
            <c:numRef>
              <c:f>Лист1!$C$2:$C$11</c:f>
              <c:numCache>
                <c:formatCode>General</c:formatCode>
                <c:ptCount val="10"/>
                <c:pt idx="0">
                  <c:v>0</c:v>
                </c:pt>
                <c:pt idx="1">
                  <c:v>0</c:v>
                </c:pt>
                <c:pt idx="2">
                  <c:v>0</c:v>
                </c:pt>
                <c:pt idx="3">
                  <c:v>0</c:v>
                </c:pt>
                <c:pt idx="4">
                  <c:v>0</c:v>
                </c:pt>
                <c:pt idx="5">
                  <c:v>0</c:v>
                </c:pt>
                <c:pt idx="7">
                  <c:v>0</c:v>
                </c:pt>
                <c:pt idx="8">
                  <c:v>0</c:v>
                </c:pt>
                <c:pt idx="9">
                  <c:v>0</c:v>
                </c:pt>
              </c:numCache>
            </c:numRef>
          </c:val>
        </c:ser>
        <c:ser>
          <c:idx val="2"/>
          <c:order val="2"/>
          <c:tx>
            <c:strRef>
              <c:f>Лист1!$D$1</c:f>
              <c:strCache>
                <c:ptCount val="1"/>
                <c:pt idx="0">
                  <c:v>удовлетворительно</c:v>
                </c:pt>
              </c:strCache>
            </c:strRef>
          </c:tx>
          <c:dLbls>
            <c:dLbl>
              <c:idx val="0"/>
              <c:delete val="1"/>
              <c:extLst>
                <c:ext xmlns:c15="http://schemas.microsoft.com/office/drawing/2012/chart" uri="{CE6537A1-D6FC-4f65-9D91-7224C49458BB}"/>
              </c:extLst>
            </c:dLbl>
            <c:dLbl>
              <c:idx val="1"/>
              <c:layout>
                <c:manualLayout>
                  <c:x val="7.5329039617617931E-3"/>
                  <c:y val="0"/>
                </c:manualLayout>
              </c:layout>
              <c:dLblPos val="ctr"/>
              <c:showVal val="1"/>
              <c:extLst>
                <c:ext xmlns:c15="http://schemas.microsoft.com/office/drawing/2012/chart" uri="{CE6537A1-D6FC-4f65-9D91-7224C49458BB}"/>
              </c:extLst>
            </c:dLbl>
            <c:dLbl>
              <c:idx val="3"/>
              <c:layout>
                <c:manualLayout>
                  <c:x val="3.0131615847047211E-3"/>
                  <c:y val="-5.470047184540929E-3"/>
                </c:manualLayout>
              </c:layout>
              <c:dLblPos val="ctr"/>
              <c:showVal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spPr>
              <a:noFill/>
              <a:ln>
                <a:noFill/>
              </a:ln>
              <a:effectLs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Лист1!$A$2:$A$11</c:f>
              <c:strCache>
                <c:ptCount val="10"/>
                <c:pt idx="0">
                  <c:v>125,79б. Могочинский район</c:v>
                </c:pt>
                <c:pt idx="1">
                  <c:v>124,86 б. Могойтуйский район</c:v>
                </c:pt>
                <c:pt idx="2">
                  <c:v>123,15 б. Тунгокоченский район</c:v>
                </c:pt>
                <c:pt idx="3">
                  <c:v>119,53 б. г. Краснокаменск и Краснокаменский район</c:v>
                </c:pt>
                <c:pt idx="4">
                  <c:v>117,18 б. Чернышевский район</c:v>
                </c:pt>
                <c:pt idx="5">
                  <c:v>112,98 б. ГО п. Агинское</c:v>
                </c:pt>
                <c:pt idx="6">
                  <c:v>111,65 б. Минобразования ЗК</c:v>
                </c:pt>
                <c:pt idx="7">
                  <c:v>110,97 б. Улётовский район</c:v>
                </c:pt>
                <c:pt idx="8">
                  <c:v>110,45 б. ГО ЗАТО п. Горный</c:v>
                </c:pt>
                <c:pt idx="9">
                  <c:v>110,36 б. Сретенский район</c:v>
                </c:pt>
              </c:strCache>
            </c:strRef>
          </c:cat>
          <c:val>
            <c:numRef>
              <c:f>Лист1!$D$2:$D$11</c:f>
              <c:numCache>
                <c:formatCode>0%</c:formatCode>
                <c:ptCount val="10"/>
                <c:pt idx="0" formatCode="General">
                  <c:v>0</c:v>
                </c:pt>
                <c:pt idx="1">
                  <c:v>7.6923076923076927E-2</c:v>
                </c:pt>
                <c:pt idx="2">
                  <c:v>9.0909090909091064E-2</c:v>
                </c:pt>
                <c:pt idx="3">
                  <c:v>5.7142857142857141E-2</c:v>
                </c:pt>
                <c:pt idx="4">
                  <c:v>0.15384615384615463</c:v>
                </c:pt>
                <c:pt idx="5">
                  <c:v>9.0909090909091064E-2</c:v>
                </c:pt>
                <c:pt idx="6">
                  <c:v>0.1111111111111111</c:v>
                </c:pt>
                <c:pt idx="7">
                  <c:v>0</c:v>
                </c:pt>
                <c:pt idx="8">
                  <c:v>0</c:v>
                </c:pt>
                <c:pt idx="9">
                  <c:v>0.1111111111111111</c:v>
                </c:pt>
              </c:numCache>
            </c:numRef>
          </c:val>
        </c:ser>
        <c:ser>
          <c:idx val="3"/>
          <c:order val="3"/>
          <c:tx>
            <c:strRef>
              <c:f>Лист1!$E$1</c:f>
              <c:strCache>
                <c:ptCount val="1"/>
                <c:pt idx="0">
                  <c:v>хорошо</c:v>
                </c:pt>
              </c:strCache>
            </c:strRef>
          </c:tx>
          <c:dLbls>
            <c:spPr>
              <a:noFill/>
              <a:ln>
                <a:noFill/>
              </a:ln>
              <a:effectLs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Лист1!$A$2:$A$11</c:f>
              <c:strCache>
                <c:ptCount val="10"/>
                <c:pt idx="0">
                  <c:v>125,79б. Могочинский район</c:v>
                </c:pt>
                <c:pt idx="1">
                  <c:v>124,86 б. Могойтуйский район</c:v>
                </c:pt>
                <c:pt idx="2">
                  <c:v>123,15 б. Тунгокоченский район</c:v>
                </c:pt>
                <c:pt idx="3">
                  <c:v>119,53 б. г. Краснокаменск и Краснокаменский район</c:v>
                </c:pt>
                <c:pt idx="4">
                  <c:v>117,18 б. Чернышевский район</c:v>
                </c:pt>
                <c:pt idx="5">
                  <c:v>112,98 б. ГО п. Агинское</c:v>
                </c:pt>
                <c:pt idx="6">
                  <c:v>111,65 б. Минобразования ЗК</c:v>
                </c:pt>
                <c:pt idx="7">
                  <c:v>110,97 б. Улётовский район</c:v>
                </c:pt>
                <c:pt idx="8">
                  <c:v>110,45 б. ГО ЗАТО п. Горный</c:v>
                </c:pt>
                <c:pt idx="9">
                  <c:v>110,36 б. Сретенский район</c:v>
                </c:pt>
              </c:strCache>
            </c:strRef>
          </c:cat>
          <c:val>
            <c:numRef>
              <c:f>Лист1!$E$2:$E$11</c:f>
              <c:numCache>
                <c:formatCode>0%</c:formatCode>
                <c:ptCount val="10"/>
                <c:pt idx="0">
                  <c:v>0.5</c:v>
                </c:pt>
                <c:pt idx="1">
                  <c:v>0.42307692307692424</c:v>
                </c:pt>
                <c:pt idx="2" formatCode="0.0%">
                  <c:v>0.45454545454545453</c:v>
                </c:pt>
                <c:pt idx="3">
                  <c:v>0.71428571428571463</c:v>
                </c:pt>
                <c:pt idx="4">
                  <c:v>0.5769230769230802</c:v>
                </c:pt>
                <c:pt idx="5">
                  <c:v>0.90909090909090906</c:v>
                </c:pt>
                <c:pt idx="6">
                  <c:v>0.85185185185185264</c:v>
                </c:pt>
                <c:pt idx="7">
                  <c:v>1</c:v>
                </c:pt>
                <c:pt idx="8">
                  <c:v>1</c:v>
                </c:pt>
                <c:pt idx="9">
                  <c:v>0.77777777777777979</c:v>
                </c:pt>
              </c:numCache>
            </c:numRef>
          </c:val>
        </c:ser>
        <c:ser>
          <c:idx val="4"/>
          <c:order val="4"/>
          <c:tx>
            <c:strRef>
              <c:f>Лист1!$F$1</c:f>
              <c:strCache>
                <c:ptCount val="1"/>
                <c:pt idx="0">
                  <c:v>отлично</c:v>
                </c:pt>
              </c:strCache>
            </c:strRef>
          </c:tx>
          <c:dLbls>
            <c:dLbl>
              <c:idx val="5"/>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spPr>
              <a:noFill/>
              <a:ln>
                <a:noFill/>
              </a:ln>
              <a:effectLst/>
            </c:spPr>
            <c:txPr>
              <a:bodyPr/>
              <a:lstStyle/>
              <a:p>
                <a:pPr>
                  <a:defRPr sz="105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Лист1!$A$2:$A$11</c:f>
              <c:strCache>
                <c:ptCount val="10"/>
                <c:pt idx="0">
                  <c:v>125,79б. Могочинский район</c:v>
                </c:pt>
                <c:pt idx="1">
                  <c:v>124,86 б. Могойтуйский район</c:v>
                </c:pt>
                <c:pt idx="2">
                  <c:v>123,15 б. Тунгокоченский район</c:v>
                </c:pt>
                <c:pt idx="3">
                  <c:v>119,53 б. г. Краснокаменск и Краснокаменский район</c:v>
                </c:pt>
                <c:pt idx="4">
                  <c:v>117,18 б. Чернышевский район</c:v>
                </c:pt>
                <c:pt idx="5">
                  <c:v>112,98 б. ГО п. Агинское</c:v>
                </c:pt>
                <c:pt idx="6">
                  <c:v>111,65 б. Минобразования ЗК</c:v>
                </c:pt>
                <c:pt idx="7">
                  <c:v>110,97 б. Улётовский район</c:v>
                </c:pt>
                <c:pt idx="8">
                  <c:v>110,45 б. ГО ЗАТО п. Горный</c:v>
                </c:pt>
                <c:pt idx="9">
                  <c:v>110,36 б. Сретенский район</c:v>
                </c:pt>
              </c:strCache>
            </c:strRef>
          </c:cat>
          <c:val>
            <c:numRef>
              <c:f>Лист1!$F$2:$F$11</c:f>
              <c:numCache>
                <c:formatCode>0%</c:formatCode>
                <c:ptCount val="10"/>
                <c:pt idx="0">
                  <c:v>0.5</c:v>
                </c:pt>
                <c:pt idx="1">
                  <c:v>0.5</c:v>
                </c:pt>
                <c:pt idx="2" formatCode="0.0%">
                  <c:v>0.45454545454545453</c:v>
                </c:pt>
                <c:pt idx="3">
                  <c:v>0.22857142857142909</c:v>
                </c:pt>
                <c:pt idx="4">
                  <c:v>0.26923076923076938</c:v>
                </c:pt>
                <c:pt idx="5">
                  <c:v>0</c:v>
                </c:pt>
                <c:pt idx="6">
                  <c:v>3.7037037037037056E-2</c:v>
                </c:pt>
                <c:pt idx="7">
                  <c:v>0</c:v>
                </c:pt>
                <c:pt idx="8">
                  <c:v>0</c:v>
                </c:pt>
                <c:pt idx="9">
                  <c:v>0.1111111111111111</c:v>
                </c:pt>
              </c:numCache>
            </c:numRef>
          </c:val>
        </c:ser>
        <c:dLbls/>
        <c:overlap val="100"/>
        <c:axId val="136933376"/>
        <c:axId val="136934912"/>
      </c:barChart>
      <c:catAx>
        <c:axId val="136933376"/>
        <c:scaling>
          <c:orientation val="maxMin"/>
        </c:scaling>
        <c:axPos val="l"/>
        <c:numFmt formatCode="General" sourceLinked="1"/>
        <c:tickLblPos val="nextTo"/>
        <c:txPr>
          <a:bodyPr/>
          <a:lstStyle/>
          <a:p>
            <a:pPr>
              <a:defRPr sz="1600"/>
            </a:pPr>
            <a:endParaRPr lang="ru-RU"/>
          </a:p>
        </c:txPr>
        <c:crossAx val="136934912"/>
        <c:crosses val="autoZero"/>
        <c:auto val="1"/>
        <c:lblAlgn val="ctr"/>
        <c:lblOffset val="100"/>
      </c:catAx>
      <c:valAx>
        <c:axId val="136934912"/>
        <c:scaling>
          <c:orientation val="minMax"/>
        </c:scaling>
        <c:delete val="1"/>
        <c:axPos val="t"/>
        <c:majorGridlines/>
        <c:numFmt formatCode="0%" sourceLinked="1"/>
        <c:tickLblPos val="nextTo"/>
        <c:crossAx val="136933376"/>
        <c:crosses val="autoZero"/>
        <c:crossBetween val="between"/>
      </c:valAx>
    </c:plotArea>
    <c:legend>
      <c:legendPos val="r"/>
      <c:legendEntry>
        <c:idx val="0"/>
        <c:txPr>
          <a:bodyPr/>
          <a:lstStyle/>
          <a:p>
            <a:pPr>
              <a:defRPr sz="1400">
                <a:solidFill>
                  <a:schemeClr val="accent6">
                    <a:lumMod val="20000"/>
                    <a:lumOff val="80000"/>
                  </a:schemeClr>
                </a:solidFill>
              </a:defRPr>
            </a:pPr>
            <a:endParaRPr lang="ru-RU"/>
          </a:p>
        </c:txPr>
      </c:legendEntry>
      <c:layout>
        <c:manualLayout>
          <c:xMode val="edge"/>
          <c:yMode val="edge"/>
          <c:x val="0.72871379283019566"/>
          <c:y val="0.31022209683706498"/>
          <c:w val="0.26224672241569175"/>
          <c:h val="0.62844273786629401"/>
        </c:manualLayout>
      </c:layout>
      <c:txPr>
        <a:bodyPr/>
        <a:lstStyle/>
        <a:p>
          <a:pPr>
            <a:defRPr sz="1400"/>
          </a:pPr>
          <a:endParaRPr lang="ru-RU"/>
        </a:p>
      </c:txPr>
    </c:legend>
    <c:plotVisOnly val="1"/>
    <c:dispBlanksAs val="gap"/>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38246639248497416"/>
          <c:y val="3.0085259514974937E-2"/>
          <c:w val="0.34136212719108161"/>
          <c:h val="0.9398294809700507"/>
        </c:manualLayout>
      </c:layout>
      <c:barChart>
        <c:barDir val="bar"/>
        <c:grouping val="percentStacked"/>
        <c:ser>
          <c:idx val="0"/>
          <c:order val="0"/>
          <c:tx>
            <c:strRef>
              <c:f>Лист1!$B$1</c:f>
              <c:strCache>
                <c:ptCount val="1"/>
                <c:pt idx="0">
                  <c:v>неудовлетворительно</c:v>
                </c:pt>
              </c:strCache>
            </c:strRef>
          </c:tx>
          <c:cat>
            <c:strRef>
              <c:f>Лист1!$A$2:$A$10</c:f>
              <c:strCache>
                <c:ptCount val="9"/>
                <c:pt idx="0">
                  <c:v>108,07 б. ГО Город Петровск-Забайкальский</c:v>
                </c:pt>
                <c:pt idx="1">
                  <c:v>105,2 б. Оловяннинский район</c:v>
                </c:pt>
                <c:pt idx="2">
                  <c:v>104,51 б. Петровск-Забайкальский район</c:v>
                </c:pt>
                <c:pt idx="3">
                  <c:v>103,85 б. Кыринский район</c:v>
                </c:pt>
                <c:pt idx="4">
                  <c:v>103,45 б. Приаргунский район</c:v>
                </c:pt>
                <c:pt idx="5">
                  <c:v>103,09 б. Забайкальский район</c:v>
                </c:pt>
                <c:pt idx="6">
                  <c:v>102,91 б. Карымский район</c:v>
                </c:pt>
                <c:pt idx="7">
                  <c:v>102,43 б. Красночикойский район</c:v>
                </c:pt>
                <c:pt idx="8">
                  <c:v>101,94 б. Балейский район</c:v>
                </c:pt>
              </c:strCache>
            </c:strRef>
          </c:cat>
          <c:val>
            <c:numRef>
              <c:f>Лист1!$B$2:$B$10</c:f>
              <c:numCache>
                <c:formatCode>General</c:formatCode>
                <c:ptCount val="9"/>
                <c:pt idx="0">
                  <c:v>0</c:v>
                </c:pt>
                <c:pt idx="1">
                  <c:v>0</c:v>
                </c:pt>
                <c:pt idx="2">
                  <c:v>0</c:v>
                </c:pt>
                <c:pt idx="3">
                  <c:v>0</c:v>
                </c:pt>
                <c:pt idx="4">
                  <c:v>0</c:v>
                </c:pt>
                <c:pt idx="5">
                  <c:v>0</c:v>
                </c:pt>
                <c:pt idx="6">
                  <c:v>0</c:v>
                </c:pt>
                <c:pt idx="7">
                  <c:v>0</c:v>
                </c:pt>
                <c:pt idx="8">
                  <c:v>0</c:v>
                </c:pt>
              </c:numCache>
            </c:numRef>
          </c:val>
        </c:ser>
        <c:ser>
          <c:idx val="1"/>
          <c:order val="1"/>
          <c:tx>
            <c:strRef>
              <c:f>Лист1!$C$1</c:f>
              <c:strCache>
                <c:ptCount val="1"/>
                <c:pt idx="0">
                  <c:v>ниже среднего</c:v>
                </c:pt>
              </c:strCache>
            </c:strRef>
          </c:tx>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4.5197423770570793E-3"/>
                  <c:y val="5.4704778969176275E-3"/>
                </c:manualLayout>
              </c:layou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extLst>
            </c:dLbl>
            <c:dLbl>
              <c:idx val="8"/>
              <c:delete val="1"/>
              <c:extLst>
                <c:ext xmlns:c15="http://schemas.microsoft.com/office/drawing/2012/chart" uri="{CE6537A1-D6FC-4f65-9D91-7224C49458BB}"/>
              </c:extLst>
            </c:dLbl>
            <c:spPr>
              <a:noFill/>
              <a:ln>
                <a:noFill/>
              </a:ln>
              <a:effectLst/>
            </c:spPr>
            <c:txPr>
              <a:bodyPr/>
              <a:lstStyle/>
              <a:p>
                <a:pPr>
                  <a:defRPr sz="1000">
                    <a:solidFill>
                      <a:schemeClr val="bg1"/>
                    </a:solidFill>
                  </a:defRPr>
                </a:pPr>
                <a:endParaRPr lang="ru-RU"/>
              </a:p>
            </c:txPr>
            <c:dLblPos val="ctr"/>
            <c:showVal val="1"/>
            <c:extLst>
              <c:ext xmlns:c15="http://schemas.microsoft.com/office/drawing/2012/chart" uri="{CE6537A1-D6FC-4f65-9D91-7224C49458BB}">
                <c15:showLeaderLines val="0"/>
              </c:ext>
            </c:extLst>
          </c:dLbls>
          <c:cat>
            <c:strRef>
              <c:f>Лист1!$A$2:$A$10</c:f>
              <c:strCache>
                <c:ptCount val="9"/>
                <c:pt idx="0">
                  <c:v>108,07 б. ГО Город Петровск-Забайкальский</c:v>
                </c:pt>
                <c:pt idx="1">
                  <c:v>105,2 б. Оловяннинский район</c:v>
                </c:pt>
                <c:pt idx="2">
                  <c:v>104,51 б. Петровск-Забайкальский район</c:v>
                </c:pt>
                <c:pt idx="3">
                  <c:v>103,85 б. Кыринский район</c:v>
                </c:pt>
                <c:pt idx="4">
                  <c:v>103,45 б. Приаргунский район</c:v>
                </c:pt>
                <c:pt idx="5">
                  <c:v>103,09 б. Забайкальский район</c:v>
                </c:pt>
                <c:pt idx="6">
                  <c:v>102,91 б. Карымский район</c:v>
                </c:pt>
                <c:pt idx="7">
                  <c:v>102,43 б. Красночикойский район</c:v>
                </c:pt>
                <c:pt idx="8">
                  <c:v>101,94 б. Балейский район</c:v>
                </c:pt>
              </c:strCache>
            </c:strRef>
          </c:cat>
          <c:val>
            <c:numRef>
              <c:f>Лист1!$C$2:$C$10</c:f>
              <c:numCache>
                <c:formatCode>General</c:formatCode>
                <c:ptCount val="9"/>
                <c:pt idx="0">
                  <c:v>0</c:v>
                </c:pt>
                <c:pt idx="1">
                  <c:v>0</c:v>
                </c:pt>
                <c:pt idx="2">
                  <c:v>0</c:v>
                </c:pt>
                <c:pt idx="3">
                  <c:v>0</c:v>
                </c:pt>
                <c:pt idx="4">
                  <c:v>0</c:v>
                </c:pt>
                <c:pt idx="5">
                  <c:v>0</c:v>
                </c:pt>
                <c:pt idx="6">
                  <c:v>0</c:v>
                </c:pt>
                <c:pt idx="7" formatCode="0.00%">
                  <c:v>7.1428571428571425E-2</c:v>
                </c:pt>
                <c:pt idx="8">
                  <c:v>0</c:v>
                </c:pt>
              </c:numCache>
            </c:numRef>
          </c:val>
        </c:ser>
        <c:ser>
          <c:idx val="2"/>
          <c:order val="2"/>
          <c:tx>
            <c:strRef>
              <c:f>Лист1!$D$1</c:f>
              <c:strCache>
                <c:ptCount val="1"/>
                <c:pt idx="0">
                  <c:v>удовлетворительно</c:v>
                </c:pt>
              </c:strCache>
            </c:strRef>
          </c:tx>
          <c:dLbls>
            <c:spPr>
              <a:noFill/>
              <a:ln>
                <a:noFill/>
              </a:ln>
              <a:effectLst/>
            </c:spPr>
            <c:txPr>
              <a:bodyPr/>
              <a:lstStyle/>
              <a:p>
                <a:pPr>
                  <a:defRPr sz="11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Лист1!$A$2:$A$10</c:f>
              <c:strCache>
                <c:ptCount val="9"/>
                <c:pt idx="0">
                  <c:v>108,07 б. ГО Город Петровск-Забайкальский</c:v>
                </c:pt>
                <c:pt idx="1">
                  <c:v>105,2 б. Оловяннинский район</c:v>
                </c:pt>
                <c:pt idx="2">
                  <c:v>104,51 б. Петровск-Забайкальский район</c:v>
                </c:pt>
                <c:pt idx="3">
                  <c:v>103,85 б. Кыринский район</c:v>
                </c:pt>
                <c:pt idx="4">
                  <c:v>103,45 б. Приаргунский район</c:v>
                </c:pt>
                <c:pt idx="5">
                  <c:v>103,09 б. Забайкальский район</c:v>
                </c:pt>
                <c:pt idx="6">
                  <c:v>102,91 б. Карымский район</c:v>
                </c:pt>
                <c:pt idx="7">
                  <c:v>102,43 б. Красночикойский район</c:v>
                </c:pt>
                <c:pt idx="8">
                  <c:v>101,94 б. Балейский район</c:v>
                </c:pt>
              </c:strCache>
            </c:strRef>
          </c:cat>
          <c:val>
            <c:numRef>
              <c:f>Лист1!$D$2:$D$10</c:f>
              <c:numCache>
                <c:formatCode>0%</c:formatCode>
                <c:ptCount val="9"/>
                <c:pt idx="0">
                  <c:v>0.14285714285714352</c:v>
                </c:pt>
                <c:pt idx="1">
                  <c:v>0.15384615384615463</c:v>
                </c:pt>
                <c:pt idx="2">
                  <c:v>0.29629629629629628</c:v>
                </c:pt>
                <c:pt idx="3">
                  <c:v>0.18750000000000044</c:v>
                </c:pt>
                <c:pt idx="4">
                  <c:v>0.39130434782608836</c:v>
                </c:pt>
                <c:pt idx="5">
                  <c:v>0.42857142857142855</c:v>
                </c:pt>
                <c:pt idx="6">
                  <c:v>0.33333333333333331</c:v>
                </c:pt>
                <c:pt idx="7" formatCode="0.00%">
                  <c:v>0.21428571428571427</c:v>
                </c:pt>
                <c:pt idx="8">
                  <c:v>0.22727272727272727</c:v>
                </c:pt>
              </c:numCache>
            </c:numRef>
          </c:val>
        </c:ser>
        <c:ser>
          <c:idx val="3"/>
          <c:order val="3"/>
          <c:tx>
            <c:strRef>
              <c:f>Лист1!$E$1</c:f>
              <c:strCache>
                <c:ptCount val="1"/>
                <c:pt idx="0">
                  <c:v>хорошо</c:v>
                </c:pt>
              </c:strCache>
            </c:strRef>
          </c:tx>
          <c:dLbls>
            <c:spPr>
              <a:noFill/>
              <a:ln>
                <a:noFill/>
              </a:ln>
              <a:effectLs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Лист1!$A$2:$A$10</c:f>
              <c:strCache>
                <c:ptCount val="9"/>
                <c:pt idx="0">
                  <c:v>108,07 б. ГО Город Петровск-Забайкальский</c:v>
                </c:pt>
                <c:pt idx="1">
                  <c:v>105,2 б. Оловяннинский район</c:v>
                </c:pt>
                <c:pt idx="2">
                  <c:v>104,51 б. Петровск-Забайкальский район</c:v>
                </c:pt>
                <c:pt idx="3">
                  <c:v>103,85 б. Кыринский район</c:v>
                </c:pt>
                <c:pt idx="4">
                  <c:v>103,45 б. Приаргунский район</c:v>
                </c:pt>
                <c:pt idx="5">
                  <c:v>103,09 б. Забайкальский район</c:v>
                </c:pt>
                <c:pt idx="6">
                  <c:v>102,91 б. Карымский район</c:v>
                </c:pt>
                <c:pt idx="7">
                  <c:v>102,43 б. Красночикойский район</c:v>
                </c:pt>
                <c:pt idx="8">
                  <c:v>101,94 б. Балейский район</c:v>
                </c:pt>
              </c:strCache>
            </c:strRef>
          </c:cat>
          <c:val>
            <c:numRef>
              <c:f>Лист1!$E$2:$E$10</c:f>
              <c:numCache>
                <c:formatCode>0%</c:formatCode>
                <c:ptCount val="9"/>
                <c:pt idx="0">
                  <c:v>0.85714285714285765</c:v>
                </c:pt>
                <c:pt idx="1">
                  <c:v>0.84615384615384837</c:v>
                </c:pt>
                <c:pt idx="2">
                  <c:v>0.70370370370370372</c:v>
                </c:pt>
                <c:pt idx="3">
                  <c:v>0.8125</c:v>
                </c:pt>
                <c:pt idx="4">
                  <c:v>0.60869565217391819</c:v>
                </c:pt>
                <c:pt idx="5">
                  <c:v>0.57142857142857395</c:v>
                </c:pt>
                <c:pt idx="6">
                  <c:v>0.66666666666666663</c:v>
                </c:pt>
                <c:pt idx="7" formatCode="0.00%">
                  <c:v>0.6428571428571429</c:v>
                </c:pt>
                <c:pt idx="8">
                  <c:v>0.77272727272727493</c:v>
                </c:pt>
              </c:numCache>
            </c:numRef>
          </c:val>
        </c:ser>
        <c:ser>
          <c:idx val="4"/>
          <c:order val="4"/>
          <c:tx>
            <c:strRef>
              <c:f>Лист1!$F$1</c:f>
              <c:strCache>
                <c:ptCount val="1"/>
                <c:pt idx="0">
                  <c:v>отлично</c:v>
                </c:pt>
              </c:strCache>
            </c:strRef>
          </c:tx>
          <c:dLbls>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1.5065807923523586E-3"/>
                  <c:y val="2.7358850170239092E-3"/>
                </c:manualLayout>
              </c:layout>
              <c:dLblPos val="ctr"/>
              <c:showVal val="1"/>
              <c:extLst>
                <c:ext xmlns:c15="http://schemas.microsoft.com/office/drawing/2012/chart" uri="{CE6537A1-D6FC-4f65-9D91-7224C49458BB}"/>
              </c:extLst>
            </c:dLbl>
            <c:spPr>
              <a:noFill/>
              <a:ln>
                <a:noFill/>
              </a:ln>
              <a:effectLst/>
            </c:spPr>
            <c:txPr>
              <a:bodyPr/>
              <a:lstStyle/>
              <a:p>
                <a:pPr>
                  <a:defRPr sz="12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Лист1!$A$2:$A$10</c:f>
              <c:strCache>
                <c:ptCount val="9"/>
                <c:pt idx="0">
                  <c:v>108,07 б. ГО Город Петровск-Забайкальский</c:v>
                </c:pt>
                <c:pt idx="1">
                  <c:v>105,2 б. Оловяннинский район</c:v>
                </c:pt>
                <c:pt idx="2">
                  <c:v>104,51 б. Петровск-Забайкальский район</c:v>
                </c:pt>
                <c:pt idx="3">
                  <c:v>103,85 б. Кыринский район</c:v>
                </c:pt>
                <c:pt idx="4">
                  <c:v>103,45 б. Приаргунский район</c:v>
                </c:pt>
                <c:pt idx="5">
                  <c:v>103,09 б. Забайкальский район</c:v>
                </c:pt>
                <c:pt idx="6">
                  <c:v>102,91 б. Карымский район</c:v>
                </c:pt>
                <c:pt idx="7">
                  <c:v>102,43 б. Красночикойский район</c:v>
                </c:pt>
                <c:pt idx="8">
                  <c:v>101,94 б. Балейский район</c:v>
                </c:pt>
              </c:strCache>
            </c:strRef>
          </c:cat>
          <c:val>
            <c:numRef>
              <c:f>Лист1!$F$2:$F$10</c:f>
              <c:numCache>
                <c:formatCode>General</c:formatCode>
                <c:ptCount val="9"/>
                <c:pt idx="7" formatCode="0.00%">
                  <c:v>7.1428571428571425E-2</c:v>
                </c:pt>
              </c:numCache>
            </c:numRef>
          </c:val>
        </c:ser>
        <c:dLbls/>
        <c:overlap val="100"/>
        <c:axId val="137047424"/>
        <c:axId val="137073792"/>
      </c:barChart>
      <c:catAx>
        <c:axId val="137047424"/>
        <c:scaling>
          <c:orientation val="maxMin"/>
        </c:scaling>
        <c:axPos val="l"/>
        <c:numFmt formatCode="General" sourceLinked="0"/>
        <c:tickLblPos val="nextTo"/>
        <c:txPr>
          <a:bodyPr/>
          <a:lstStyle/>
          <a:p>
            <a:pPr>
              <a:defRPr sz="1600"/>
            </a:pPr>
            <a:endParaRPr lang="ru-RU"/>
          </a:p>
        </c:txPr>
        <c:crossAx val="137073792"/>
        <c:crosses val="autoZero"/>
        <c:auto val="1"/>
        <c:lblAlgn val="ctr"/>
        <c:lblOffset val="100"/>
      </c:catAx>
      <c:valAx>
        <c:axId val="137073792"/>
        <c:scaling>
          <c:orientation val="minMax"/>
        </c:scaling>
        <c:delete val="1"/>
        <c:axPos val="t"/>
        <c:majorGridlines/>
        <c:numFmt formatCode="0%" sourceLinked="1"/>
        <c:tickLblPos val="nextTo"/>
        <c:crossAx val="137047424"/>
        <c:crosses val="autoZero"/>
        <c:crossBetween val="between"/>
      </c:valAx>
    </c:plotArea>
    <c:legend>
      <c:legendPos val="r"/>
      <c:legendEntry>
        <c:idx val="0"/>
        <c:txPr>
          <a:bodyPr/>
          <a:lstStyle/>
          <a:p>
            <a:pPr>
              <a:defRPr sz="1400">
                <a:solidFill>
                  <a:schemeClr val="accent6">
                    <a:lumMod val="20000"/>
                    <a:lumOff val="80000"/>
                  </a:schemeClr>
                </a:solidFill>
              </a:defRPr>
            </a:pPr>
            <a:endParaRPr lang="ru-RU"/>
          </a:p>
        </c:txPr>
      </c:legendEntry>
      <c:layout>
        <c:manualLayout>
          <c:xMode val="edge"/>
          <c:yMode val="edge"/>
          <c:x val="0.73829634975988045"/>
          <c:y val="0.31022209683706498"/>
          <c:w val="0.25303162421584741"/>
          <c:h val="0.37955559096968611"/>
        </c:manualLayout>
      </c:layout>
      <c:txPr>
        <a:bodyPr/>
        <a:lstStyle/>
        <a:p>
          <a:pPr>
            <a:defRPr sz="1400"/>
          </a:pPr>
          <a:endParaRPr lang="ru-RU"/>
        </a:p>
      </c:txPr>
    </c:legend>
    <c:plotVisOnly val="1"/>
    <c:dispBlanksAs val="gap"/>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38997497858738123"/>
          <c:y val="3.0085259514974937E-2"/>
          <c:w val="0.33386799446538196"/>
          <c:h val="0.9398294809700507"/>
        </c:manualLayout>
      </c:layout>
      <c:barChart>
        <c:barDir val="bar"/>
        <c:grouping val="percentStacked"/>
        <c:ser>
          <c:idx val="0"/>
          <c:order val="0"/>
          <c:tx>
            <c:strRef>
              <c:f>Лист1!$B$1</c:f>
              <c:strCache>
                <c:ptCount val="1"/>
                <c:pt idx="0">
                  <c:v>неудовлетворительно</c:v>
                </c:pt>
              </c:strCache>
            </c:strRef>
          </c:tx>
          <c:cat>
            <c:strRef>
              <c:f>Лист1!$A$2:$A$10</c:f>
              <c:strCache>
                <c:ptCount val="9"/>
                <c:pt idx="0">
                  <c:v>101,43 б. Хилокский район</c:v>
                </c:pt>
                <c:pt idx="1">
                  <c:v>100,11 б. Агинский район</c:v>
                </c:pt>
                <c:pt idx="2">
                  <c:v>99,67 б. Дульдургинский район</c:v>
                </c:pt>
                <c:pt idx="3">
                  <c:v>99,61 б. Борзинский район</c:v>
                </c:pt>
                <c:pt idx="4">
                  <c:v>97,3 б. Каларский район</c:v>
                </c:pt>
                <c:pt idx="5">
                  <c:v>97,21 б. Ононский район</c:v>
                </c:pt>
                <c:pt idx="6">
                  <c:v>94,17 б. Газимуро-Заводский район</c:v>
                </c:pt>
                <c:pt idx="7">
                  <c:v>93,4 б. Нерчинский район</c:v>
                </c:pt>
                <c:pt idx="8">
                  <c:v>93,36 б. Александрово-Заводский район</c:v>
                </c:pt>
              </c:strCache>
            </c:strRef>
          </c:cat>
          <c:val>
            <c:numRef>
              <c:f>Лист1!$B$2:$B$10</c:f>
              <c:numCache>
                <c:formatCode>General</c:formatCode>
                <c:ptCount val="9"/>
                <c:pt idx="0">
                  <c:v>0</c:v>
                </c:pt>
                <c:pt idx="1">
                  <c:v>0</c:v>
                </c:pt>
                <c:pt idx="2">
                  <c:v>0</c:v>
                </c:pt>
                <c:pt idx="3">
                  <c:v>0</c:v>
                </c:pt>
                <c:pt idx="4">
                  <c:v>0</c:v>
                </c:pt>
                <c:pt idx="5">
                  <c:v>0</c:v>
                </c:pt>
                <c:pt idx="6">
                  <c:v>0</c:v>
                </c:pt>
                <c:pt idx="7">
                  <c:v>0</c:v>
                </c:pt>
                <c:pt idx="8">
                  <c:v>0</c:v>
                </c:pt>
              </c:numCache>
            </c:numRef>
          </c:val>
        </c:ser>
        <c:ser>
          <c:idx val="1"/>
          <c:order val="1"/>
          <c:tx>
            <c:strRef>
              <c:f>Лист1!$C$1</c:f>
              <c:strCache>
                <c:ptCount val="1"/>
                <c:pt idx="0">
                  <c:v>ниже среднего</c:v>
                </c:pt>
              </c:strCache>
            </c:strRef>
          </c:tx>
          <c:cat>
            <c:strRef>
              <c:f>Лист1!$A$2:$A$10</c:f>
              <c:strCache>
                <c:ptCount val="9"/>
                <c:pt idx="0">
                  <c:v>101,43 б. Хилокский район</c:v>
                </c:pt>
                <c:pt idx="1">
                  <c:v>100,11 б. Агинский район</c:v>
                </c:pt>
                <c:pt idx="2">
                  <c:v>99,67 б. Дульдургинский район</c:v>
                </c:pt>
                <c:pt idx="3">
                  <c:v>99,61 б. Борзинский район</c:v>
                </c:pt>
                <c:pt idx="4">
                  <c:v>97,3 б. Каларский район</c:v>
                </c:pt>
                <c:pt idx="5">
                  <c:v>97,21 б. Ононский район</c:v>
                </c:pt>
                <c:pt idx="6">
                  <c:v>94,17 б. Газимуро-Заводский район</c:v>
                </c:pt>
                <c:pt idx="7">
                  <c:v>93,4 б. Нерчинский район</c:v>
                </c:pt>
                <c:pt idx="8">
                  <c:v>93,36 б. Александрово-Заводский район</c:v>
                </c:pt>
              </c:strCache>
            </c:strRef>
          </c:cat>
          <c:val>
            <c:numRef>
              <c:f>Лист1!$C$2:$C$10</c:f>
              <c:numCache>
                <c:formatCode>General</c:formatCode>
                <c:ptCount val="9"/>
                <c:pt idx="0">
                  <c:v>0</c:v>
                </c:pt>
                <c:pt idx="1">
                  <c:v>0</c:v>
                </c:pt>
                <c:pt idx="2">
                  <c:v>0</c:v>
                </c:pt>
                <c:pt idx="3">
                  <c:v>0</c:v>
                </c:pt>
                <c:pt idx="4">
                  <c:v>0</c:v>
                </c:pt>
                <c:pt idx="5">
                  <c:v>0</c:v>
                </c:pt>
                <c:pt idx="6">
                  <c:v>0</c:v>
                </c:pt>
                <c:pt idx="7">
                  <c:v>0</c:v>
                </c:pt>
                <c:pt idx="8">
                  <c:v>0</c:v>
                </c:pt>
              </c:numCache>
            </c:numRef>
          </c:val>
        </c:ser>
        <c:ser>
          <c:idx val="2"/>
          <c:order val="2"/>
          <c:tx>
            <c:strRef>
              <c:f>Лист1!$D$1</c:f>
              <c:strCache>
                <c:ptCount val="1"/>
                <c:pt idx="0">
                  <c:v>удовлетворительно</c:v>
                </c:pt>
              </c:strCache>
            </c:strRef>
          </c:tx>
          <c:dLbls>
            <c:dLbl>
              <c:idx val="1"/>
              <c:layout>
                <c:manualLayout>
                  <c:x val="7.5329039617617931E-3"/>
                  <c:y val="0"/>
                </c:manualLayout>
              </c:layout>
              <c:dLblPos val="ctr"/>
              <c:showVal val="1"/>
              <c:extLst>
                <c:ext xmlns:c15="http://schemas.microsoft.com/office/drawing/2012/chart" uri="{CE6537A1-D6FC-4f65-9D91-7224C49458BB}"/>
              </c:extLst>
            </c:dLbl>
            <c:dLbl>
              <c:idx val="3"/>
              <c:layout>
                <c:manualLayout>
                  <c:x val="3.0131615847047211E-3"/>
                  <c:y val="-5.470047184540942E-3"/>
                </c:manualLayout>
              </c:layout>
              <c:dLblPos val="ctr"/>
              <c:showVal val="1"/>
              <c:extLst>
                <c:ext xmlns:c15="http://schemas.microsoft.com/office/drawing/2012/chart" uri="{CE6537A1-D6FC-4f65-9D91-7224C49458BB}"/>
              </c:extLst>
            </c:dLbl>
            <c:spPr>
              <a:noFill/>
              <a:ln>
                <a:noFill/>
              </a:ln>
              <a:effectLs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Лист1!$A$2:$A$10</c:f>
              <c:strCache>
                <c:ptCount val="9"/>
                <c:pt idx="0">
                  <c:v>101,43 б. Хилокский район</c:v>
                </c:pt>
                <c:pt idx="1">
                  <c:v>100,11 б. Агинский район</c:v>
                </c:pt>
                <c:pt idx="2">
                  <c:v>99,67 б. Дульдургинский район</c:v>
                </c:pt>
                <c:pt idx="3">
                  <c:v>99,61 б. Борзинский район</c:v>
                </c:pt>
                <c:pt idx="4">
                  <c:v>97,3 б. Каларский район</c:v>
                </c:pt>
                <c:pt idx="5">
                  <c:v>97,21 б. Ононский район</c:v>
                </c:pt>
                <c:pt idx="6">
                  <c:v>94,17 б. Газимуро-Заводский район</c:v>
                </c:pt>
                <c:pt idx="7">
                  <c:v>93,4 б. Нерчинский район</c:v>
                </c:pt>
                <c:pt idx="8">
                  <c:v>93,36 б. Александрово-Заводский район</c:v>
                </c:pt>
              </c:strCache>
            </c:strRef>
          </c:cat>
          <c:val>
            <c:numRef>
              <c:f>Лист1!$D$2:$D$10</c:f>
              <c:numCache>
                <c:formatCode>0%</c:formatCode>
                <c:ptCount val="9"/>
                <c:pt idx="0">
                  <c:v>0.33333333333333331</c:v>
                </c:pt>
                <c:pt idx="1">
                  <c:v>0.3846153846153848</c:v>
                </c:pt>
                <c:pt idx="2">
                  <c:v>0.38095238095238254</c:v>
                </c:pt>
                <c:pt idx="3">
                  <c:v>0.34482758620689774</c:v>
                </c:pt>
                <c:pt idx="4">
                  <c:v>0.4</c:v>
                </c:pt>
                <c:pt idx="5">
                  <c:v>0.4</c:v>
                </c:pt>
                <c:pt idx="6">
                  <c:v>0.46666666666666767</c:v>
                </c:pt>
                <c:pt idx="7">
                  <c:v>0.5</c:v>
                </c:pt>
                <c:pt idx="8">
                  <c:v>0.64705882352941579</c:v>
                </c:pt>
              </c:numCache>
            </c:numRef>
          </c:val>
        </c:ser>
        <c:ser>
          <c:idx val="3"/>
          <c:order val="3"/>
          <c:tx>
            <c:strRef>
              <c:f>Лист1!$E$1</c:f>
              <c:strCache>
                <c:ptCount val="1"/>
                <c:pt idx="0">
                  <c:v>хорошо</c:v>
                </c:pt>
              </c:strCache>
            </c:strRef>
          </c:tx>
          <c:dLbls>
            <c:spPr>
              <a:noFill/>
              <a:ln>
                <a:noFill/>
              </a:ln>
              <a:effectLs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Лист1!$A$2:$A$10</c:f>
              <c:strCache>
                <c:ptCount val="9"/>
                <c:pt idx="0">
                  <c:v>101,43 б. Хилокский район</c:v>
                </c:pt>
                <c:pt idx="1">
                  <c:v>100,11 б. Агинский район</c:v>
                </c:pt>
                <c:pt idx="2">
                  <c:v>99,67 б. Дульдургинский район</c:v>
                </c:pt>
                <c:pt idx="3">
                  <c:v>99,61 б. Борзинский район</c:v>
                </c:pt>
                <c:pt idx="4">
                  <c:v>97,3 б. Каларский район</c:v>
                </c:pt>
                <c:pt idx="5">
                  <c:v>97,21 б. Ононский район</c:v>
                </c:pt>
                <c:pt idx="6">
                  <c:v>94,17 б. Газимуро-Заводский район</c:v>
                </c:pt>
                <c:pt idx="7">
                  <c:v>93,4 б. Нерчинский район</c:v>
                </c:pt>
                <c:pt idx="8">
                  <c:v>93,36 б. Александрово-Заводский район</c:v>
                </c:pt>
              </c:strCache>
            </c:strRef>
          </c:cat>
          <c:val>
            <c:numRef>
              <c:f>Лист1!$E$2:$E$10</c:f>
              <c:numCache>
                <c:formatCode>0%</c:formatCode>
                <c:ptCount val="9"/>
                <c:pt idx="0">
                  <c:v>0.66666666666666663</c:v>
                </c:pt>
                <c:pt idx="1">
                  <c:v>0.61538461538461564</c:v>
                </c:pt>
                <c:pt idx="2">
                  <c:v>0.61904761904761962</c:v>
                </c:pt>
                <c:pt idx="3">
                  <c:v>0.65517241379310664</c:v>
                </c:pt>
                <c:pt idx="4">
                  <c:v>0.60000000000000064</c:v>
                </c:pt>
                <c:pt idx="5">
                  <c:v>0.60000000000000064</c:v>
                </c:pt>
                <c:pt idx="6">
                  <c:v>0.53333333333333333</c:v>
                </c:pt>
                <c:pt idx="7">
                  <c:v>0.5</c:v>
                </c:pt>
                <c:pt idx="8">
                  <c:v>0.35294117647058826</c:v>
                </c:pt>
              </c:numCache>
            </c:numRef>
          </c:val>
        </c:ser>
        <c:ser>
          <c:idx val="4"/>
          <c:order val="4"/>
          <c:tx>
            <c:strRef>
              <c:f>Лист1!$F$1</c:f>
              <c:strCache>
                <c:ptCount val="1"/>
                <c:pt idx="0">
                  <c:v>отлично</c:v>
                </c:pt>
              </c:strCache>
            </c:strRef>
          </c:tx>
          <c:dLbls>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spPr>
              <a:noFill/>
              <a:ln>
                <a:noFill/>
              </a:ln>
              <a:effectLst/>
            </c:spPr>
            <c:txPr>
              <a:bodyPr/>
              <a:lstStyle/>
              <a:p>
                <a:pPr>
                  <a:defRPr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Лист1!$A$2:$A$10</c:f>
              <c:strCache>
                <c:ptCount val="9"/>
                <c:pt idx="0">
                  <c:v>101,43 б. Хилокский район</c:v>
                </c:pt>
                <c:pt idx="1">
                  <c:v>100,11 б. Агинский район</c:v>
                </c:pt>
                <c:pt idx="2">
                  <c:v>99,67 б. Дульдургинский район</c:v>
                </c:pt>
                <c:pt idx="3">
                  <c:v>99,61 б. Борзинский район</c:v>
                </c:pt>
                <c:pt idx="4">
                  <c:v>97,3 б. Каларский район</c:v>
                </c:pt>
                <c:pt idx="5">
                  <c:v>97,21 б. Ононский район</c:v>
                </c:pt>
                <c:pt idx="6">
                  <c:v>94,17 б. Газимуро-Заводский район</c:v>
                </c:pt>
                <c:pt idx="7">
                  <c:v>93,4 б. Нерчинский район</c:v>
                </c:pt>
                <c:pt idx="8">
                  <c:v>93,36 б. Александрово-Заводский район</c:v>
                </c:pt>
              </c:strCache>
            </c:strRef>
          </c:cat>
          <c:val>
            <c:numRef>
              <c:f>Лист1!$F$2:$F$10</c:f>
              <c:numCache>
                <c:formatCode>General</c:formatCode>
                <c:ptCount val="9"/>
              </c:numCache>
            </c:numRef>
          </c:val>
        </c:ser>
        <c:dLbls/>
        <c:overlap val="100"/>
        <c:axId val="142469760"/>
        <c:axId val="142475648"/>
      </c:barChart>
      <c:catAx>
        <c:axId val="142469760"/>
        <c:scaling>
          <c:orientation val="maxMin"/>
        </c:scaling>
        <c:axPos val="l"/>
        <c:numFmt formatCode="General" sourceLinked="0"/>
        <c:tickLblPos val="nextTo"/>
        <c:txPr>
          <a:bodyPr/>
          <a:lstStyle/>
          <a:p>
            <a:pPr>
              <a:defRPr sz="1600"/>
            </a:pPr>
            <a:endParaRPr lang="ru-RU"/>
          </a:p>
        </c:txPr>
        <c:crossAx val="142475648"/>
        <c:crosses val="autoZero"/>
        <c:auto val="1"/>
        <c:lblAlgn val="ctr"/>
        <c:lblOffset val="100"/>
      </c:catAx>
      <c:valAx>
        <c:axId val="142475648"/>
        <c:scaling>
          <c:orientation val="minMax"/>
        </c:scaling>
        <c:delete val="1"/>
        <c:axPos val="t"/>
        <c:majorGridlines/>
        <c:numFmt formatCode="0%" sourceLinked="1"/>
        <c:tickLblPos val="nextTo"/>
        <c:crossAx val="142469760"/>
        <c:crosses val="autoZero"/>
        <c:crossBetween val="between"/>
      </c:valAx>
    </c:plotArea>
    <c:legend>
      <c:legendPos val="r"/>
      <c:legendEntry>
        <c:idx val="0"/>
        <c:txPr>
          <a:bodyPr/>
          <a:lstStyle/>
          <a:p>
            <a:pPr>
              <a:defRPr sz="1400">
                <a:solidFill>
                  <a:schemeClr val="accent6">
                    <a:lumMod val="20000"/>
                    <a:lumOff val="80000"/>
                  </a:schemeClr>
                </a:solidFill>
              </a:defRPr>
            </a:pPr>
            <a:endParaRPr lang="ru-RU"/>
          </a:p>
        </c:txPr>
      </c:legendEntry>
      <c:layout>
        <c:manualLayout>
          <c:xMode val="edge"/>
          <c:yMode val="edge"/>
          <c:x val="0.73829634975988045"/>
          <c:y val="0.31022209683706498"/>
          <c:w val="0.25303162421584741"/>
          <c:h val="0.37955559096968611"/>
        </c:manualLayout>
      </c:layout>
      <c:txPr>
        <a:bodyPr/>
        <a:lstStyle/>
        <a:p>
          <a:pPr>
            <a:defRPr sz="1400"/>
          </a:pPr>
          <a:endParaRPr lang="ru-RU"/>
        </a:p>
      </c:txPr>
    </c:legend>
    <c:plotVisOnly val="1"/>
    <c:dispBlanksAs val="gap"/>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39856870600397948"/>
          <c:y val="3.0085259514974937E-2"/>
          <c:w val="0.33014505499908181"/>
          <c:h val="0.9398294809700507"/>
        </c:manualLayout>
      </c:layout>
      <c:barChart>
        <c:barDir val="bar"/>
        <c:grouping val="percentStacked"/>
        <c:ser>
          <c:idx val="0"/>
          <c:order val="0"/>
          <c:tx>
            <c:strRef>
              <c:f>Лист1!$B$1</c:f>
              <c:strCache>
                <c:ptCount val="1"/>
                <c:pt idx="0">
                  <c:v>неудовлетворительно</c:v>
                </c:pt>
              </c:strCache>
            </c:strRef>
          </c:tx>
          <c:cat>
            <c:strRef>
              <c:f>Лист1!$A$2:$A$9</c:f>
              <c:strCache>
                <c:ptCount val="8"/>
                <c:pt idx="0">
                  <c:v>93,31 б. Шилкинский район</c:v>
                </c:pt>
                <c:pt idx="1">
                  <c:v>93,11 б. Шелопугинский район</c:v>
                </c:pt>
                <c:pt idx="2">
                  <c:v>90,28 б. Читинский район</c:v>
                </c:pt>
                <c:pt idx="3">
                  <c:v>88,54 б. Акшинский район</c:v>
                </c:pt>
                <c:pt idx="4">
                  <c:v>86,91 б. Калганский район</c:v>
                </c:pt>
                <c:pt idx="5">
                  <c:v>85,34 б. Нерчинско-Заводский район</c:v>
                </c:pt>
                <c:pt idx="6">
                  <c:v>78,86 б. ГО Город Чита</c:v>
                </c:pt>
                <c:pt idx="7">
                  <c:v>67,45 б. Тунгиро-Олёкминский район</c:v>
                </c:pt>
              </c:strCache>
            </c:strRef>
          </c:cat>
          <c:val>
            <c:numRef>
              <c:f>Лист1!$B$2:$B$9</c:f>
              <c:numCache>
                <c:formatCode>General</c:formatCode>
                <c:ptCount val="8"/>
                <c:pt idx="0">
                  <c:v>0</c:v>
                </c:pt>
                <c:pt idx="1">
                  <c:v>0</c:v>
                </c:pt>
                <c:pt idx="2">
                  <c:v>0</c:v>
                </c:pt>
                <c:pt idx="3">
                  <c:v>0</c:v>
                </c:pt>
                <c:pt idx="4">
                  <c:v>0</c:v>
                </c:pt>
                <c:pt idx="5">
                  <c:v>0</c:v>
                </c:pt>
                <c:pt idx="6">
                  <c:v>0</c:v>
                </c:pt>
                <c:pt idx="7">
                  <c:v>0</c:v>
                </c:pt>
              </c:numCache>
            </c:numRef>
          </c:val>
        </c:ser>
        <c:ser>
          <c:idx val="1"/>
          <c:order val="1"/>
          <c:tx>
            <c:strRef>
              <c:f>Лист1!$C$1</c:f>
              <c:strCache>
                <c:ptCount val="1"/>
                <c:pt idx="0">
                  <c:v>ниже среднего</c:v>
                </c:pt>
              </c:strCache>
            </c:strRef>
          </c:tx>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layout>
                <c:manualLayout>
                  <c:x val="5.7813506828481662E-3"/>
                  <c:y val="-5.4691857597873985E-3"/>
                </c:manualLayout>
              </c:layou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layout>
                <c:manualLayout>
                  <c:x val="1.0546065546466555E-2"/>
                  <c:y val="-2.7348082360820762E-3"/>
                </c:manualLayout>
              </c:layou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extLst>
            </c:dLbl>
            <c:dLbl>
              <c:idx val="6"/>
              <c:layout>
                <c:manualLayout>
                  <c:x val="1.0546065546466558E-2"/>
                  <c:y val="5.4702625407292713E-3"/>
                </c:manualLayout>
              </c:layou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extLst>
            </c:dLbl>
            <c:dLbl>
              <c:idx val="7"/>
              <c:spPr/>
              <c:txPr>
                <a:bodyPr/>
                <a:lstStyle/>
                <a:p>
                  <a:pPr>
                    <a:defRPr sz="1000" b="1">
                      <a:solidFill>
                        <a:schemeClr val="bg1"/>
                      </a:solidFill>
                      <a:effectLst>
                        <a:outerShdw blurRad="38100" dist="38100" dir="2700000" algn="tl">
                          <a:srgbClr val="000000">
                            <a:alpha val="43137"/>
                          </a:srgbClr>
                        </a:outerShdw>
                      </a:effectLst>
                    </a:defRPr>
                  </a:pPr>
                  <a:endParaRPr lang="ru-RU"/>
                </a:p>
              </c:txPr>
            </c:dLbl>
            <c:spPr>
              <a:noFill/>
              <a:ln>
                <a:noFill/>
              </a:ln>
              <a:effectLst/>
            </c:spPr>
            <c:txPr>
              <a:bodyPr/>
              <a:lstStyle/>
              <a:p>
                <a:pPr>
                  <a:defRPr sz="1000"/>
                </a:pPr>
                <a:endParaRPr lang="ru-RU"/>
              </a:p>
            </c:txPr>
            <c:dLblPos val="ctr"/>
            <c:showVal val="1"/>
            <c:extLst>
              <c:ext xmlns:c15="http://schemas.microsoft.com/office/drawing/2012/chart" uri="{CE6537A1-D6FC-4f65-9D91-7224C49458BB}">
                <c15:showLeaderLines val="0"/>
              </c:ext>
            </c:extLst>
          </c:dLbls>
          <c:cat>
            <c:strRef>
              <c:f>Лист1!$A$2:$A$9</c:f>
              <c:strCache>
                <c:ptCount val="8"/>
                <c:pt idx="0">
                  <c:v>93,31 б. Шилкинский район</c:v>
                </c:pt>
                <c:pt idx="1">
                  <c:v>93,11 б. Шелопугинский район</c:v>
                </c:pt>
                <c:pt idx="2">
                  <c:v>90,28 б. Читинский район</c:v>
                </c:pt>
                <c:pt idx="3">
                  <c:v>88,54 б. Акшинский район</c:v>
                </c:pt>
                <c:pt idx="4">
                  <c:v>86,91 б. Калганский район</c:v>
                </c:pt>
                <c:pt idx="5">
                  <c:v>85,34 б. Нерчинско-Заводский район</c:v>
                </c:pt>
                <c:pt idx="6">
                  <c:v>78,86 б. ГО Город Чита</c:v>
                </c:pt>
                <c:pt idx="7">
                  <c:v>67,45 б. Тунгиро-Олёкминский район</c:v>
                </c:pt>
              </c:strCache>
            </c:strRef>
          </c:cat>
          <c:val>
            <c:numRef>
              <c:f>Лист1!$C$2:$C$9</c:f>
              <c:numCache>
                <c:formatCode>General</c:formatCode>
                <c:ptCount val="8"/>
                <c:pt idx="0">
                  <c:v>0</c:v>
                </c:pt>
                <c:pt idx="1">
                  <c:v>0</c:v>
                </c:pt>
                <c:pt idx="2" formatCode="0%">
                  <c:v>4.3478260869565223E-2</c:v>
                </c:pt>
                <c:pt idx="4">
                  <c:v>0</c:v>
                </c:pt>
                <c:pt idx="5" formatCode="0.00%">
                  <c:v>4.3478260869565223E-2</c:v>
                </c:pt>
                <c:pt idx="6" formatCode="0%">
                  <c:v>0.11304347826086956</c:v>
                </c:pt>
                <c:pt idx="7" formatCode="0%">
                  <c:v>0.25</c:v>
                </c:pt>
              </c:numCache>
            </c:numRef>
          </c:val>
        </c:ser>
        <c:ser>
          <c:idx val="2"/>
          <c:order val="2"/>
          <c:tx>
            <c:strRef>
              <c:f>Лист1!$D$1</c:f>
              <c:strCache>
                <c:ptCount val="1"/>
                <c:pt idx="0">
                  <c:v>удовлетворительно</c:v>
                </c:pt>
              </c:strCache>
            </c:strRef>
          </c:tx>
          <c:dLbls>
            <c:dLbl>
              <c:idx val="1"/>
              <c:layout>
                <c:manualLayout>
                  <c:x val="7.5329039617617931E-3"/>
                  <c:y val="0"/>
                </c:manualLayout>
              </c:layout>
              <c:dLblPos val="ctr"/>
              <c:showVal val="1"/>
              <c:extLst>
                <c:ext xmlns:c15="http://schemas.microsoft.com/office/drawing/2012/chart" uri="{CE6537A1-D6FC-4f65-9D91-7224C49458BB}"/>
              </c:extLst>
            </c:dLbl>
            <c:dLbl>
              <c:idx val="3"/>
              <c:layout>
                <c:manualLayout>
                  <c:x val="3.0131615847047211E-3"/>
                  <c:y val="-5.4700471845409481E-3"/>
                </c:manualLayout>
              </c:layout>
              <c:dLblPos val="ctr"/>
              <c:showVal val="1"/>
              <c:extLst>
                <c:ext xmlns:c15="http://schemas.microsoft.com/office/drawing/2012/chart" uri="{CE6537A1-D6FC-4f65-9D91-7224C49458BB}"/>
              </c:extLst>
            </c:dLbl>
            <c:dLbl>
              <c:idx val="8"/>
              <c:layout>
                <c:manualLayout>
                  <c:x val="1.5065807923523586E-3"/>
                  <c:y val="5.4706932531059975E-3"/>
                </c:manualLayout>
              </c:layout>
              <c:dLblPos val="ctr"/>
              <c:showVal val="1"/>
              <c:extLst>
                <c:ext xmlns:c15="http://schemas.microsoft.com/office/drawing/2012/chart" uri="{CE6537A1-D6FC-4f65-9D91-7224C49458BB}"/>
              </c:extLst>
            </c:dLbl>
            <c:spPr>
              <a:noFill/>
              <a:ln>
                <a:noFill/>
              </a:ln>
              <a:effectLs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Лист1!$A$2:$A$9</c:f>
              <c:strCache>
                <c:ptCount val="8"/>
                <c:pt idx="0">
                  <c:v>93,31 б. Шилкинский район</c:v>
                </c:pt>
                <c:pt idx="1">
                  <c:v>93,11 б. Шелопугинский район</c:v>
                </c:pt>
                <c:pt idx="2">
                  <c:v>90,28 б. Читинский район</c:v>
                </c:pt>
                <c:pt idx="3">
                  <c:v>88,54 б. Акшинский район</c:v>
                </c:pt>
                <c:pt idx="4">
                  <c:v>86,91 б. Калганский район</c:v>
                </c:pt>
                <c:pt idx="5">
                  <c:v>85,34 б. Нерчинско-Заводский район</c:v>
                </c:pt>
                <c:pt idx="6">
                  <c:v>78,86 б. ГО Город Чита</c:v>
                </c:pt>
                <c:pt idx="7">
                  <c:v>67,45 б. Тунгиро-Олёкминский район</c:v>
                </c:pt>
              </c:strCache>
            </c:strRef>
          </c:cat>
          <c:val>
            <c:numRef>
              <c:f>Лист1!$D$2:$D$9</c:f>
              <c:numCache>
                <c:formatCode>0%</c:formatCode>
                <c:ptCount val="8"/>
                <c:pt idx="0">
                  <c:v>0.58333333333333337</c:v>
                </c:pt>
                <c:pt idx="1">
                  <c:v>0.63636363636363835</c:v>
                </c:pt>
                <c:pt idx="2">
                  <c:v>0.56521739130434756</c:v>
                </c:pt>
                <c:pt idx="3">
                  <c:v>0.71428571428571463</c:v>
                </c:pt>
                <c:pt idx="4">
                  <c:v>0.63636363636363835</c:v>
                </c:pt>
                <c:pt idx="5" formatCode="0.00%">
                  <c:v>0.65217391304348227</c:v>
                </c:pt>
                <c:pt idx="6">
                  <c:v>0.76521739130434752</c:v>
                </c:pt>
                <c:pt idx="7">
                  <c:v>0.75000000000000189</c:v>
                </c:pt>
              </c:numCache>
            </c:numRef>
          </c:val>
        </c:ser>
        <c:ser>
          <c:idx val="3"/>
          <c:order val="3"/>
          <c:tx>
            <c:strRef>
              <c:f>Лист1!$E$1</c:f>
              <c:strCache>
                <c:ptCount val="1"/>
                <c:pt idx="0">
                  <c:v>хорошо</c:v>
                </c:pt>
              </c:strCache>
            </c:strRef>
          </c:tx>
          <c:dLbls>
            <c:spPr>
              <a:noFill/>
              <a:ln>
                <a:noFill/>
              </a:ln>
              <a:effectLs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Лист1!$A$2:$A$9</c:f>
              <c:strCache>
                <c:ptCount val="8"/>
                <c:pt idx="0">
                  <c:v>93,31 б. Шилкинский район</c:v>
                </c:pt>
                <c:pt idx="1">
                  <c:v>93,11 б. Шелопугинский район</c:v>
                </c:pt>
                <c:pt idx="2">
                  <c:v>90,28 б. Читинский район</c:v>
                </c:pt>
                <c:pt idx="3">
                  <c:v>88,54 б. Акшинский район</c:v>
                </c:pt>
                <c:pt idx="4">
                  <c:v>86,91 б. Калганский район</c:v>
                </c:pt>
                <c:pt idx="5">
                  <c:v>85,34 б. Нерчинско-Заводский район</c:v>
                </c:pt>
                <c:pt idx="6">
                  <c:v>78,86 б. ГО Город Чита</c:v>
                </c:pt>
                <c:pt idx="7">
                  <c:v>67,45 б. Тунгиро-Олёкминский район</c:v>
                </c:pt>
              </c:strCache>
            </c:strRef>
          </c:cat>
          <c:val>
            <c:numRef>
              <c:f>Лист1!$E$2:$E$9</c:f>
              <c:numCache>
                <c:formatCode>0%</c:formatCode>
                <c:ptCount val="8"/>
                <c:pt idx="0">
                  <c:v>0.41666666666666785</c:v>
                </c:pt>
                <c:pt idx="1">
                  <c:v>0.36363636363636381</c:v>
                </c:pt>
                <c:pt idx="2">
                  <c:v>0.39130434782608836</c:v>
                </c:pt>
                <c:pt idx="3">
                  <c:v>0.28571428571428698</c:v>
                </c:pt>
                <c:pt idx="4">
                  <c:v>0.36363636363636381</c:v>
                </c:pt>
                <c:pt idx="5" formatCode="0.00%">
                  <c:v>0.30434782608695682</c:v>
                </c:pt>
                <c:pt idx="6">
                  <c:v>0.12173913043478272</c:v>
                </c:pt>
              </c:numCache>
            </c:numRef>
          </c:val>
        </c:ser>
        <c:ser>
          <c:idx val="4"/>
          <c:order val="4"/>
          <c:tx>
            <c:strRef>
              <c:f>Лист1!$F$1</c:f>
              <c:strCache>
                <c:ptCount val="1"/>
                <c:pt idx="0">
                  <c:v>отлично</c:v>
                </c:pt>
              </c:strCache>
            </c:strRef>
          </c:tx>
          <c:dLbls>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spPr>
              <a:noFill/>
              <a:ln>
                <a:noFill/>
              </a:ln>
              <a:effectLst/>
            </c:spPr>
            <c:txPr>
              <a:bodyPr/>
              <a:lstStyle/>
              <a:p>
                <a:pPr>
                  <a:defRPr sz="1000" b="1">
                    <a:solidFill>
                      <a:schemeClr val="bg1"/>
                    </a:solidFill>
                    <a:effectLst>
                      <a:outerShdw blurRad="38100" dist="38100" dir="2700000" algn="tl">
                        <a:srgbClr val="000000">
                          <a:alpha val="43137"/>
                        </a:srgbClr>
                      </a:outerShdw>
                    </a:effectLst>
                  </a:defRPr>
                </a:pPr>
                <a:endParaRPr lang="ru-RU"/>
              </a:p>
            </c:txPr>
            <c:dLblPos val="ctr"/>
            <c:showVal val="1"/>
            <c:extLst>
              <c:ext xmlns:c15="http://schemas.microsoft.com/office/drawing/2012/chart" uri="{CE6537A1-D6FC-4f65-9D91-7224C49458BB}">
                <c15:showLeaderLines val="0"/>
              </c:ext>
            </c:extLst>
          </c:dLbls>
          <c:cat>
            <c:strRef>
              <c:f>Лист1!$A$2:$A$9</c:f>
              <c:strCache>
                <c:ptCount val="8"/>
                <c:pt idx="0">
                  <c:v>93,31 б. Шилкинский район</c:v>
                </c:pt>
                <c:pt idx="1">
                  <c:v>93,11 б. Шелопугинский район</c:v>
                </c:pt>
                <c:pt idx="2">
                  <c:v>90,28 б. Читинский район</c:v>
                </c:pt>
                <c:pt idx="3">
                  <c:v>88,54 б. Акшинский район</c:v>
                </c:pt>
                <c:pt idx="4">
                  <c:v>86,91 б. Калганский район</c:v>
                </c:pt>
                <c:pt idx="5">
                  <c:v>85,34 б. Нерчинско-Заводский район</c:v>
                </c:pt>
                <c:pt idx="6">
                  <c:v>78,86 б. ГО Город Чита</c:v>
                </c:pt>
                <c:pt idx="7">
                  <c:v>67,45 б. Тунгиро-Олёкминский район</c:v>
                </c:pt>
              </c:strCache>
            </c:strRef>
          </c:cat>
          <c:val>
            <c:numRef>
              <c:f>Лист1!$F$2:$F$9</c:f>
              <c:numCache>
                <c:formatCode>General</c:formatCode>
                <c:ptCount val="8"/>
              </c:numCache>
            </c:numRef>
          </c:val>
        </c:ser>
        <c:dLbls/>
        <c:overlap val="100"/>
        <c:axId val="142654848"/>
        <c:axId val="142546048"/>
      </c:barChart>
      <c:catAx>
        <c:axId val="142654848"/>
        <c:scaling>
          <c:orientation val="maxMin"/>
        </c:scaling>
        <c:axPos val="l"/>
        <c:numFmt formatCode="General" sourceLinked="0"/>
        <c:tickLblPos val="nextTo"/>
        <c:txPr>
          <a:bodyPr/>
          <a:lstStyle/>
          <a:p>
            <a:pPr>
              <a:defRPr sz="1600"/>
            </a:pPr>
            <a:endParaRPr lang="ru-RU"/>
          </a:p>
        </c:txPr>
        <c:crossAx val="142546048"/>
        <c:crosses val="autoZero"/>
        <c:auto val="1"/>
        <c:lblAlgn val="ctr"/>
        <c:lblOffset val="100"/>
      </c:catAx>
      <c:valAx>
        <c:axId val="142546048"/>
        <c:scaling>
          <c:orientation val="minMax"/>
        </c:scaling>
        <c:delete val="1"/>
        <c:axPos val="t"/>
        <c:majorGridlines/>
        <c:numFmt formatCode="0%" sourceLinked="1"/>
        <c:tickLblPos val="nextTo"/>
        <c:crossAx val="142654848"/>
        <c:crosses val="autoZero"/>
        <c:crossBetween val="between"/>
      </c:valAx>
    </c:plotArea>
    <c:legend>
      <c:legendPos val="r"/>
      <c:legendEntry>
        <c:idx val="0"/>
        <c:txPr>
          <a:bodyPr/>
          <a:lstStyle/>
          <a:p>
            <a:pPr>
              <a:defRPr sz="1400">
                <a:solidFill>
                  <a:schemeClr val="accent6">
                    <a:lumMod val="20000"/>
                    <a:lumOff val="80000"/>
                  </a:schemeClr>
                </a:solidFill>
              </a:defRPr>
            </a:pPr>
            <a:endParaRPr lang="ru-RU"/>
          </a:p>
        </c:txPr>
      </c:legendEntry>
      <c:layout>
        <c:manualLayout>
          <c:xMode val="edge"/>
          <c:yMode val="edge"/>
          <c:x val="0.72871379283019566"/>
          <c:y val="0.31022209683706498"/>
          <c:w val="0.26224672241569175"/>
          <c:h val="0.37955559096968611"/>
        </c:manualLayout>
      </c:layout>
      <c:txPr>
        <a:bodyPr/>
        <a:lstStyle/>
        <a:p>
          <a:pPr>
            <a:defRPr sz="1400"/>
          </a:pPr>
          <a:endParaRPr lang="ru-RU"/>
        </a:p>
      </c:txPr>
    </c:legend>
    <c:plotVisOnly val="1"/>
    <c:dispBlanksAs val="gap"/>
  </c:chart>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chart>
    <c:title>
      <c:layout/>
    </c:title>
    <c:view3D>
      <c:rotX val="30"/>
      <c:perspective val="30"/>
    </c:view3D>
    <c:plotArea>
      <c:layout/>
      <c:pie3DChart>
        <c:varyColors val="1"/>
        <c:ser>
          <c:idx val="0"/>
          <c:order val="0"/>
          <c:tx>
            <c:strRef>
              <c:f>Лист1!$B$1</c:f>
              <c:strCache>
                <c:ptCount val="1"/>
                <c:pt idx="0">
                  <c:v>2016</c:v>
                </c:pt>
              </c:strCache>
            </c:strRef>
          </c:tx>
          <c:dLbls>
            <c:dLbl>
              <c:idx val="2"/>
              <c:layout>
                <c:manualLayout>
                  <c:x val="-6.368157208239994E-2"/>
                  <c:y val="-1.1307412944049675E-2"/>
                </c:manualLayout>
              </c:layout>
              <c:dLblPos val="outEnd"/>
              <c:showPercent val="1"/>
              <c:extLst>
                <c:ext xmlns:c15="http://schemas.microsoft.com/office/drawing/2012/chart" uri="{CE6537A1-D6FC-4f65-9D91-7224C49458BB}"/>
              </c:extLst>
            </c:dLbl>
            <c:spPr>
              <a:noFill/>
              <a:ln>
                <a:noFill/>
              </a:ln>
              <a:effectLst/>
            </c:spPr>
            <c:txPr>
              <a:bodyPr/>
              <a:lstStyle/>
              <a:p>
                <a:pPr>
                  <a:defRPr b="1">
                    <a:solidFill>
                      <a:srgbClr val="FF0000"/>
                    </a:solidFill>
                  </a:defRPr>
                </a:pPr>
                <a:endParaRPr lang="ru-RU"/>
              </a:p>
            </c:txPr>
            <c:dLblPos val="outEnd"/>
            <c:showPercent val="1"/>
            <c:showLeaderLines val="1"/>
            <c:extLst>
              <c:ext xmlns:c15="http://schemas.microsoft.com/office/drawing/2012/chart" uri="{CE6537A1-D6FC-4f65-9D91-7224C49458BB}"/>
            </c:extLst>
          </c:dLbls>
          <c:cat>
            <c:strRef>
              <c:f>Лист1!$A$2:$A$6</c:f>
              <c:strCache>
                <c:ptCount val="5"/>
                <c:pt idx="0">
                  <c:v>Питание малоимущих</c:v>
                </c:pt>
                <c:pt idx="1">
                  <c:v>Компенсация части родительской платы </c:v>
                </c:pt>
                <c:pt idx="2">
                  <c:v>Компенсация затрат родителям на обучение детей-инвалидов на дому</c:v>
                </c:pt>
                <c:pt idx="3">
                  <c:v>выплата 25 % педагогическим работникам</c:v>
                </c:pt>
                <c:pt idx="4">
                  <c:v>Администрирование государственных полномочий</c:v>
                </c:pt>
              </c:strCache>
            </c:strRef>
          </c:cat>
          <c:val>
            <c:numRef>
              <c:f>Лист1!$B$2:$B$6</c:f>
              <c:numCache>
                <c:formatCode>General</c:formatCode>
                <c:ptCount val="5"/>
                <c:pt idx="0">
                  <c:v>39</c:v>
                </c:pt>
                <c:pt idx="1">
                  <c:v>47</c:v>
                </c:pt>
                <c:pt idx="2">
                  <c:v>1</c:v>
                </c:pt>
                <c:pt idx="3">
                  <c:v>10</c:v>
                </c:pt>
                <c:pt idx="4">
                  <c:v>3</c:v>
                </c:pt>
              </c:numCache>
            </c:numRef>
          </c:val>
        </c:ser>
        <c:dLbls>
          <c:showPercent val="1"/>
        </c:dLbls>
      </c:pie3DChart>
    </c:plotArea>
    <c:plotVisOnly val="1"/>
    <c:dispBlanksAs val="zero"/>
  </c:chart>
  <c:txPr>
    <a:bodyPr/>
    <a:lstStyle/>
    <a:p>
      <a:pPr>
        <a:defRPr sz="1800"/>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ru-RU"/>
  <c:chart>
    <c:title>
      <c:layout/>
    </c:title>
    <c:view3D>
      <c:rotX val="30"/>
      <c:perspective val="30"/>
    </c:view3D>
    <c:plotArea>
      <c:layout/>
      <c:pie3DChart>
        <c:varyColors val="1"/>
        <c:ser>
          <c:idx val="0"/>
          <c:order val="0"/>
          <c:tx>
            <c:strRef>
              <c:f>Лист1!$B$1</c:f>
              <c:strCache>
                <c:ptCount val="1"/>
                <c:pt idx="0">
                  <c:v>2017</c:v>
                </c:pt>
              </c:strCache>
            </c:strRef>
          </c:tx>
          <c:dLbls>
            <c:dLbl>
              <c:idx val="2"/>
              <c:layout>
                <c:manualLayout>
                  <c:x val="-6.3681572082399912E-2"/>
                  <c:y val="-1.1307412944049675E-2"/>
                </c:manualLayout>
              </c:layout>
              <c:dLblPos val="outEnd"/>
              <c:showPercent val="1"/>
              <c:extLst>
                <c:ext xmlns:c15="http://schemas.microsoft.com/office/drawing/2012/chart" uri="{CE6537A1-D6FC-4f65-9D91-7224C49458BB}"/>
              </c:extLst>
            </c:dLbl>
            <c:spPr>
              <a:noFill/>
              <a:ln>
                <a:noFill/>
              </a:ln>
              <a:effectLst/>
            </c:spPr>
            <c:txPr>
              <a:bodyPr/>
              <a:lstStyle/>
              <a:p>
                <a:pPr>
                  <a:defRPr b="1">
                    <a:solidFill>
                      <a:srgbClr val="FF0000"/>
                    </a:solidFill>
                  </a:defRPr>
                </a:pPr>
                <a:endParaRPr lang="ru-RU"/>
              </a:p>
            </c:txPr>
            <c:dLblPos val="outEnd"/>
            <c:showPercent val="1"/>
            <c:showLeaderLines val="1"/>
            <c:extLst>
              <c:ext xmlns:c15="http://schemas.microsoft.com/office/drawing/2012/chart" uri="{CE6537A1-D6FC-4f65-9D91-7224C49458BB}"/>
            </c:extLst>
          </c:dLbls>
          <c:cat>
            <c:strRef>
              <c:f>Лист1!$A$2:$A$6</c:f>
              <c:strCache>
                <c:ptCount val="5"/>
                <c:pt idx="0">
                  <c:v>Питание малоимущих</c:v>
                </c:pt>
                <c:pt idx="1">
                  <c:v>Компенсация части родительской платы </c:v>
                </c:pt>
                <c:pt idx="2">
                  <c:v>Компенсация затрат родителям на обучение детей-инвалидов на дому</c:v>
                </c:pt>
                <c:pt idx="3">
                  <c:v>выплата 25 % педагогическим работникам</c:v>
                </c:pt>
                <c:pt idx="4">
                  <c:v>Администрирование государственных полномочий</c:v>
                </c:pt>
              </c:strCache>
            </c:strRef>
          </c:cat>
          <c:val>
            <c:numRef>
              <c:f>Лист1!$B$2:$B$6</c:f>
              <c:numCache>
                <c:formatCode>General</c:formatCode>
                <c:ptCount val="5"/>
                <c:pt idx="0">
                  <c:v>42</c:v>
                </c:pt>
                <c:pt idx="1">
                  <c:v>38</c:v>
                </c:pt>
                <c:pt idx="2">
                  <c:v>2</c:v>
                </c:pt>
                <c:pt idx="3">
                  <c:v>16</c:v>
                </c:pt>
                <c:pt idx="4">
                  <c:v>2</c:v>
                </c:pt>
              </c:numCache>
            </c:numRef>
          </c:val>
        </c:ser>
        <c:dLbls>
          <c:showPercent val="1"/>
        </c:dLbls>
      </c:pie3DChart>
    </c:plotArea>
    <c:plotVisOnly val="1"/>
    <c:dispBlanksAs val="zero"/>
  </c:chart>
  <c:txPr>
    <a:bodyPr/>
    <a:lstStyle/>
    <a:p>
      <a:pPr>
        <a:defRPr sz="1800"/>
      </a:pPr>
      <a:endParaRPr lang="ru-RU"/>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 Id="rId5" Type="http://schemas.openxmlformats.org/officeDocument/2006/relationships/image" Target="../media/image89.jpeg"/><Relationship Id="rId4" Type="http://schemas.openxmlformats.org/officeDocument/2006/relationships/image" Target="../media/image88.jpeg"/></Relationships>
</file>

<file path=ppt/diagrams/_rels/data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881.jpeg"/><Relationship Id="rId2" Type="http://schemas.openxmlformats.org/officeDocument/2006/relationships/image" Target="../media/image871.jpeg"/><Relationship Id="rId1" Type="http://schemas.openxmlformats.org/officeDocument/2006/relationships/image" Target="../media/image861.jpeg"/><Relationship Id="rId5" Type="http://schemas.openxmlformats.org/officeDocument/2006/relationships/image" Target="../media/image901.jpeg"/><Relationship Id="rId4" Type="http://schemas.openxmlformats.org/officeDocument/2006/relationships/image" Target="../media/image89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1.jpeg"/><Relationship Id="rId1" Type="http://schemas.openxmlformats.org/officeDocument/2006/relationships/image" Target="../media/image9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D0D3C6-A8CE-4343-BCEA-1FFDC730AE9A}"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ru-RU"/>
        </a:p>
      </dgm:t>
    </dgm:pt>
    <dgm:pt modelId="{C0CA1369-112D-44C9-BC98-01233CDF17AA}">
      <dgm:prSet/>
      <dgm:spPr/>
      <dgm:t>
        <a:bodyPr/>
        <a:lstStyle/>
        <a:p>
          <a:pPr rtl="0"/>
          <a:r>
            <a:rPr lang="ru-RU" b="1" dirty="0" smtClean="0"/>
            <a:t>255  учреждений дошкольного образования</a:t>
          </a:r>
          <a:endParaRPr lang="ru-RU" dirty="0"/>
        </a:p>
      </dgm:t>
    </dgm:pt>
    <dgm:pt modelId="{DDA6C4BB-C64E-47C3-9294-8AEF1E8FD91A}" type="parTrans" cxnId="{01D0275B-DD52-46F4-981F-E9FA951247A6}">
      <dgm:prSet/>
      <dgm:spPr/>
      <dgm:t>
        <a:bodyPr/>
        <a:lstStyle/>
        <a:p>
          <a:endParaRPr lang="ru-RU"/>
        </a:p>
      </dgm:t>
    </dgm:pt>
    <dgm:pt modelId="{8BC38700-588C-4083-8F91-E85B70D7C206}" type="sibTrans" cxnId="{01D0275B-DD52-46F4-981F-E9FA951247A6}">
      <dgm:prSet/>
      <dgm:spPr/>
      <dgm:t>
        <a:bodyPr/>
        <a:lstStyle/>
        <a:p>
          <a:endParaRPr lang="ru-RU"/>
        </a:p>
      </dgm:t>
    </dgm:pt>
    <dgm:pt modelId="{3E58BA7D-D4F2-4804-AF95-2A52E0ED880F}">
      <dgm:prSet/>
      <dgm:spPr/>
      <dgm:t>
        <a:bodyPr/>
        <a:lstStyle/>
        <a:p>
          <a:pPr rtl="0"/>
          <a:r>
            <a:rPr lang="ru-RU" b="1" dirty="0" smtClean="0"/>
            <a:t>436 общеобразовательных организаций</a:t>
          </a:r>
          <a:endParaRPr lang="ru-RU" dirty="0"/>
        </a:p>
      </dgm:t>
    </dgm:pt>
    <dgm:pt modelId="{17D94FFF-7180-489D-A28A-6F0EB9EB0101}" type="parTrans" cxnId="{B5D3B196-B9A2-439C-ACFC-ED481D819027}">
      <dgm:prSet/>
      <dgm:spPr/>
      <dgm:t>
        <a:bodyPr/>
        <a:lstStyle/>
        <a:p>
          <a:endParaRPr lang="ru-RU"/>
        </a:p>
      </dgm:t>
    </dgm:pt>
    <dgm:pt modelId="{05DDDA80-CAE6-48AC-A2E5-1322CFF7A8E5}" type="sibTrans" cxnId="{B5D3B196-B9A2-439C-ACFC-ED481D819027}">
      <dgm:prSet/>
      <dgm:spPr/>
      <dgm:t>
        <a:bodyPr/>
        <a:lstStyle/>
        <a:p>
          <a:endParaRPr lang="ru-RU"/>
        </a:p>
      </dgm:t>
    </dgm:pt>
    <dgm:pt modelId="{32C2F109-328C-42AB-B06E-162D9AE5EDD2}">
      <dgm:prSet/>
      <dgm:spPr/>
      <dgm:t>
        <a:bodyPr/>
        <a:lstStyle/>
        <a:p>
          <a:pPr rtl="0"/>
          <a:r>
            <a:rPr lang="ru-RU" b="1" smtClean="0"/>
            <a:t>41  государственное учреждение социального обеспечения</a:t>
          </a:r>
          <a:endParaRPr lang="ru-RU"/>
        </a:p>
      </dgm:t>
    </dgm:pt>
    <dgm:pt modelId="{D53409EF-EF7C-49BB-926E-F9592FA6C1DF}" type="parTrans" cxnId="{FC66EC0B-2A26-48C7-B5B3-8FB01368B745}">
      <dgm:prSet/>
      <dgm:spPr/>
      <dgm:t>
        <a:bodyPr/>
        <a:lstStyle/>
        <a:p>
          <a:endParaRPr lang="ru-RU"/>
        </a:p>
      </dgm:t>
    </dgm:pt>
    <dgm:pt modelId="{2302B1E6-0C25-482F-940A-F12B1797B2DD}" type="sibTrans" cxnId="{FC66EC0B-2A26-48C7-B5B3-8FB01368B745}">
      <dgm:prSet/>
      <dgm:spPr/>
      <dgm:t>
        <a:bodyPr/>
        <a:lstStyle/>
        <a:p>
          <a:endParaRPr lang="ru-RU"/>
        </a:p>
      </dgm:t>
    </dgm:pt>
    <dgm:pt modelId="{AE54C13B-7106-4828-8A3B-C579C3418E5C}">
      <dgm:prSet/>
      <dgm:spPr/>
      <dgm:t>
        <a:bodyPr/>
        <a:lstStyle/>
        <a:p>
          <a:pPr rtl="0"/>
          <a:r>
            <a:rPr lang="ru-RU" b="1" smtClean="0"/>
            <a:t>145 учреждений дополнительного образования детей</a:t>
          </a:r>
          <a:endParaRPr lang="ru-RU"/>
        </a:p>
      </dgm:t>
    </dgm:pt>
    <dgm:pt modelId="{B7D1FE47-048D-4DED-9628-51A5FEDC2FBF}" type="parTrans" cxnId="{2D65237A-6B1F-49CD-9C85-F46A01E67FA6}">
      <dgm:prSet/>
      <dgm:spPr/>
      <dgm:t>
        <a:bodyPr/>
        <a:lstStyle/>
        <a:p>
          <a:endParaRPr lang="ru-RU"/>
        </a:p>
      </dgm:t>
    </dgm:pt>
    <dgm:pt modelId="{59AB323F-860B-4F19-9E97-23A6B45A5B50}" type="sibTrans" cxnId="{2D65237A-6B1F-49CD-9C85-F46A01E67FA6}">
      <dgm:prSet/>
      <dgm:spPr/>
      <dgm:t>
        <a:bodyPr/>
        <a:lstStyle/>
        <a:p>
          <a:endParaRPr lang="ru-RU"/>
        </a:p>
      </dgm:t>
    </dgm:pt>
    <dgm:pt modelId="{19D120A2-049D-4EC0-9E51-EF72ECFA662A}">
      <dgm:prSet/>
      <dgm:spPr/>
      <dgm:t>
        <a:bodyPr/>
        <a:lstStyle/>
        <a:p>
          <a:pPr rtl="0"/>
          <a:r>
            <a:rPr lang="ru-RU" b="1" smtClean="0"/>
            <a:t>12  учреждений среднего профессионального образования</a:t>
          </a:r>
          <a:endParaRPr lang="ru-RU"/>
        </a:p>
      </dgm:t>
    </dgm:pt>
    <dgm:pt modelId="{9ABE6FD5-3CF9-43D2-9ACB-DCE0115E322B}" type="parTrans" cxnId="{280C4E60-73E4-4FEE-9826-E1BFF3E533CB}">
      <dgm:prSet/>
      <dgm:spPr/>
      <dgm:t>
        <a:bodyPr/>
        <a:lstStyle/>
        <a:p>
          <a:endParaRPr lang="ru-RU"/>
        </a:p>
      </dgm:t>
    </dgm:pt>
    <dgm:pt modelId="{36CF3173-9931-4D3F-9667-BD84FDA764BC}" type="sibTrans" cxnId="{280C4E60-73E4-4FEE-9826-E1BFF3E533CB}">
      <dgm:prSet/>
      <dgm:spPr/>
      <dgm:t>
        <a:bodyPr/>
        <a:lstStyle/>
        <a:p>
          <a:endParaRPr lang="ru-RU"/>
        </a:p>
      </dgm:t>
    </dgm:pt>
    <dgm:pt modelId="{22D1D2B5-22B4-4B4C-AC03-7E965B9D7311}">
      <dgm:prSet/>
      <dgm:spPr/>
      <dgm:t>
        <a:bodyPr/>
        <a:lstStyle/>
        <a:p>
          <a:pPr rtl="0"/>
          <a:r>
            <a:rPr lang="ru-RU" b="1" smtClean="0"/>
            <a:t>10 индивидуальных предпринимателей</a:t>
          </a:r>
          <a:endParaRPr lang="ru-RU"/>
        </a:p>
      </dgm:t>
    </dgm:pt>
    <dgm:pt modelId="{47EACD5E-DD8E-4511-8C9C-DC7E6C94A8B0}" type="parTrans" cxnId="{1DF8A016-A5B5-488C-8B0E-90C806D42FB6}">
      <dgm:prSet/>
      <dgm:spPr/>
      <dgm:t>
        <a:bodyPr/>
        <a:lstStyle/>
        <a:p>
          <a:endParaRPr lang="ru-RU"/>
        </a:p>
      </dgm:t>
    </dgm:pt>
    <dgm:pt modelId="{A3F9C3B6-06D1-4E16-8E34-5BCB74F3DA2D}" type="sibTrans" cxnId="{1DF8A016-A5B5-488C-8B0E-90C806D42FB6}">
      <dgm:prSet/>
      <dgm:spPr/>
      <dgm:t>
        <a:bodyPr/>
        <a:lstStyle/>
        <a:p>
          <a:endParaRPr lang="ru-RU"/>
        </a:p>
      </dgm:t>
    </dgm:pt>
    <dgm:pt modelId="{DD2FCF56-A86D-46B4-875F-718D4F6D3C21}">
      <dgm:prSet/>
      <dgm:spPr/>
      <dgm:t>
        <a:bodyPr/>
        <a:lstStyle/>
        <a:p>
          <a:pPr rtl="0"/>
          <a:r>
            <a:rPr lang="ru-RU" b="1" smtClean="0"/>
            <a:t>6 частных учреждений дополнительного образования</a:t>
          </a:r>
          <a:endParaRPr lang="ru-RU"/>
        </a:p>
      </dgm:t>
    </dgm:pt>
    <dgm:pt modelId="{0581A104-2DD7-4AA7-933A-A9D3B5100A19}" type="parTrans" cxnId="{142EA24B-4697-4438-9433-9A88A2ADBCC4}">
      <dgm:prSet/>
      <dgm:spPr/>
      <dgm:t>
        <a:bodyPr/>
        <a:lstStyle/>
        <a:p>
          <a:endParaRPr lang="ru-RU"/>
        </a:p>
      </dgm:t>
    </dgm:pt>
    <dgm:pt modelId="{FB3BCCB7-07A1-4342-9D4C-29B234361799}" type="sibTrans" cxnId="{142EA24B-4697-4438-9433-9A88A2ADBCC4}">
      <dgm:prSet/>
      <dgm:spPr/>
      <dgm:t>
        <a:bodyPr/>
        <a:lstStyle/>
        <a:p>
          <a:endParaRPr lang="ru-RU"/>
        </a:p>
      </dgm:t>
    </dgm:pt>
    <dgm:pt modelId="{27001940-0654-4409-B1A2-74DA597D58EB}">
      <dgm:prSet/>
      <dgm:spPr/>
      <dgm:t>
        <a:bodyPr/>
        <a:lstStyle/>
        <a:p>
          <a:pPr rtl="0"/>
          <a:r>
            <a:rPr lang="ru-RU" b="1" smtClean="0"/>
            <a:t>12 учреждений дополнительного образования иных ведомств</a:t>
          </a:r>
          <a:endParaRPr lang="ru-RU"/>
        </a:p>
      </dgm:t>
    </dgm:pt>
    <dgm:pt modelId="{BC1B6B2D-1153-4FCD-A594-72854ED7C491}" type="parTrans" cxnId="{A6296896-FCA6-4DFF-BF3E-68E932586C9C}">
      <dgm:prSet/>
      <dgm:spPr/>
      <dgm:t>
        <a:bodyPr/>
        <a:lstStyle/>
        <a:p>
          <a:endParaRPr lang="ru-RU"/>
        </a:p>
      </dgm:t>
    </dgm:pt>
    <dgm:pt modelId="{A6EB4D89-C595-418B-92B2-D54509540B63}" type="sibTrans" cxnId="{A6296896-FCA6-4DFF-BF3E-68E932586C9C}">
      <dgm:prSet/>
      <dgm:spPr/>
      <dgm:t>
        <a:bodyPr/>
        <a:lstStyle/>
        <a:p>
          <a:endParaRPr lang="ru-RU"/>
        </a:p>
      </dgm:t>
    </dgm:pt>
    <dgm:pt modelId="{759392E5-40A2-4213-9FCA-F5C797E47966}" type="pres">
      <dgm:prSet presAssocID="{D5D0D3C6-A8CE-4343-BCEA-1FFDC730AE9A}" presName="Name0" presStyleCnt="0">
        <dgm:presLayoutVars>
          <dgm:dir/>
        </dgm:presLayoutVars>
      </dgm:prSet>
      <dgm:spPr/>
      <dgm:t>
        <a:bodyPr/>
        <a:lstStyle/>
        <a:p>
          <a:endParaRPr lang="ru-RU"/>
        </a:p>
      </dgm:t>
    </dgm:pt>
    <dgm:pt modelId="{1411070C-92EC-4574-A8DC-0E5EBBF19397}" type="pres">
      <dgm:prSet presAssocID="{C0CA1369-112D-44C9-BC98-01233CDF17AA}" presName="noChildren" presStyleCnt="0"/>
      <dgm:spPr/>
    </dgm:pt>
    <dgm:pt modelId="{32F0191A-8D9B-40BB-83F8-6768EE8C6499}" type="pres">
      <dgm:prSet presAssocID="{C0CA1369-112D-44C9-BC98-01233CDF17AA}" presName="gap" presStyleCnt="0"/>
      <dgm:spPr/>
    </dgm:pt>
    <dgm:pt modelId="{04E6EC50-117D-4CDD-AF78-7FDA00AE6912}" type="pres">
      <dgm:prSet presAssocID="{C0CA1369-112D-44C9-BC98-01233CDF17AA}" presName="medCircle2" presStyleLbl="vennNode1" presStyleIdx="0" presStyleCnt="8"/>
      <dgm:spPr/>
    </dgm:pt>
    <dgm:pt modelId="{F31CDD89-797B-4FAD-956C-98E9B0A6E326}" type="pres">
      <dgm:prSet presAssocID="{C0CA1369-112D-44C9-BC98-01233CDF17AA}" presName="txLvlOnly1" presStyleLbl="revTx" presStyleIdx="0" presStyleCnt="8"/>
      <dgm:spPr/>
      <dgm:t>
        <a:bodyPr/>
        <a:lstStyle/>
        <a:p>
          <a:endParaRPr lang="ru-RU"/>
        </a:p>
      </dgm:t>
    </dgm:pt>
    <dgm:pt modelId="{F8BD00A8-A0EB-4909-B267-BDBB96188299}" type="pres">
      <dgm:prSet presAssocID="{3E58BA7D-D4F2-4804-AF95-2A52E0ED880F}" presName="noChildren" presStyleCnt="0"/>
      <dgm:spPr/>
    </dgm:pt>
    <dgm:pt modelId="{27E13677-960F-4424-B707-6BD98D618A71}" type="pres">
      <dgm:prSet presAssocID="{3E58BA7D-D4F2-4804-AF95-2A52E0ED880F}" presName="gap" presStyleCnt="0"/>
      <dgm:spPr/>
    </dgm:pt>
    <dgm:pt modelId="{E6DEA5C2-5F06-461B-A508-50FDF15FDEE1}" type="pres">
      <dgm:prSet presAssocID="{3E58BA7D-D4F2-4804-AF95-2A52E0ED880F}" presName="medCircle2" presStyleLbl="vennNode1" presStyleIdx="1" presStyleCnt="8"/>
      <dgm:spPr/>
    </dgm:pt>
    <dgm:pt modelId="{D8B2CC09-B12C-41DD-8DC7-D1A6C2B2B769}" type="pres">
      <dgm:prSet presAssocID="{3E58BA7D-D4F2-4804-AF95-2A52E0ED880F}" presName="txLvlOnly1" presStyleLbl="revTx" presStyleIdx="1" presStyleCnt="8"/>
      <dgm:spPr/>
      <dgm:t>
        <a:bodyPr/>
        <a:lstStyle/>
        <a:p>
          <a:endParaRPr lang="ru-RU"/>
        </a:p>
      </dgm:t>
    </dgm:pt>
    <dgm:pt modelId="{38C1C923-5EFF-42B0-842A-7081CD4F9E59}" type="pres">
      <dgm:prSet presAssocID="{32C2F109-328C-42AB-B06E-162D9AE5EDD2}" presName="noChildren" presStyleCnt="0"/>
      <dgm:spPr/>
    </dgm:pt>
    <dgm:pt modelId="{64B82E6D-28FB-4CBE-B2AF-EDA704E3C070}" type="pres">
      <dgm:prSet presAssocID="{32C2F109-328C-42AB-B06E-162D9AE5EDD2}" presName="gap" presStyleCnt="0"/>
      <dgm:spPr/>
    </dgm:pt>
    <dgm:pt modelId="{236CA4F3-6F76-44E3-BFD4-4D7A64AC626E}" type="pres">
      <dgm:prSet presAssocID="{32C2F109-328C-42AB-B06E-162D9AE5EDD2}" presName="medCircle2" presStyleLbl="vennNode1" presStyleIdx="2" presStyleCnt="8"/>
      <dgm:spPr/>
    </dgm:pt>
    <dgm:pt modelId="{C166A935-1491-40E3-B683-7F9F5B182FF7}" type="pres">
      <dgm:prSet presAssocID="{32C2F109-328C-42AB-B06E-162D9AE5EDD2}" presName="txLvlOnly1" presStyleLbl="revTx" presStyleIdx="2" presStyleCnt="8"/>
      <dgm:spPr/>
      <dgm:t>
        <a:bodyPr/>
        <a:lstStyle/>
        <a:p>
          <a:endParaRPr lang="ru-RU"/>
        </a:p>
      </dgm:t>
    </dgm:pt>
    <dgm:pt modelId="{F6B968BF-5899-46D1-803B-7A88732C3513}" type="pres">
      <dgm:prSet presAssocID="{AE54C13B-7106-4828-8A3B-C579C3418E5C}" presName="noChildren" presStyleCnt="0"/>
      <dgm:spPr/>
    </dgm:pt>
    <dgm:pt modelId="{121E68D5-A4ED-4508-9955-DBA1ACE31994}" type="pres">
      <dgm:prSet presAssocID="{AE54C13B-7106-4828-8A3B-C579C3418E5C}" presName="gap" presStyleCnt="0"/>
      <dgm:spPr/>
    </dgm:pt>
    <dgm:pt modelId="{05B929BB-EED4-45EA-8B02-A4066FE6C141}" type="pres">
      <dgm:prSet presAssocID="{AE54C13B-7106-4828-8A3B-C579C3418E5C}" presName="medCircle2" presStyleLbl="vennNode1" presStyleIdx="3" presStyleCnt="8"/>
      <dgm:spPr/>
    </dgm:pt>
    <dgm:pt modelId="{49738B2A-6BF6-4F61-A212-633D571E9301}" type="pres">
      <dgm:prSet presAssocID="{AE54C13B-7106-4828-8A3B-C579C3418E5C}" presName="txLvlOnly1" presStyleLbl="revTx" presStyleIdx="3" presStyleCnt="8"/>
      <dgm:spPr/>
      <dgm:t>
        <a:bodyPr/>
        <a:lstStyle/>
        <a:p>
          <a:endParaRPr lang="ru-RU"/>
        </a:p>
      </dgm:t>
    </dgm:pt>
    <dgm:pt modelId="{98170CE6-0CB4-4E59-B68A-05D7A4885FDA}" type="pres">
      <dgm:prSet presAssocID="{19D120A2-049D-4EC0-9E51-EF72ECFA662A}" presName="noChildren" presStyleCnt="0"/>
      <dgm:spPr/>
    </dgm:pt>
    <dgm:pt modelId="{4D644188-B66B-4246-A7C9-651E23D277A2}" type="pres">
      <dgm:prSet presAssocID="{19D120A2-049D-4EC0-9E51-EF72ECFA662A}" presName="gap" presStyleCnt="0"/>
      <dgm:spPr/>
    </dgm:pt>
    <dgm:pt modelId="{61CE22FD-219E-4722-BFA9-0022DA6B504D}" type="pres">
      <dgm:prSet presAssocID="{19D120A2-049D-4EC0-9E51-EF72ECFA662A}" presName="medCircle2" presStyleLbl="vennNode1" presStyleIdx="4" presStyleCnt="8"/>
      <dgm:spPr/>
    </dgm:pt>
    <dgm:pt modelId="{5673429D-B7B3-4EA5-9B9A-20FE8F8667E4}" type="pres">
      <dgm:prSet presAssocID="{19D120A2-049D-4EC0-9E51-EF72ECFA662A}" presName="txLvlOnly1" presStyleLbl="revTx" presStyleIdx="4" presStyleCnt="8"/>
      <dgm:spPr/>
      <dgm:t>
        <a:bodyPr/>
        <a:lstStyle/>
        <a:p>
          <a:endParaRPr lang="ru-RU"/>
        </a:p>
      </dgm:t>
    </dgm:pt>
    <dgm:pt modelId="{02DBCA4F-A2CF-4494-BC50-7F7669C2E3E3}" type="pres">
      <dgm:prSet presAssocID="{22D1D2B5-22B4-4B4C-AC03-7E965B9D7311}" presName="noChildren" presStyleCnt="0"/>
      <dgm:spPr/>
    </dgm:pt>
    <dgm:pt modelId="{C87744C8-57D7-4257-8F4E-85D389845AE5}" type="pres">
      <dgm:prSet presAssocID="{22D1D2B5-22B4-4B4C-AC03-7E965B9D7311}" presName="gap" presStyleCnt="0"/>
      <dgm:spPr/>
    </dgm:pt>
    <dgm:pt modelId="{4476C88B-115B-4DF9-B77E-EFA6323AE744}" type="pres">
      <dgm:prSet presAssocID="{22D1D2B5-22B4-4B4C-AC03-7E965B9D7311}" presName="medCircle2" presStyleLbl="vennNode1" presStyleIdx="5" presStyleCnt="8"/>
      <dgm:spPr/>
    </dgm:pt>
    <dgm:pt modelId="{48849208-5F44-474A-9C36-C61539249B25}" type="pres">
      <dgm:prSet presAssocID="{22D1D2B5-22B4-4B4C-AC03-7E965B9D7311}" presName="txLvlOnly1" presStyleLbl="revTx" presStyleIdx="5" presStyleCnt="8"/>
      <dgm:spPr/>
      <dgm:t>
        <a:bodyPr/>
        <a:lstStyle/>
        <a:p>
          <a:endParaRPr lang="ru-RU"/>
        </a:p>
      </dgm:t>
    </dgm:pt>
    <dgm:pt modelId="{015689BE-E9D9-41E3-900A-D11C1DB4CBE5}" type="pres">
      <dgm:prSet presAssocID="{DD2FCF56-A86D-46B4-875F-718D4F6D3C21}" presName="noChildren" presStyleCnt="0"/>
      <dgm:spPr/>
    </dgm:pt>
    <dgm:pt modelId="{69D7CA3C-9497-43F8-9622-466415C657EF}" type="pres">
      <dgm:prSet presAssocID="{DD2FCF56-A86D-46B4-875F-718D4F6D3C21}" presName="gap" presStyleCnt="0"/>
      <dgm:spPr/>
    </dgm:pt>
    <dgm:pt modelId="{0FA1F3A5-B7AF-4ADA-8184-91EDDDD1A8B6}" type="pres">
      <dgm:prSet presAssocID="{DD2FCF56-A86D-46B4-875F-718D4F6D3C21}" presName="medCircle2" presStyleLbl="vennNode1" presStyleIdx="6" presStyleCnt="8"/>
      <dgm:spPr/>
    </dgm:pt>
    <dgm:pt modelId="{AF61136A-5823-4F61-AB0C-B8E1C91846FF}" type="pres">
      <dgm:prSet presAssocID="{DD2FCF56-A86D-46B4-875F-718D4F6D3C21}" presName="txLvlOnly1" presStyleLbl="revTx" presStyleIdx="6" presStyleCnt="8"/>
      <dgm:spPr/>
      <dgm:t>
        <a:bodyPr/>
        <a:lstStyle/>
        <a:p>
          <a:endParaRPr lang="ru-RU"/>
        </a:p>
      </dgm:t>
    </dgm:pt>
    <dgm:pt modelId="{87821FD5-DCD1-4CF9-BA8A-5037AE8289AE}" type="pres">
      <dgm:prSet presAssocID="{27001940-0654-4409-B1A2-74DA597D58EB}" presName="noChildren" presStyleCnt="0"/>
      <dgm:spPr/>
    </dgm:pt>
    <dgm:pt modelId="{DC69E548-933D-43FC-BC21-5FBC1FD41E94}" type="pres">
      <dgm:prSet presAssocID="{27001940-0654-4409-B1A2-74DA597D58EB}" presName="gap" presStyleCnt="0"/>
      <dgm:spPr/>
    </dgm:pt>
    <dgm:pt modelId="{FF09F2ED-88ED-4B75-84B6-4D1A5EAA1FAC}" type="pres">
      <dgm:prSet presAssocID="{27001940-0654-4409-B1A2-74DA597D58EB}" presName="medCircle2" presStyleLbl="vennNode1" presStyleIdx="7" presStyleCnt="8"/>
      <dgm:spPr/>
    </dgm:pt>
    <dgm:pt modelId="{DD58223B-2384-40E3-B284-76C189CB6F57}" type="pres">
      <dgm:prSet presAssocID="{27001940-0654-4409-B1A2-74DA597D58EB}" presName="txLvlOnly1" presStyleLbl="revTx" presStyleIdx="7" presStyleCnt="8"/>
      <dgm:spPr/>
      <dgm:t>
        <a:bodyPr/>
        <a:lstStyle/>
        <a:p>
          <a:endParaRPr lang="ru-RU"/>
        </a:p>
      </dgm:t>
    </dgm:pt>
  </dgm:ptLst>
  <dgm:cxnLst>
    <dgm:cxn modelId="{662AB67C-8173-4FD8-8A17-35004B33521C}" type="presOf" srcId="{3E58BA7D-D4F2-4804-AF95-2A52E0ED880F}" destId="{D8B2CC09-B12C-41DD-8DC7-D1A6C2B2B769}" srcOrd="0" destOrd="0" presId="urn:microsoft.com/office/officeart/2008/layout/VerticalCircleList"/>
    <dgm:cxn modelId="{2658FDBE-035F-4F1E-BC81-07269DFBE078}" type="presOf" srcId="{19D120A2-049D-4EC0-9E51-EF72ECFA662A}" destId="{5673429D-B7B3-4EA5-9B9A-20FE8F8667E4}" srcOrd="0" destOrd="0" presId="urn:microsoft.com/office/officeart/2008/layout/VerticalCircleList"/>
    <dgm:cxn modelId="{280C4E60-73E4-4FEE-9826-E1BFF3E533CB}" srcId="{D5D0D3C6-A8CE-4343-BCEA-1FFDC730AE9A}" destId="{19D120A2-049D-4EC0-9E51-EF72ECFA662A}" srcOrd="4" destOrd="0" parTransId="{9ABE6FD5-3CF9-43D2-9ACB-DCE0115E322B}" sibTransId="{36CF3173-9931-4D3F-9667-BD84FDA764BC}"/>
    <dgm:cxn modelId="{1DF8A016-A5B5-488C-8B0E-90C806D42FB6}" srcId="{D5D0D3C6-A8CE-4343-BCEA-1FFDC730AE9A}" destId="{22D1D2B5-22B4-4B4C-AC03-7E965B9D7311}" srcOrd="5" destOrd="0" parTransId="{47EACD5E-DD8E-4511-8C9C-DC7E6C94A8B0}" sibTransId="{A3F9C3B6-06D1-4E16-8E34-5BCB74F3DA2D}"/>
    <dgm:cxn modelId="{FC66EC0B-2A26-48C7-B5B3-8FB01368B745}" srcId="{D5D0D3C6-A8CE-4343-BCEA-1FFDC730AE9A}" destId="{32C2F109-328C-42AB-B06E-162D9AE5EDD2}" srcOrd="2" destOrd="0" parTransId="{D53409EF-EF7C-49BB-926E-F9592FA6C1DF}" sibTransId="{2302B1E6-0C25-482F-940A-F12B1797B2DD}"/>
    <dgm:cxn modelId="{E02E0408-FFBD-45BD-860E-80053D1937EC}" type="presOf" srcId="{D5D0D3C6-A8CE-4343-BCEA-1FFDC730AE9A}" destId="{759392E5-40A2-4213-9FCA-F5C797E47966}" srcOrd="0" destOrd="0" presId="urn:microsoft.com/office/officeart/2008/layout/VerticalCircleList"/>
    <dgm:cxn modelId="{A6296896-FCA6-4DFF-BF3E-68E932586C9C}" srcId="{D5D0D3C6-A8CE-4343-BCEA-1FFDC730AE9A}" destId="{27001940-0654-4409-B1A2-74DA597D58EB}" srcOrd="7" destOrd="0" parTransId="{BC1B6B2D-1153-4FCD-A594-72854ED7C491}" sibTransId="{A6EB4D89-C595-418B-92B2-D54509540B63}"/>
    <dgm:cxn modelId="{78C53DE4-4102-4EFD-BB45-8BB14A278CE2}" type="presOf" srcId="{C0CA1369-112D-44C9-BC98-01233CDF17AA}" destId="{F31CDD89-797B-4FAD-956C-98E9B0A6E326}" srcOrd="0" destOrd="0" presId="urn:microsoft.com/office/officeart/2008/layout/VerticalCircleList"/>
    <dgm:cxn modelId="{175E1A99-74A7-4F97-AEA4-EB7501CF8A71}" type="presOf" srcId="{DD2FCF56-A86D-46B4-875F-718D4F6D3C21}" destId="{AF61136A-5823-4F61-AB0C-B8E1C91846FF}" srcOrd="0" destOrd="0" presId="urn:microsoft.com/office/officeart/2008/layout/VerticalCircleList"/>
    <dgm:cxn modelId="{7D1DBC33-E7B4-48C7-A8CF-0C1BB0C23802}" type="presOf" srcId="{32C2F109-328C-42AB-B06E-162D9AE5EDD2}" destId="{C166A935-1491-40E3-B683-7F9F5B182FF7}" srcOrd="0" destOrd="0" presId="urn:microsoft.com/office/officeart/2008/layout/VerticalCircleList"/>
    <dgm:cxn modelId="{2D65237A-6B1F-49CD-9C85-F46A01E67FA6}" srcId="{D5D0D3C6-A8CE-4343-BCEA-1FFDC730AE9A}" destId="{AE54C13B-7106-4828-8A3B-C579C3418E5C}" srcOrd="3" destOrd="0" parTransId="{B7D1FE47-048D-4DED-9628-51A5FEDC2FBF}" sibTransId="{59AB323F-860B-4F19-9E97-23A6B45A5B50}"/>
    <dgm:cxn modelId="{56AB52C1-C9AC-4817-94FC-1D48E15C2FB2}" type="presOf" srcId="{AE54C13B-7106-4828-8A3B-C579C3418E5C}" destId="{49738B2A-6BF6-4F61-A212-633D571E9301}" srcOrd="0" destOrd="0" presId="urn:microsoft.com/office/officeart/2008/layout/VerticalCircleList"/>
    <dgm:cxn modelId="{B5D3B196-B9A2-439C-ACFC-ED481D819027}" srcId="{D5D0D3C6-A8CE-4343-BCEA-1FFDC730AE9A}" destId="{3E58BA7D-D4F2-4804-AF95-2A52E0ED880F}" srcOrd="1" destOrd="0" parTransId="{17D94FFF-7180-489D-A28A-6F0EB9EB0101}" sibTransId="{05DDDA80-CAE6-48AC-A2E5-1322CFF7A8E5}"/>
    <dgm:cxn modelId="{01D0275B-DD52-46F4-981F-E9FA951247A6}" srcId="{D5D0D3C6-A8CE-4343-BCEA-1FFDC730AE9A}" destId="{C0CA1369-112D-44C9-BC98-01233CDF17AA}" srcOrd="0" destOrd="0" parTransId="{DDA6C4BB-C64E-47C3-9294-8AEF1E8FD91A}" sibTransId="{8BC38700-588C-4083-8F91-E85B70D7C206}"/>
    <dgm:cxn modelId="{D5155AC3-92BA-42FC-BAE9-A2B774A96D59}" type="presOf" srcId="{22D1D2B5-22B4-4B4C-AC03-7E965B9D7311}" destId="{48849208-5F44-474A-9C36-C61539249B25}" srcOrd="0" destOrd="0" presId="urn:microsoft.com/office/officeart/2008/layout/VerticalCircleList"/>
    <dgm:cxn modelId="{2A6E0A66-CFD3-4D39-A805-28EF111E105E}" type="presOf" srcId="{27001940-0654-4409-B1A2-74DA597D58EB}" destId="{DD58223B-2384-40E3-B284-76C189CB6F57}" srcOrd="0" destOrd="0" presId="urn:microsoft.com/office/officeart/2008/layout/VerticalCircleList"/>
    <dgm:cxn modelId="{142EA24B-4697-4438-9433-9A88A2ADBCC4}" srcId="{D5D0D3C6-A8CE-4343-BCEA-1FFDC730AE9A}" destId="{DD2FCF56-A86D-46B4-875F-718D4F6D3C21}" srcOrd="6" destOrd="0" parTransId="{0581A104-2DD7-4AA7-933A-A9D3B5100A19}" sibTransId="{FB3BCCB7-07A1-4342-9D4C-29B234361799}"/>
    <dgm:cxn modelId="{EA53302C-7C75-4E70-922B-5ABE82A37B42}" type="presParOf" srcId="{759392E5-40A2-4213-9FCA-F5C797E47966}" destId="{1411070C-92EC-4574-A8DC-0E5EBBF19397}" srcOrd="0" destOrd="0" presId="urn:microsoft.com/office/officeart/2008/layout/VerticalCircleList"/>
    <dgm:cxn modelId="{4EBFB5E9-5CA6-42E2-B13A-2F183917676B}" type="presParOf" srcId="{1411070C-92EC-4574-A8DC-0E5EBBF19397}" destId="{32F0191A-8D9B-40BB-83F8-6768EE8C6499}" srcOrd="0" destOrd="0" presId="urn:microsoft.com/office/officeart/2008/layout/VerticalCircleList"/>
    <dgm:cxn modelId="{8C112114-D614-48FF-A406-2A060BF25081}" type="presParOf" srcId="{1411070C-92EC-4574-A8DC-0E5EBBF19397}" destId="{04E6EC50-117D-4CDD-AF78-7FDA00AE6912}" srcOrd="1" destOrd="0" presId="urn:microsoft.com/office/officeart/2008/layout/VerticalCircleList"/>
    <dgm:cxn modelId="{985EBD27-60F4-4DB5-8F25-38B47D1F9CEB}" type="presParOf" srcId="{1411070C-92EC-4574-A8DC-0E5EBBF19397}" destId="{F31CDD89-797B-4FAD-956C-98E9B0A6E326}" srcOrd="2" destOrd="0" presId="urn:microsoft.com/office/officeart/2008/layout/VerticalCircleList"/>
    <dgm:cxn modelId="{EBBF34E9-FDC8-4D01-995A-9725BCD68B6C}" type="presParOf" srcId="{759392E5-40A2-4213-9FCA-F5C797E47966}" destId="{F8BD00A8-A0EB-4909-B267-BDBB96188299}" srcOrd="1" destOrd="0" presId="urn:microsoft.com/office/officeart/2008/layout/VerticalCircleList"/>
    <dgm:cxn modelId="{98280AF1-7AC0-47D1-9682-FEB9A6FE430F}" type="presParOf" srcId="{F8BD00A8-A0EB-4909-B267-BDBB96188299}" destId="{27E13677-960F-4424-B707-6BD98D618A71}" srcOrd="0" destOrd="0" presId="urn:microsoft.com/office/officeart/2008/layout/VerticalCircleList"/>
    <dgm:cxn modelId="{C29F46F0-1676-4AE9-AD3D-2B916AFB093D}" type="presParOf" srcId="{F8BD00A8-A0EB-4909-B267-BDBB96188299}" destId="{E6DEA5C2-5F06-461B-A508-50FDF15FDEE1}" srcOrd="1" destOrd="0" presId="urn:microsoft.com/office/officeart/2008/layout/VerticalCircleList"/>
    <dgm:cxn modelId="{53C48076-D337-4519-9F4E-6416DDD71AA9}" type="presParOf" srcId="{F8BD00A8-A0EB-4909-B267-BDBB96188299}" destId="{D8B2CC09-B12C-41DD-8DC7-D1A6C2B2B769}" srcOrd="2" destOrd="0" presId="urn:microsoft.com/office/officeart/2008/layout/VerticalCircleList"/>
    <dgm:cxn modelId="{59E380B7-AB86-419C-9867-1B4CA374D90B}" type="presParOf" srcId="{759392E5-40A2-4213-9FCA-F5C797E47966}" destId="{38C1C923-5EFF-42B0-842A-7081CD4F9E59}" srcOrd="2" destOrd="0" presId="urn:microsoft.com/office/officeart/2008/layout/VerticalCircleList"/>
    <dgm:cxn modelId="{A3BFACE0-BC0B-4926-9031-70E408674A1F}" type="presParOf" srcId="{38C1C923-5EFF-42B0-842A-7081CD4F9E59}" destId="{64B82E6D-28FB-4CBE-B2AF-EDA704E3C070}" srcOrd="0" destOrd="0" presId="urn:microsoft.com/office/officeart/2008/layout/VerticalCircleList"/>
    <dgm:cxn modelId="{98A2C2E2-661A-4173-BBE1-EB27C4BA2A2E}" type="presParOf" srcId="{38C1C923-5EFF-42B0-842A-7081CD4F9E59}" destId="{236CA4F3-6F76-44E3-BFD4-4D7A64AC626E}" srcOrd="1" destOrd="0" presId="urn:microsoft.com/office/officeart/2008/layout/VerticalCircleList"/>
    <dgm:cxn modelId="{9DAD9DC0-90ED-4ACF-9053-3735A9CB0091}" type="presParOf" srcId="{38C1C923-5EFF-42B0-842A-7081CD4F9E59}" destId="{C166A935-1491-40E3-B683-7F9F5B182FF7}" srcOrd="2" destOrd="0" presId="urn:microsoft.com/office/officeart/2008/layout/VerticalCircleList"/>
    <dgm:cxn modelId="{3660CDE4-3DA1-4424-9537-0417421C7CE5}" type="presParOf" srcId="{759392E5-40A2-4213-9FCA-F5C797E47966}" destId="{F6B968BF-5899-46D1-803B-7A88732C3513}" srcOrd="3" destOrd="0" presId="urn:microsoft.com/office/officeart/2008/layout/VerticalCircleList"/>
    <dgm:cxn modelId="{FBD52F36-539B-48E3-A04C-90E8B7D4205B}" type="presParOf" srcId="{F6B968BF-5899-46D1-803B-7A88732C3513}" destId="{121E68D5-A4ED-4508-9955-DBA1ACE31994}" srcOrd="0" destOrd="0" presId="urn:microsoft.com/office/officeart/2008/layout/VerticalCircleList"/>
    <dgm:cxn modelId="{1B50B8A5-7291-433E-925E-C5CF582B343F}" type="presParOf" srcId="{F6B968BF-5899-46D1-803B-7A88732C3513}" destId="{05B929BB-EED4-45EA-8B02-A4066FE6C141}" srcOrd="1" destOrd="0" presId="urn:microsoft.com/office/officeart/2008/layout/VerticalCircleList"/>
    <dgm:cxn modelId="{47139DF7-3D76-4AD1-AE44-047D0B55A973}" type="presParOf" srcId="{F6B968BF-5899-46D1-803B-7A88732C3513}" destId="{49738B2A-6BF6-4F61-A212-633D571E9301}" srcOrd="2" destOrd="0" presId="urn:microsoft.com/office/officeart/2008/layout/VerticalCircleList"/>
    <dgm:cxn modelId="{83D627D3-D1F3-4EF9-90B5-5AED2BBA96AE}" type="presParOf" srcId="{759392E5-40A2-4213-9FCA-F5C797E47966}" destId="{98170CE6-0CB4-4E59-B68A-05D7A4885FDA}" srcOrd="4" destOrd="0" presId="urn:microsoft.com/office/officeart/2008/layout/VerticalCircleList"/>
    <dgm:cxn modelId="{6E7AB278-09AC-4197-B6AA-0B8AFE1DD6CA}" type="presParOf" srcId="{98170CE6-0CB4-4E59-B68A-05D7A4885FDA}" destId="{4D644188-B66B-4246-A7C9-651E23D277A2}" srcOrd="0" destOrd="0" presId="urn:microsoft.com/office/officeart/2008/layout/VerticalCircleList"/>
    <dgm:cxn modelId="{EA7A5CE0-B37F-4FF6-A80F-F9DE8E865F4D}" type="presParOf" srcId="{98170CE6-0CB4-4E59-B68A-05D7A4885FDA}" destId="{61CE22FD-219E-4722-BFA9-0022DA6B504D}" srcOrd="1" destOrd="0" presId="urn:microsoft.com/office/officeart/2008/layout/VerticalCircleList"/>
    <dgm:cxn modelId="{8C4C3AB5-4139-4F25-8131-2E4221017D17}" type="presParOf" srcId="{98170CE6-0CB4-4E59-B68A-05D7A4885FDA}" destId="{5673429D-B7B3-4EA5-9B9A-20FE8F8667E4}" srcOrd="2" destOrd="0" presId="urn:microsoft.com/office/officeart/2008/layout/VerticalCircleList"/>
    <dgm:cxn modelId="{CCD34010-9FE2-4F75-B755-05B84CCB1033}" type="presParOf" srcId="{759392E5-40A2-4213-9FCA-F5C797E47966}" destId="{02DBCA4F-A2CF-4494-BC50-7F7669C2E3E3}" srcOrd="5" destOrd="0" presId="urn:microsoft.com/office/officeart/2008/layout/VerticalCircleList"/>
    <dgm:cxn modelId="{E7F337EF-D222-4DF9-8EDE-CC2DCE255CB8}" type="presParOf" srcId="{02DBCA4F-A2CF-4494-BC50-7F7669C2E3E3}" destId="{C87744C8-57D7-4257-8F4E-85D389845AE5}" srcOrd="0" destOrd="0" presId="urn:microsoft.com/office/officeart/2008/layout/VerticalCircleList"/>
    <dgm:cxn modelId="{7A3B6E86-64C1-4CC2-8084-3B2FB7CA2909}" type="presParOf" srcId="{02DBCA4F-A2CF-4494-BC50-7F7669C2E3E3}" destId="{4476C88B-115B-4DF9-B77E-EFA6323AE744}" srcOrd="1" destOrd="0" presId="urn:microsoft.com/office/officeart/2008/layout/VerticalCircleList"/>
    <dgm:cxn modelId="{CE54A947-3BAF-46C5-8E3A-6276957FF471}" type="presParOf" srcId="{02DBCA4F-A2CF-4494-BC50-7F7669C2E3E3}" destId="{48849208-5F44-474A-9C36-C61539249B25}" srcOrd="2" destOrd="0" presId="urn:microsoft.com/office/officeart/2008/layout/VerticalCircleList"/>
    <dgm:cxn modelId="{8CB4A7BE-B049-4FDF-A37E-9FDC4FA18DC2}" type="presParOf" srcId="{759392E5-40A2-4213-9FCA-F5C797E47966}" destId="{015689BE-E9D9-41E3-900A-D11C1DB4CBE5}" srcOrd="6" destOrd="0" presId="urn:microsoft.com/office/officeart/2008/layout/VerticalCircleList"/>
    <dgm:cxn modelId="{D68A611D-F9DB-4CAE-93FC-A8C626797723}" type="presParOf" srcId="{015689BE-E9D9-41E3-900A-D11C1DB4CBE5}" destId="{69D7CA3C-9497-43F8-9622-466415C657EF}" srcOrd="0" destOrd="0" presId="urn:microsoft.com/office/officeart/2008/layout/VerticalCircleList"/>
    <dgm:cxn modelId="{A6054351-6B50-400D-8316-7AAB28860833}" type="presParOf" srcId="{015689BE-E9D9-41E3-900A-D11C1DB4CBE5}" destId="{0FA1F3A5-B7AF-4ADA-8184-91EDDDD1A8B6}" srcOrd="1" destOrd="0" presId="urn:microsoft.com/office/officeart/2008/layout/VerticalCircleList"/>
    <dgm:cxn modelId="{9F6B9E39-1CD4-47FB-806F-432456BA3C58}" type="presParOf" srcId="{015689BE-E9D9-41E3-900A-D11C1DB4CBE5}" destId="{AF61136A-5823-4F61-AB0C-B8E1C91846FF}" srcOrd="2" destOrd="0" presId="urn:microsoft.com/office/officeart/2008/layout/VerticalCircleList"/>
    <dgm:cxn modelId="{086AB470-5F9F-41C3-BABA-B735821F2D80}" type="presParOf" srcId="{759392E5-40A2-4213-9FCA-F5C797E47966}" destId="{87821FD5-DCD1-4CF9-BA8A-5037AE8289AE}" srcOrd="7" destOrd="0" presId="urn:microsoft.com/office/officeart/2008/layout/VerticalCircleList"/>
    <dgm:cxn modelId="{1F9DAD3C-463B-4297-96FA-E1528A83F9D0}" type="presParOf" srcId="{87821FD5-DCD1-4CF9-BA8A-5037AE8289AE}" destId="{DC69E548-933D-43FC-BC21-5FBC1FD41E94}" srcOrd="0" destOrd="0" presId="urn:microsoft.com/office/officeart/2008/layout/VerticalCircleList"/>
    <dgm:cxn modelId="{4C4CDA93-6E5A-44F7-B3C6-691FF25045A1}" type="presParOf" srcId="{87821FD5-DCD1-4CF9-BA8A-5037AE8289AE}" destId="{FF09F2ED-88ED-4B75-84B6-4D1A5EAA1FAC}" srcOrd="1" destOrd="0" presId="urn:microsoft.com/office/officeart/2008/layout/VerticalCircleList"/>
    <dgm:cxn modelId="{7641DCFF-0A5D-4233-B0FA-62ECD9A7EB49}" type="presParOf" srcId="{87821FD5-DCD1-4CF9-BA8A-5037AE8289AE}" destId="{DD58223B-2384-40E3-B284-76C189CB6F57}" srcOrd="2" destOrd="0" presId="urn:microsoft.com/office/officeart/2008/layout/VerticalCircle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7B7B34-0CFB-4AA8-86A7-5F51775CE3AD}"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ru-RU"/>
        </a:p>
      </dgm:t>
    </dgm:pt>
    <dgm:pt modelId="{78C38491-6A9B-488A-97B2-D58E38D9ED8D}">
      <dgm:prSet/>
      <dgm:spPr/>
      <dgm:t>
        <a:bodyPr/>
        <a:lstStyle/>
        <a:p>
          <a:pPr rtl="0"/>
          <a:r>
            <a:rPr lang="ru-RU" b="1" dirty="0" smtClean="0">
              <a:latin typeface="Times New Roman" panose="02020603050405020304" pitchFamily="18" charset="0"/>
              <a:cs typeface="Times New Roman" panose="02020603050405020304" pitchFamily="18" charset="0"/>
            </a:rPr>
            <a:t>В развитии региональной системы дополнительного образования в 2017 году были определены следующие </a:t>
          </a:r>
          <a:r>
            <a:rPr lang="ru-RU" b="1" dirty="0" smtClean="0">
              <a:solidFill>
                <a:srgbClr val="FF0000"/>
              </a:solidFill>
              <a:latin typeface="Times New Roman" panose="02020603050405020304" pitchFamily="18" charset="0"/>
              <a:cs typeface="Times New Roman" panose="02020603050405020304" pitchFamily="18" charset="0"/>
            </a:rPr>
            <a:t>приоритеты</a:t>
          </a:r>
          <a:r>
            <a:rPr lang="ru-RU" b="1"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dgm:t>
    </dgm:pt>
    <dgm:pt modelId="{98C41BA6-6D06-4906-A51C-A271279651EA}" type="parTrans" cxnId="{7F849C0D-F1EC-4A61-BD3A-F763C65E74F4}">
      <dgm:prSet/>
      <dgm:spPr/>
      <dgm:t>
        <a:bodyPr/>
        <a:lstStyle/>
        <a:p>
          <a:endParaRPr lang="ru-RU"/>
        </a:p>
      </dgm:t>
    </dgm:pt>
    <dgm:pt modelId="{1C4CDF0F-582D-4B14-84C8-A0B9822801E9}" type="sibTrans" cxnId="{7F849C0D-F1EC-4A61-BD3A-F763C65E74F4}">
      <dgm:prSet/>
      <dgm:spPr/>
      <dgm:t>
        <a:bodyPr/>
        <a:lstStyle/>
        <a:p>
          <a:endParaRPr lang="ru-RU"/>
        </a:p>
      </dgm:t>
    </dgm:pt>
    <dgm:pt modelId="{08572806-BAE0-4733-A6F5-B01E3570F703}">
      <dgm:prSet/>
      <dgm:spPr/>
      <dgm:t>
        <a:bodyPr/>
        <a:lstStyle/>
        <a:p>
          <a:pPr marL="0" algn="just" rtl="0">
            <a:lnSpc>
              <a:spcPct val="100000"/>
            </a:lnSpc>
            <a:spcAft>
              <a:spcPts val="0"/>
            </a:spcAft>
          </a:pPr>
          <a:r>
            <a:rPr lang="ru-RU" b="1" kern="0" baseline="0" dirty="0" smtClean="0">
              <a:latin typeface="Times New Roman" panose="02020603050405020304" pitchFamily="18" charset="0"/>
              <a:cs typeface="Times New Roman" panose="02020603050405020304" pitchFamily="18" charset="0"/>
            </a:rPr>
            <a:t>увеличение охвата детей дополнительными общеобразовательными программами;</a:t>
          </a:r>
          <a:endParaRPr lang="ru-RU" kern="0" baseline="0" dirty="0">
            <a:latin typeface="Times New Roman" panose="02020603050405020304" pitchFamily="18" charset="0"/>
            <a:cs typeface="Times New Roman" panose="02020603050405020304" pitchFamily="18" charset="0"/>
          </a:endParaRPr>
        </a:p>
      </dgm:t>
    </dgm:pt>
    <dgm:pt modelId="{84D6C659-5FEB-4A21-A7D8-AD72C98B8A8D}" type="parTrans" cxnId="{7CB5422A-8542-47E5-8681-D431DB553B07}">
      <dgm:prSet/>
      <dgm:spPr/>
      <dgm:t>
        <a:bodyPr/>
        <a:lstStyle/>
        <a:p>
          <a:endParaRPr lang="ru-RU"/>
        </a:p>
      </dgm:t>
    </dgm:pt>
    <dgm:pt modelId="{F71E9325-34AA-4556-9AC6-A73EA22ECB03}" type="sibTrans" cxnId="{7CB5422A-8542-47E5-8681-D431DB553B07}">
      <dgm:prSet/>
      <dgm:spPr/>
      <dgm:t>
        <a:bodyPr/>
        <a:lstStyle/>
        <a:p>
          <a:endParaRPr lang="ru-RU"/>
        </a:p>
      </dgm:t>
    </dgm:pt>
    <dgm:pt modelId="{A4E651A5-C1D5-4150-934B-32413812A94F}">
      <dgm:prSet/>
      <dgm:spPr/>
      <dgm:t>
        <a:bodyPr/>
        <a:lstStyle/>
        <a:p>
          <a:pPr marL="0" algn="just" rtl="0">
            <a:lnSpc>
              <a:spcPct val="100000"/>
            </a:lnSpc>
            <a:spcAft>
              <a:spcPts val="0"/>
            </a:spcAft>
          </a:pPr>
          <a:r>
            <a:rPr lang="ru-RU" b="1" kern="0" baseline="0" dirty="0" smtClean="0">
              <a:latin typeface="Times New Roman" panose="02020603050405020304" pitchFamily="18" charset="0"/>
              <a:cs typeface="Times New Roman" panose="02020603050405020304" pitchFamily="18" charset="0"/>
            </a:rPr>
            <a:t>предоставление возможности обучающимся с ОВЗ, детей с инвалидностью заниматься дополнительным образованием;</a:t>
          </a:r>
          <a:endParaRPr lang="ru-RU" kern="0" baseline="0" dirty="0">
            <a:latin typeface="Times New Roman" panose="02020603050405020304" pitchFamily="18" charset="0"/>
            <a:cs typeface="Times New Roman" panose="02020603050405020304" pitchFamily="18" charset="0"/>
          </a:endParaRPr>
        </a:p>
      </dgm:t>
    </dgm:pt>
    <dgm:pt modelId="{ACCC6BCD-07EF-4DA4-8D98-956957BB172A}" type="parTrans" cxnId="{02CC79D1-2289-4F60-9F10-ECCB0C814FB7}">
      <dgm:prSet/>
      <dgm:spPr/>
      <dgm:t>
        <a:bodyPr/>
        <a:lstStyle/>
        <a:p>
          <a:endParaRPr lang="ru-RU"/>
        </a:p>
      </dgm:t>
    </dgm:pt>
    <dgm:pt modelId="{58B79C2C-4333-4BDB-9B91-E94E78733BE4}" type="sibTrans" cxnId="{02CC79D1-2289-4F60-9F10-ECCB0C814FB7}">
      <dgm:prSet/>
      <dgm:spPr/>
      <dgm:t>
        <a:bodyPr/>
        <a:lstStyle/>
        <a:p>
          <a:endParaRPr lang="ru-RU"/>
        </a:p>
      </dgm:t>
    </dgm:pt>
    <dgm:pt modelId="{25323F75-3BFC-489D-8985-D2ED9C859C75}">
      <dgm:prSet/>
      <dgm:spPr/>
      <dgm:t>
        <a:bodyPr/>
        <a:lstStyle/>
        <a:p>
          <a:pPr marL="0" algn="just" rtl="0">
            <a:lnSpc>
              <a:spcPct val="100000"/>
            </a:lnSpc>
            <a:spcAft>
              <a:spcPts val="0"/>
            </a:spcAft>
          </a:pPr>
          <a:r>
            <a:rPr lang="ru-RU" b="1" kern="0" baseline="0" dirty="0" smtClean="0">
              <a:latin typeface="Times New Roman" panose="02020603050405020304" pitchFamily="18" charset="0"/>
              <a:cs typeface="Times New Roman" panose="02020603050405020304" pitchFamily="18" charset="0"/>
            </a:rPr>
            <a:t>увеличение количества дополнительных общеобразовательных программ технической направленности;</a:t>
          </a:r>
          <a:endParaRPr lang="ru-RU" kern="0" baseline="0" dirty="0">
            <a:latin typeface="Times New Roman" panose="02020603050405020304" pitchFamily="18" charset="0"/>
            <a:cs typeface="Times New Roman" panose="02020603050405020304" pitchFamily="18" charset="0"/>
          </a:endParaRPr>
        </a:p>
      </dgm:t>
    </dgm:pt>
    <dgm:pt modelId="{8EB1DC8A-022F-4579-8CCB-7B7C19A5F486}" type="parTrans" cxnId="{771224D9-A3DA-4DD2-A3BA-6ABD5B66EBA4}">
      <dgm:prSet/>
      <dgm:spPr/>
      <dgm:t>
        <a:bodyPr/>
        <a:lstStyle/>
        <a:p>
          <a:endParaRPr lang="ru-RU"/>
        </a:p>
      </dgm:t>
    </dgm:pt>
    <dgm:pt modelId="{6A897ADC-F613-405A-912B-E382A71B30FD}" type="sibTrans" cxnId="{771224D9-A3DA-4DD2-A3BA-6ABD5B66EBA4}">
      <dgm:prSet/>
      <dgm:spPr/>
      <dgm:t>
        <a:bodyPr/>
        <a:lstStyle/>
        <a:p>
          <a:endParaRPr lang="ru-RU"/>
        </a:p>
      </dgm:t>
    </dgm:pt>
    <dgm:pt modelId="{A8DCAED3-9E17-4291-801A-6123967500A7}">
      <dgm:prSet/>
      <dgm:spPr/>
      <dgm:t>
        <a:bodyPr/>
        <a:lstStyle/>
        <a:p>
          <a:pPr marL="0" algn="just" rtl="0">
            <a:lnSpc>
              <a:spcPct val="100000"/>
            </a:lnSpc>
            <a:spcAft>
              <a:spcPts val="0"/>
            </a:spcAft>
          </a:pPr>
          <a:r>
            <a:rPr lang="ru-RU" b="1" kern="0" baseline="0" dirty="0" smtClean="0">
              <a:latin typeface="Times New Roman" panose="02020603050405020304" pitchFamily="18" charset="0"/>
              <a:cs typeface="Times New Roman" panose="02020603050405020304" pitchFamily="18" charset="0"/>
            </a:rPr>
            <a:t>развитие инфраструктуры системы дополнительного образования детей, оснащение современным оборудованием, в том числе создание на территории Забайкальского края Детского технопарка;</a:t>
          </a:r>
          <a:endParaRPr lang="ru-RU" kern="0" baseline="0" dirty="0">
            <a:latin typeface="Times New Roman" panose="02020603050405020304" pitchFamily="18" charset="0"/>
            <a:cs typeface="Times New Roman" panose="02020603050405020304" pitchFamily="18" charset="0"/>
          </a:endParaRPr>
        </a:p>
      </dgm:t>
    </dgm:pt>
    <dgm:pt modelId="{9E69D6D0-5313-4FAA-9FE0-FE93F5424395}" type="parTrans" cxnId="{C5EDA215-4433-4B52-876D-688A98D774F4}">
      <dgm:prSet/>
      <dgm:spPr/>
      <dgm:t>
        <a:bodyPr/>
        <a:lstStyle/>
        <a:p>
          <a:endParaRPr lang="ru-RU"/>
        </a:p>
      </dgm:t>
    </dgm:pt>
    <dgm:pt modelId="{8E1DA80E-7279-4293-ACAC-5E680A65DF7E}" type="sibTrans" cxnId="{C5EDA215-4433-4B52-876D-688A98D774F4}">
      <dgm:prSet/>
      <dgm:spPr/>
      <dgm:t>
        <a:bodyPr/>
        <a:lstStyle/>
        <a:p>
          <a:endParaRPr lang="ru-RU"/>
        </a:p>
      </dgm:t>
    </dgm:pt>
    <dgm:pt modelId="{598C1DC7-D32A-45D7-87F9-C55A293FA806}">
      <dgm:prSet/>
      <dgm:spPr/>
      <dgm:t>
        <a:bodyPr/>
        <a:lstStyle/>
        <a:p>
          <a:pPr marL="0" algn="just" rtl="0">
            <a:lnSpc>
              <a:spcPct val="100000"/>
            </a:lnSpc>
            <a:spcAft>
              <a:spcPts val="0"/>
            </a:spcAft>
          </a:pPr>
          <a:r>
            <a:rPr lang="ru-RU" b="1" kern="0" baseline="0" dirty="0" smtClean="0">
              <a:latin typeface="Times New Roman" panose="02020603050405020304" pitchFamily="18" charset="0"/>
              <a:cs typeface="Times New Roman" panose="02020603050405020304" pitchFamily="18" charset="0"/>
            </a:rPr>
            <a:t>оптимизация сети образовательных организаций дополнительного образования, включая содействие развитию </a:t>
          </a:r>
          <a:r>
            <a:rPr lang="ru-RU" b="1" kern="0" baseline="0" dirty="0" err="1" smtClean="0">
              <a:latin typeface="Times New Roman" panose="02020603050405020304" pitchFamily="18" charset="0"/>
              <a:cs typeface="Times New Roman" panose="02020603050405020304" pitchFamily="18" charset="0"/>
            </a:rPr>
            <a:t>частно</a:t>
          </a:r>
          <a:r>
            <a:rPr lang="ru-RU" b="1" kern="0" baseline="0" dirty="0" smtClean="0">
              <a:latin typeface="Times New Roman" panose="02020603050405020304" pitchFamily="18" charset="0"/>
              <a:cs typeface="Times New Roman" panose="02020603050405020304" pitchFamily="18" charset="0"/>
            </a:rPr>
            <a:t>-государственного партнерства в этой сфере; </a:t>
          </a:r>
          <a:endParaRPr lang="ru-RU" kern="0" baseline="0" dirty="0">
            <a:latin typeface="Times New Roman" panose="02020603050405020304" pitchFamily="18" charset="0"/>
            <a:cs typeface="Times New Roman" panose="02020603050405020304" pitchFamily="18" charset="0"/>
          </a:endParaRPr>
        </a:p>
      </dgm:t>
    </dgm:pt>
    <dgm:pt modelId="{0F9CCEDC-338A-4AA6-B901-8A75AB25001F}" type="parTrans" cxnId="{67970A3F-18EF-4E9C-941B-29613F6D7A12}">
      <dgm:prSet/>
      <dgm:spPr/>
      <dgm:t>
        <a:bodyPr/>
        <a:lstStyle/>
        <a:p>
          <a:endParaRPr lang="ru-RU"/>
        </a:p>
      </dgm:t>
    </dgm:pt>
    <dgm:pt modelId="{1FAD952C-2AAD-48FF-91A3-FD6079B507D3}" type="sibTrans" cxnId="{67970A3F-18EF-4E9C-941B-29613F6D7A12}">
      <dgm:prSet/>
      <dgm:spPr/>
      <dgm:t>
        <a:bodyPr/>
        <a:lstStyle/>
        <a:p>
          <a:endParaRPr lang="ru-RU"/>
        </a:p>
      </dgm:t>
    </dgm:pt>
    <dgm:pt modelId="{538A5BD4-98FA-44AE-AFBB-CED93733DE50}">
      <dgm:prSet/>
      <dgm:spPr/>
      <dgm:t>
        <a:bodyPr/>
        <a:lstStyle/>
        <a:p>
          <a:pPr marL="0" algn="just" rtl="0">
            <a:lnSpc>
              <a:spcPct val="100000"/>
            </a:lnSpc>
            <a:spcAft>
              <a:spcPts val="0"/>
            </a:spcAft>
          </a:pPr>
          <a:r>
            <a:rPr lang="ru-RU" b="1" kern="0" baseline="0" dirty="0" smtClean="0">
              <a:latin typeface="Times New Roman" panose="02020603050405020304" pitchFamily="18" charset="0"/>
              <a:cs typeface="Times New Roman" panose="02020603050405020304" pitchFamily="18" charset="0"/>
            </a:rPr>
            <a:t>развитие на территории Забайкальского края общероссийской общественно-государственной детско-юношеской организации «Российское движение школьников», в том числе развития Всероссийского военно-патриотического движения «</a:t>
          </a:r>
          <a:r>
            <a:rPr lang="ru-RU" b="1" kern="0" baseline="0" dirty="0" err="1" smtClean="0">
              <a:latin typeface="Times New Roman" panose="02020603050405020304" pitchFamily="18" charset="0"/>
              <a:cs typeface="Times New Roman" panose="02020603050405020304" pitchFamily="18" charset="0"/>
            </a:rPr>
            <a:t>Юнармия</a:t>
          </a:r>
          <a:r>
            <a:rPr lang="ru-RU" b="1" kern="0" baseline="0" dirty="0" smtClean="0">
              <a:latin typeface="Times New Roman" panose="02020603050405020304" pitchFamily="18" charset="0"/>
              <a:cs typeface="Times New Roman" panose="02020603050405020304" pitchFamily="18" charset="0"/>
            </a:rPr>
            <a:t>»;</a:t>
          </a:r>
          <a:endParaRPr lang="ru-RU" kern="0" baseline="0" dirty="0">
            <a:latin typeface="Times New Roman" panose="02020603050405020304" pitchFamily="18" charset="0"/>
            <a:cs typeface="Times New Roman" panose="02020603050405020304" pitchFamily="18" charset="0"/>
          </a:endParaRPr>
        </a:p>
      </dgm:t>
    </dgm:pt>
    <dgm:pt modelId="{19266AA2-7D78-497A-A572-79B5520A7793}" type="parTrans" cxnId="{C04BA333-2574-4DF7-B61C-76D889130B0D}">
      <dgm:prSet/>
      <dgm:spPr/>
      <dgm:t>
        <a:bodyPr/>
        <a:lstStyle/>
        <a:p>
          <a:endParaRPr lang="ru-RU"/>
        </a:p>
      </dgm:t>
    </dgm:pt>
    <dgm:pt modelId="{1787C8B8-D297-4971-BA1C-4A3A72769F06}" type="sibTrans" cxnId="{C04BA333-2574-4DF7-B61C-76D889130B0D}">
      <dgm:prSet/>
      <dgm:spPr/>
      <dgm:t>
        <a:bodyPr/>
        <a:lstStyle/>
        <a:p>
          <a:endParaRPr lang="ru-RU"/>
        </a:p>
      </dgm:t>
    </dgm:pt>
    <dgm:pt modelId="{9747629B-D4A3-463D-94A7-C011D6909DCB}">
      <dgm:prSet/>
      <dgm:spPr/>
      <dgm:t>
        <a:bodyPr/>
        <a:lstStyle/>
        <a:p>
          <a:pPr marL="0" algn="just" rtl="0">
            <a:lnSpc>
              <a:spcPct val="100000"/>
            </a:lnSpc>
            <a:spcAft>
              <a:spcPts val="0"/>
            </a:spcAft>
          </a:pPr>
          <a:r>
            <a:rPr lang="ru-RU" b="1" kern="0" baseline="0" dirty="0" smtClean="0">
              <a:latin typeface="Times New Roman" panose="02020603050405020304" pitchFamily="18" charset="0"/>
              <a:cs typeface="Times New Roman" panose="02020603050405020304" pitchFamily="18" charset="0"/>
            </a:rPr>
            <a:t>увеличение количества смен военно-патриотической направленности.</a:t>
          </a:r>
          <a:endParaRPr lang="ru-RU" kern="0" baseline="0" dirty="0">
            <a:latin typeface="Times New Roman" panose="02020603050405020304" pitchFamily="18" charset="0"/>
            <a:cs typeface="Times New Roman" panose="02020603050405020304" pitchFamily="18" charset="0"/>
          </a:endParaRPr>
        </a:p>
      </dgm:t>
    </dgm:pt>
    <dgm:pt modelId="{411348B3-8421-43C1-93C4-DA6B54ADECE1}" type="parTrans" cxnId="{6EB07A3A-09B9-4425-BC37-6077AF612086}">
      <dgm:prSet/>
      <dgm:spPr/>
      <dgm:t>
        <a:bodyPr/>
        <a:lstStyle/>
        <a:p>
          <a:endParaRPr lang="ru-RU"/>
        </a:p>
      </dgm:t>
    </dgm:pt>
    <dgm:pt modelId="{78B65120-CCB9-41DB-97FA-A41017DB1CF8}" type="sibTrans" cxnId="{6EB07A3A-09B9-4425-BC37-6077AF612086}">
      <dgm:prSet/>
      <dgm:spPr/>
      <dgm:t>
        <a:bodyPr/>
        <a:lstStyle/>
        <a:p>
          <a:endParaRPr lang="ru-RU"/>
        </a:p>
      </dgm:t>
    </dgm:pt>
    <dgm:pt modelId="{4EA807A0-2D02-4569-B743-FE8874A62F9E}" type="pres">
      <dgm:prSet presAssocID="{8D7B7B34-0CFB-4AA8-86A7-5F51775CE3AD}" presName="Name0" presStyleCnt="0">
        <dgm:presLayoutVars>
          <dgm:dir/>
          <dgm:animLvl val="lvl"/>
          <dgm:resizeHandles val="exact"/>
        </dgm:presLayoutVars>
      </dgm:prSet>
      <dgm:spPr/>
      <dgm:t>
        <a:bodyPr/>
        <a:lstStyle/>
        <a:p>
          <a:endParaRPr lang="ru-RU"/>
        </a:p>
      </dgm:t>
    </dgm:pt>
    <dgm:pt modelId="{4CF3F1B3-6A3D-4524-A5EB-EFBE3646D14D}" type="pres">
      <dgm:prSet presAssocID="{78C38491-6A9B-488A-97B2-D58E38D9ED8D}" presName="composite" presStyleCnt="0"/>
      <dgm:spPr/>
    </dgm:pt>
    <dgm:pt modelId="{295710F4-2E01-4F28-AA0E-06ABA7486FBD}" type="pres">
      <dgm:prSet presAssocID="{78C38491-6A9B-488A-97B2-D58E38D9ED8D}" presName="parTx" presStyleLbl="alignNode1" presStyleIdx="0" presStyleCnt="1">
        <dgm:presLayoutVars>
          <dgm:chMax val="0"/>
          <dgm:chPref val="0"/>
          <dgm:bulletEnabled val="1"/>
        </dgm:presLayoutVars>
      </dgm:prSet>
      <dgm:spPr/>
      <dgm:t>
        <a:bodyPr/>
        <a:lstStyle/>
        <a:p>
          <a:endParaRPr lang="ru-RU"/>
        </a:p>
      </dgm:t>
    </dgm:pt>
    <dgm:pt modelId="{0E97EFCB-ABD0-4C76-AFD4-93D3E2E154B5}" type="pres">
      <dgm:prSet presAssocID="{78C38491-6A9B-488A-97B2-D58E38D9ED8D}" presName="desTx" presStyleLbl="alignAccFollowNode1" presStyleIdx="0" presStyleCnt="1">
        <dgm:presLayoutVars>
          <dgm:bulletEnabled val="1"/>
        </dgm:presLayoutVars>
      </dgm:prSet>
      <dgm:spPr/>
      <dgm:t>
        <a:bodyPr/>
        <a:lstStyle/>
        <a:p>
          <a:endParaRPr lang="ru-RU"/>
        </a:p>
      </dgm:t>
    </dgm:pt>
  </dgm:ptLst>
  <dgm:cxnLst>
    <dgm:cxn modelId="{7693AA6E-E23C-4DF9-AA61-F7C4A714039B}" type="presOf" srcId="{78C38491-6A9B-488A-97B2-D58E38D9ED8D}" destId="{295710F4-2E01-4F28-AA0E-06ABA7486FBD}" srcOrd="0" destOrd="0" presId="urn:microsoft.com/office/officeart/2005/8/layout/hList1"/>
    <dgm:cxn modelId="{02CC79D1-2289-4F60-9F10-ECCB0C814FB7}" srcId="{78C38491-6A9B-488A-97B2-D58E38D9ED8D}" destId="{A4E651A5-C1D5-4150-934B-32413812A94F}" srcOrd="1" destOrd="0" parTransId="{ACCC6BCD-07EF-4DA4-8D98-956957BB172A}" sibTransId="{58B79C2C-4333-4BDB-9B91-E94E78733BE4}"/>
    <dgm:cxn modelId="{C5EDA215-4433-4B52-876D-688A98D774F4}" srcId="{78C38491-6A9B-488A-97B2-D58E38D9ED8D}" destId="{A8DCAED3-9E17-4291-801A-6123967500A7}" srcOrd="3" destOrd="0" parTransId="{9E69D6D0-5313-4FAA-9FE0-FE93F5424395}" sibTransId="{8E1DA80E-7279-4293-ACAC-5E680A65DF7E}"/>
    <dgm:cxn modelId="{67970A3F-18EF-4E9C-941B-29613F6D7A12}" srcId="{78C38491-6A9B-488A-97B2-D58E38D9ED8D}" destId="{598C1DC7-D32A-45D7-87F9-C55A293FA806}" srcOrd="4" destOrd="0" parTransId="{0F9CCEDC-338A-4AA6-B901-8A75AB25001F}" sibTransId="{1FAD952C-2AAD-48FF-91A3-FD6079B507D3}"/>
    <dgm:cxn modelId="{FC876F16-D5AD-4DF0-942E-A05D2405C1A2}" type="presOf" srcId="{538A5BD4-98FA-44AE-AFBB-CED93733DE50}" destId="{0E97EFCB-ABD0-4C76-AFD4-93D3E2E154B5}" srcOrd="0" destOrd="5" presId="urn:microsoft.com/office/officeart/2005/8/layout/hList1"/>
    <dgm:cxn modelId="{C04BA333-2574-4DF7-B61C-76D889130B0D}" srcId="{78C38491-6A9B-488A-97B2-D58E38D9ED8D}" destId="{538A5BD4-98FA-44AE-AFBB-CED93733DE50}" srcOrd="5" destOrd="0" parTransId="{19266AA2-7D78-497A-A572-79B5520A7793}" sibTransId="{1787C8B8-D297-4971-BA1C-4A3A72769F06}"/>
    <dgm:cxn modelId="{754EE7A6-3AF4-44D2-98E8-FCC6CCB1D3C6}" type="presOf" srcId="{25323F75-3BFC-489D-8985-D2ED9C859C75}" destId="{0E97EFCB-ABD0-4C76-AFD4-93D3E2E154B5}" srcOrd="0" destOrd="2" presId="urn:microsoft.com/office/officeart/2005/8/layout/hList1"/>
    <dgm:cxn modelId="{6EB07A3A-09B9-4425-BC37-6077AF612086}" srcId="{78C38491-6A9B-488A-97B2-D58E38D9ED8D}" destId="{9747629B-D4A3-463D-94A7-C011D6909DCB}" srcOrd="6" destOrd="0" parTransId="{411348B3-8421-43C1-93C4-DA6B54ADECE1}" sibTransId="{78B65120-CCB9-41DB-97FA-A41017DB1CF8}"/>
    <dgm:cxn modelId="{C2D632AC-FF3F-4FB1-B284-6B20759671A1}" type="presOf" srcId="{8D7B7B34-0CFB-4AA8-86A7-5F51775CE3AD}" destId="{4EA807A0-2D02-4569-B743-FE8874A62F9E}" srcOrd="0" destOrd="0" presId="urn:microsoft.com/office/officeart/2005/8/layout/hList1"/>
    <dgm:cxn modelId="{00D12F6C-0522-41BF-8E78-B63F5D48863A}" type="presOf" srcId="{A8DCAED3-9E17-4291-801A-6123967500A7}" destId="{0E97EFCB-ABD0-4C76-AFD4-93D3E2E154B5}" srcOrd="0" destOrd="3" presId="urn:microsoft.com/office/officeart/2005/8/layout/hList1"/>
    <dgm:cxn modelId="{7F849C0D-F1EC-4A61-BD3A-F763C65E74F4}" srcId="{8D7B7B34-0CFB-4AA8-86A7-5F51775CE3AD}" destId="{78C38491-6A9B-488A-97B2-D58E38D9ED8D}" srcOrd="0" destOrd="0" parTransId="{98C41BA6-6D06-4906-A51C-A271279651EA}" sibTransId="{1C4CDF0F-582D-4B14-84C8-A0B9822801E9}"/>
    <dgm:cxn modelId="{63E0CD8D-534E-41D6-839C-00EF4A007D17}" type="presOf" srcId="{08572806-BAE0-4733-A6F5-B01E3570F703}" destId="{0E97EFCB-ABD0-4C76-AFD4-93D3E2E154B5}" srcOrd="0" destOrd="0" presId="urn:microsoft.com/office/officeart/2005/8/layout/hList1"/>
    <dgm:cxn modelId="{7CB5422A-8542-47E5-8681-D431DB553B07}" srcId="{78C38491-6A9B-488A-97B2-D58E38D9ED8D}" destId="{08572806-BAE0-4733-A6F5-B01E3570F703}" srcOrd="0" destOrd="0" parTransId="{84D6C659-5FEB-4A21-A7D8-AD72C98B8A8D}" sibTransId="{F71E9325-34AA-4556-9AC6-A73EA22ECB03}"/>
    <dgm:cxn modelId="{A63ADF32-686F-4B2C-B16C-8B202AD42864}" type="presOf" srcId="{598C1DC7-D32A-45D7-87F9-C55A293FA806}" destId="{0E97EFCB-ABD0-4C76-AFD4-93D3E2E154B5}" srcOrd="0" destOrd="4" presId="urn:microsoft.com/office/officeart/2005/8/layout/hList1"/>
    <dgm:cxn modelId="{B3DAAD59-A3B3-43DA-8601-F9A1093D3879}" type="presOf" srcId="{9747629B-D4A3-463D-94A7-C011D6909DCB}" destId="{0E97EFCB-ABD0-4C76-AFD4-93D3E2E154B5}" srcOrd="0" destOrd="6" presId="urn:microsoft.com/office/officeart/2005/8/layout/hList1"/>
    <dgm:cxn modelId="{771224D9-A3DA-4DD2-A3BA-6ABD5B66EBA4}" srcId="{78C38491-6A9B-488A-97B2-D58E38D9ED8D}" destId="{25323F75-3BFC-489D-8985-D2ED9C859C75}" srcOrd="2" destOrd="0" parTransId="{8EB1DC8A-022F-4579-8CCB-7B7C19A5F486}" sibTransId="{6A897ADC-F613-405A-912B-E382A71B30FD}"/>
    <dgm:cxn modelId="{1FF6DBE0-CE41-40CA-A7E2-A52DC319EE4C}" type="presOf" srcId="{A4E651A5-C1D5-4150-934B-32413812A94F}" destId="{0E97EFCB-ABD0-4C76-AFD4-93D3E2E154B5}" srcOrd="0" destOrd="1" presId="urn:microsoft.com/office/officeart/2005/8/layout/hList1"/>
    <dgm:cxn modelId="{52D1B5BD-0BBF-4383-8553-23F0D401E4C3}" type="presParOf" srcId="{4EA807A0-2D02-4569-B743-FE8874A62F9E}" destId="{4CF3F1B3-6A3D-4524-A5EB-EFBE3646D14D}" srcOrd="0" destOrd="0" presId="urn:microsoft.com/office/officeart/2005/8/layout/hList1"/>
    <dgm:cxn modelId="{E1BAD92C-B5C9-434B-9D8B-E038209DB2E5}" type="presParOf" srcId="{4CF3F1B3-6A3D-4524-A5EB-EFBE3646D14D}" destId="{295710F4-2E01-4F28-AA0E-06ABA7486FBD}" srcOrd="0" destOrd="0" presId="urn:microsoft.com/office/officeart/2005/8/layout/hList1"/>
    <dgm:cxn modelId="{C3450AF9-9835-461A-B0E5-91BB4E2F3E24}" type="presParOf" srcId="{4CF3F1B3-6A3D-4524-A5EB-EFBE3646D14D}" destId="{0E97EFCB-ABD0-4C76-AFD4-93D3E2E154B5}"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26A673-59BD-4828-BB0A-50A2A6BD670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ru-RU"/>
        </a:p>
      </dgm:t>
    </dgm:pt>
    <dgm:pt modelId="{92D1A692-A9B0-426E-BC96-227872333775}">
      <dgm:prSet phldrT="[Текст]" custT="1"/>
      <dgm:spPr/>
      <dgm:t>
        <a:bodyPr/>
        <a:lstStyle/>
        <a:p>
          <a:r>
            <a:rPr lang="ru-RU" sz="1400" b="1" dirty="0" smtClean="0"/>
            <a:t>54 загородных лагеря </a:t>
          </a:r>
          <a:endParaRPr lang="ru-RU" sz="1400" b="1" dirty="0"/>
        </a:p>
      </dgm:t>
    </dgm:pt>
    <dgm:pt modelId="{E2A56AA4-380B-4F40-BEDE-5F181EED7E84}" type="parTrans" cxnId="{25A5FBEF-D3A7-4F1F-8986-C3E2C00C2E4A}">
      <dgm:prSet/>
      <dgm:spPr/>
      <dgm:t>
        <a:bodyPr/>
        <a:lstStyle/>
        <a:p>
          <a:endParaRPr lang="ru-RU"/>
        </a:p>
      </dgm:t>
    </dgm:pt>
    <dgm:pt modelId="{878A2334-CE65-47FE-9F25-B65E6D8CBEFE}" type="sibTrans" cxnId="{25A5FBEF-D3A7-4F1F-8986-C3E2C00C2E4A}">
      <dgm:prSet/>
      <dgm:spPr/>
      <dgm:t>
        <a:bodyPr/>
        <a:lstStyle/>
        <a:p>
          <a:endParaRPr lang="ru-RU"/>
        </a:p>
      </dgm:t>
    </dgm:pt>
    <dgm:pt modelId="{6993429D-139D-42BF-A526-4A2703B4045C}">
      <dgm:prSet phldrT="[Текст]" custT="1"/>
      <dgm:spPr/>
      <dgm:t>
        <a:bodyPr/>
        <a:lstStyle/>
        <a:p>
          <a:r>
            <a:rPr lang="ru-RU" sz="1400" b="1" dirty="0" smtClean="0"/>
            <a:t>6 санаторно-оздоровительных организаций </a:t>
          </a:r>
          <a:endParaRPr lang="ru-RU" sz="1400" b="1" dirty="0"/>
        </a:p>
      </dgm:t>
    </dgm:pt>
    <dgm:pt modelId="{58366F43-1E90-41FF-8F8D-80F932B6957E}" type="parTrans" cxnId="{462759C4-8AA3-45CA-907F-7B5BDAE4580F}">
      <dgm:prSet/>
      <dgm:spPr/>
      <dgm:t>
        <a:bodyPr/>
        <a:lstStyle/>
        <a:p>
          <a:endParaRPr lang="ru-RU"/>
        </a:p>
      </dgm:t>
    </dgm:pt>
    <dgm:pt modelId="{A0BF1860-C8E9-4A3B-8E89-BDB965EF7C52}" type="sibTrans" cxnId="{462759C4-8AA3-45CA-907F-7B5BDAE4580F}">
      <dgm:prSet/>
      <dgm:spPr/>
      <dgm:t>
        <a:bodyPr/>
        <a:lstStyle/>
        <a:p>
          <a:endParaRPr lang="ru-RU"/>
        </a:p>
      </dgm:t>
    </dgm:pt>
    <dgm:pt modelId="{2E46B044-638A-4626-8C0E-879462547828}">
      <dgm:prSet phldrT="[Текст]" custT="1"/>
      <dgm:spPr/>
      <dgm:t>
        <a:bodyPr/>
        <a:lstStyle/>
        <a:p>
          <a:r>
            <a:rPr lang="ru-RU" sz="1400" b="1" dirty="0" smtClean="0"/>
            <a:t>32 лагеря палаточного типа</a:t>
          </a:r>
          <a:endParaRPr lang="ru-RU" sz="1400" b="1" dirty="0"/>
        </a:p>
      </dgm:t>
    </dgm:pt>
    <dgm:pt modelId="{F87314BF-B8F2-4C77-A58C-4F8A1944612D}" type="parTrans" cxnId="{30282FD2-9716-489F-ABA4-FBCA2E94BACB}">
      <dgm:prSet/>
      <dgm:spPr/>
      <dgm:t>
        <a:bodyPr/>
        <a:lstStyle/>
        <a:p>
          <a:endParaRPr lang="ru-RU"/>
        </a:p>
      </dgm:t>
    </dgm:pt>
    <dgm:pt modelId="{2E9936C8-50DF-40E6-AF52-63E2C4C2348C}" type="sibTrans" cxnId="{30282FD2-9716-489F-ABA4-FBCA2E94BACB}">
      <dgm:prSet/>
      <dgm:spPr/>
      <dgm:t>
        <a:bodyPr/>
        <a:lstStyle/>
        <a:p>
          <a:endParaRPr lang="ru-RU"/>
        </a:p>
      </dgm:t>
    </dgm:pt>
    <dgm:pt modelId="{E567CDF9-A2F2-4F83-8172-009A339439B0}">
      <dgm:prSet phldrT="[Текст]" custT="1"/>
      <dgm:spPr/>
      <dgm:t>
        <a:bodyPr/>
        <a:lstStyle/>
        <a:p>
          <a:r>
            <a:rPr lang="ru-RU" sz="1400" b="1" dirty="0" smtClean="0"/>
            <a:t>16 лагерей труда и отдыха </a:t>
          </a:r>
          <a:endParaRPr lang="ru-RU" sz="1400" b="1" dirty="0"/>
        </a:p>
      </dgm:t>
    </dgm:pt>
    <dgm:pt modelId="{B41074F1-57E3-4714-8FCA-6F35263AA502}" type="parTrans" cxnId="{B3340D64-4B40-418D-9FA7-F6F36E3AA048}">
      <dgm:prSet/>
      <dgm:spPr/>
      <dgm:t>
        <a:bodyPr/>
        <a:lstStyle/>
        <a:p>
          <a:endParaRPr lang="ru-RU"/>
        </a:p>
      </dgm:t>
    </dgm:pt>
    <dgm:pt modelId="{C8E51BD5-2867-4693-9468-FB9C5AA301BF}" type="sibTrans" cxnId="{B3340D64-4B40-418D-9FA7-F6F36E3AA048}">
      <dgm:prSet/>
      <dgm:spPr/>
      <dgm:t>
        <a:bodyPr/>
        <a:lstStyle/>
        <a:p>
          <a:endParaRPr lang="ru-RU"/>
        </a:p>
      </dgm:t>
    </dgm:pt>
    <dgm:pt modelId="{27E5F24D-8435-4CE0-9EA6-DA537A699633}">
      <dgm:prSet phldrT="[Текст]" custT="1"/>
      <dgm:spPr/>
      <dgm:t>
        <a:bodyPr/>
        <a:lstStyle/>
        <a:p>
          <a:r>
            <a:rPr lang="ru-RU" sz="1400" b="1" dirty="0" smtClean="0"/>
            <a:t>508 лагерей с дневным пребыванием детей</a:t>
          </a:r>
          <a:endParaRPr lang="ru-RU" sz="1400" b="1" dirty="0"/>
        </a:p>
      </dgm:t>
    </dgm:pt>
    <dgm:pt modelId="{122BB38D-9EA6-4EEE-AC81-3067707DC133}" type="parTrans" cxnId="{29CF1393-249E-4FFB-947B-EB16B9A72B2D}">
      <dgm:prSet/>
      <dgm:spPr/>
      <dgm:t>
        <a:bodyPr/>
        <a:lstStyle/>
        <a:p>
          <a:endParaRPr lang="ru-RU"/>
        </a:p>
      </dgm:t>
    </dgm:pt>
    <dgm:pt modelId="{4826DDFE-626B-4968-856B-8018B405C0A1}" type="sibTrans" cxnId="{29CF1393-249E-4FFB-947B-EB16B9A72B2D}">
      <dgm:prSet/>
      <dgm:spPr/>
      <dgm:t>
        <a:bodyPr/>
        <a:lstStyle/>
        <a:p>
          <a:endParaRPr lang="ru-RU"/>
        </a:p>
      </dgm:t>
    </dgm:pt>
    <dgm:pt modelId="{8593DAED-45A9-46EB-920B-2D251D4FAA7F}" type="pres">
      <dgm:prSet presAssocID="{D626A673-59BD-4828-BB0A-50A2A6BD6708}" presName="Name0" presStyleCnt="0">
        <dgm:presLayoutVars>
          <dgm:dir/>
          <dgm:resizeHandles val="exact"/>
        </dgm:presLayoutVars>
      </dgm:prSet>
      <dgm:spPr/>
      <dgm:t>
        <a:bodyPr/>
        <a:lstStyle/>
        <a:p>
          <a:endParaRPr lang="ru-RU"/>
        </a:p>
      </dgm:t>
    </dgm:pt>
    <dgm:pt modelId="{8685B2F6-6C21-4B3D-AC90-DFFD494390F2}" type="pres">
      <dgm:prSet presAssocID="{92D1A692-A9B0-426E-BC96-227872333775}" presName="Name5" presStyleLbl="vennNode1" presStyleIdx="0" presStyleCnt="5" custLinFactNeighborX="18470">
        <dgm:presLayoutVars>
          <dgm:bulletEnabled val="1"/>
        </dgm:presLayoutVars>
      </dgm:prSet>
      <dgm:spPr/>
      <dgm:t>
        <a:bodyPr/>
        <a:lstStyle/>
        <a:p>
          <a:endParaRPr lang="ru-RU"/>
        </a:p>
      </dgm:t>
    </dgm:pt>
    <dgm:pt modelId="{DB5C8509-D01F-438B-9D2E-4D9DE6E9E1AD}" type="pres">
      <dgm:prSet presAssocID="{878A2334-CE65-47FE-9F25-B65E6D8CBEFE}" presName="space" presStyleCnt="0"/>
      <dgm:spPr/>
    </dgm:pt>
    <dgm:pt modelId="{490FFBC4-A946-4D9C-B404-002963D6C06A}" type="pres">
      <dgm:prSet presAssocID="{6993429D-139D-42BF-A526-4A2703B4045C}" presName="Name5" presStyleLbl="vennNode1" presStyleIdx="1" presStyleCnt="5" custLinFactNeighborX="18470">
        <dgm:presLayoutVars>
          <dgm:bulletEnabled val="1"/>
        </dgm:presLayoutVars>
      </dgm:prSet>
      <dgm:spPr/>
      <dgm:t>
        <a:bodyPr/>
        <a:lstStyle/>
        <a:p>
          <a:endParaRPr lang="ru-RU"/>
        </a:p>
      </dgm:t>
    </dgm:pt>
    <dgm:pt modelId="{F05315D2-1D7D-4BC7-B1C0-4E4523663CFC}" type="pres">
      <dgm:prSet presAssocID="{A0BF1860-C8E9-4A3B-8E89-BDB965EF7C52}" presName="space" presStyleCnt="0"/>
      <dgm:spPr/>
    </dgm:pt>
    <dgm:pt modelId="{FE07734E-13CB-4C1F-8AFD-82751E0D0AA3}" type="pres">
      <dgm:prSet presAssocID="{2E46B044-638A-4626-8C0E-879462547828}" presName="Name5" presStyleLbl="vennNode1" presStyleIdx="2" presStyleCnt="5" custLinFactNeighborX="18470">
        <dgm:presLayoutVars>
          <dgm:bulletEnabled val="1"/>
        </dgm:presLayoutVars>
      </dgm:prSet>
      <dgm:spPr/>
      <dgm:t>
        <a:bodyPr/>
        <a:lstStyle/>
        <a:p>
          <a:endParaRPr lang="ru-RU"/>
        </a:p>
      </dgm:t>
    </dgm:pt>
    <dgm:pt modelId="{B9914332-D269-4C18-A255-939D900309B1}" type="pres">
      <dgm:prSet presAssocID="{2E9936C8-50DF-40E6-AF52-63E2C4C2348C}" presName="space" presStyleCnt="0"/>
      <dgm:spPr/>
    </dgm:pt>
    <dgm:pt modelId="{E0D21C35-990C-4DA3-B57C-B066F4C606F4}" type="pres">
      <dgm:prSet presAssocID="{E567CDF9-A2F2-4F83-8172-009A339439B0}" presName="Name5" presStyleLbl="vennNode1" presStyleIdx="3" presStyleCnt="5" custLinFactNeighborX="18470">
        <dgm:presLayoutVars>
          <dgm:bulletEnabled val="1"/>
        </dgm:presLayoutVars>
      </dgm:prSet>
      <dgm:spPr/>
      <dgm:t>
        <a:bodyPr/>
        <a:lstStyle/>
        <a:p>
          <a:endParaRPr lang="ru-RU"/>
        </a:p>
      </dgm:t>
    </dgm:pt>
    <dgm:pt modelId="{F32D29C1-38F2-40FA-9C93-6DCFAF442B37}" type="pres">
      <dgm:prSet presAssocID="{C8E51BD5-2867-4693-9468-FB9C5AA301BF}" presName="space" presStyleCnt="0"/>
      <dgm:spPr/>
    </dgm:pt>
    <dgm:pt modelId="{FED318F2-7438-4914-BE69-F34A48958CFE}" type="pres">
      <dgm:prSet presAssocID="{27E5F24D-8435-4CE0-9EA6-DA537A699633}" presName="Name5" presStyleLbl="vennNode1" presStyleIdx="4" presStyleCnt="5">
        <dgm:presLayoutVars>
          <dgm:bulletEnabled val="1"/>
        </dgm:presLayoutVars>
      </dgm:prSet>
      <dgm:spPr/>
      <dgm:t>
        <a:bodyPr/>
        <a:lstStyle/>
        <a:p>
          <a:endParaRPr lang="ru-RU"/>
        </a:p>
      </dgm:t>
    </dgm:pt>
  </dgm:ptLst>
  <dgm:cxnLst>
    <dgm:cxn modelId="{29CF1393-249E-4FFB-947B-EB16B9A72B2D}" srcId="{D626A673-59BD-4828-BB0A-50A2A6BD6708}" destId="{27E5F24D-8435-4CE0-9EA6-DA537A699633}" srcOrd="4" destOrd="0" parTransId="{122BB38D-9EA6-4EEE-AC81-3067707DC133}" sibTransId="{4826DDFE-626B-4968-856B-8018B405C0A1}"/>
    <dgm:cxn modelId="{AD6030A4-11F2-4947-8404-8A575099928F}" type="presOf" srcId="{E567CDF9-A2F2-4F83-8172-009A339439B0}" destId="{E0D21C35-990C-4DA3-B57C-B066F4C606F4}" srcOrd="0" destOrd="0" presId="urn:microsoft.com/office/officeart/2005/8/layout/venn3"/>
    <dgm:cxn modelId="{E7D77AB4-1A35-49B4-BF4E-5570073FDFCF}" type="presOf" srcId="{92D1A692-A9B0-426E-BC96-227872333775}" destId="{8685B2F6-6C21-4B3D-AC90-DFFD494390F2}" srcOrd="0" destOrd="0" presId="urn:microsoft.com/office/officeart/2005/8/layout/venn3"/>
    <dgm:cxn modelId="{1C438F1E-9FA2-48C7-BBE1-A46D1297E644}" type="presOf" srcId="{D626A673-59BD-4828-BB0A-50A2A6BD6708}" destId="{8593DAED-45A9-46EB-920B-2D251D4FAA7F}" srcOrd="0" destOrd="0" presId="urn:microsoft.com/office/officeart/2005/8/layout/venn3"/>
    <dgm:cxn modelId="{837C1AD9-3915-4E8C-AA0C-E499BDFFAF0E}" type="presOf" srcId="{2E46B044-638A-4626-8C0E-879462547828}" destId="{FE07734E-13CB-4C1F-8AFD-82751E0D0AA3}" srcOrd="0" destOrd="0" presId="urn:microsoft.com/office/officeart/2005/8/layout/venn3"/>
    <dgm:cxn modelId="{25A5FBEF-D3A7-4F1F-8986-C3E2C00C2E4A}" srcId="{D626A673-59BD-4828-BB0A-50A2A6BD6708}" destId="{92D1A692-A9B0-426E-BC96-227872333775}" srcOrd="0" destOrd="0" parTransId="{E2A56AA4-380B-4F40-BEDE-5F181EED7E84}" sibTransId="{878A2334-CE65-47FE-9F25-B65E6D8CBEFE}"/>
    <dgm:cxn modelId="{30282FD2-9716-489F-ABA4-FBCA2E94BACB}" srcId="{D626A673-59BD-4828-BB0A-50A2A6BD6708}" destId="{2E46B044-638A-4626-8C0E-879462547828}" srcOrd="2" destOrd="0" parTransId="{F87314BF-B8F2-4C77-A58C-4F8A1944612D}" sibTransId="{2E9936C8-50DF-40E6-AF52-63E2C4C2348C}"/>
    <dgm:cxn modelId="{E8FFF496-2FA3-4D78-AEC9-17AB9D1C381A}" type="presOf" srcId="{27E5F24D-8435-4CE0-9EA6-DA537A699633}" destId="{FED318F2-7438-4914-BE69-F34A48958CFE}" srcOrd="0" destOrd="0" presId="urn:microsoft.com/office/officeart/2005/8/layout/venn3"/>
    <dgm:cxn modelId="{B3340D64-4B40-418D-9FA7-F6F36E3AA048}" srcId="{D626A673-59BD-4828-BB0A-50A2A6BD6708}" destId="{E567CDF9-A2F2-4F83-8172-009A339439B0}" srcOrd="3" destOrd="0" parTransId="{B41074F1-57E3-4714-8FCA-6F35263AA502}" sibTransId="{C8E51BD5-2867-4693-9468-FB9C5AA301BF}"/>
    <dgm:cxn modelId="{462759C4-8AA3-45CA-907F-7B5BDAE4580F}" srcId="{D626A673-59BD-4828-BB0A-50A2A6BD6708}" destId="{6993429D-139D-42BF-A526-4A2703B4045C}" srcOrd="1" destOrd="0" parTransId="{58366F43-1E90-41FF-8F8D-80F932B6957E}" sibTransId="{A0BF1860-C8E9-4A3B-8E89-BDB965EF7C52}"/>
    <dgm:cxn modelId="{287C512A-D828-4836-8041-F17CA55CA2A6}" type="presOf" srcId="{6993429D-139D-42BF-A526-4A2703B4045C}" destId="{490FFBC4-A946-4D9C-B404-002963D6C06A}" srcOrd="0" destOrd="0" presId="urn:microsoft.com/office/officeart/2005/8/layout/venn3"/>
    <dgm:cxn modelId="{BA2A658F-D038-4FBA-A449-1C0380BB3502}" type="presParOf" srcId="{8593DAED-45A9-46EB-920B-2D251D4FAA7F}" destId="{8685B2F6-6C21-4B3D-AC90-DFFD494390F2}" srcOrd="0" destOrd="0" presId="urn:microsoft.com/office/officeart/2005/8/layout/venn3"/>
    <dgm:cxn modelId="{0983D9CA-DCDE-48C2-B937-50FA022934DE}" type="presParOf" srcId="{8593DAED-45A9-46EB-920B-2D251D4FAA7F}" destId="{DB5C8509-D01F-438B-9D2E-4D9DE6E9E1AD}" srcOrd="1" destOrd="0" presId="urn:microsoft.com/office/officeart/2005/8/layout/venn3"/>
    <dgm:cxn modelId="{BDE126A1-9FF4-4C9B-8C73-155D81212FFF}" type="presParOf" srcId="{8593DAED-45A9-46EB-920B-2D251D4FAA7F}" destId="{490FFBC4-A946-4D9C-B404-002963D6C06A}" srcOrd="2" destOrd="0" presId="urn:microsoft.com/office/officeart/2005/8/layout/venn3"/>
    <dgm:cxn modelId="{F4A46261-68D3-470E-86DD-A5B1267B0EA0}" type="presParOf" srcId="{8593DAED-45A9-46EB-920B-2D251D4FAA7F}" destId="{F05315D2-1D7D-4BC7-B1C0-4E4523663CFC}" srcOrd="3" destOrd="0" presId="urn:microsoft.com/office/officeart/2005/8/layout/venn3"/>
    <dgm:cxn modelId="{76D04F08-2A08-4FB4-941F-94BD0C59A7A5}" type="presParOf" srcId="{8593DAED-45A9-46EB-920B-2D251D4FAA7F}" destId="{FE07734E-13CB-4C1F-8AFD-82751E0D0AA3}" srcOrd="4" destOrd="0" presId="urn:microsoft.com/office/officeart/2005/8/layout/venn3"/>
    <dgm:cxn modelId="{10C1B791-FD80-4A1F-B57A-FDC48C044150}" type="presParOf" srcId="{8593DAED-45A9-46EB-920B-2D251D4FAA7F}" destId="{B9914332-D269-4C18-A255-939D900309B1}" srcOrd="5" destOrd="0" presId="urn:microsoft.com/office/officeart/2005/8/layout/venn3"/>
    <dgm:cxn modelId="{16008DFB-DB24-4BFF-BC13-ACE1DCE74F04}" type="presParOf" srcId="{8593DAED-45A9-46EB-920B-2D251D4FAA7F}" destId="{E0D21C35-990C-4DA3-B57C-B066F4C606F4}" srcOrd="6" destOrd="0" presId="urn:microsoft.com/office/officeart/2005/8/layout/venn3"/>
    <dgm:cxn modelId="{9CD7FBA4-ADA8-45D4-9499-EB8CB19994DB}" type="presParOf" srcId="{8593DAED-45A9-46EB-920B-2D251D4FAA7F}" destId="{F32D29C1-38F2-40FA-9C93-6DCFAF442B37}" srcOrd="7" destOrd="0" presId="urn:microsoft.com/office/officeart/2005/8/layout/venn3"/>
    <dgm:cxn modelId="{FFBAB98A-C840-4185-80AB-FB307E5DCB29}" type="presParOf" srcId="{8593DAED-45A9-46EB-920B-2D251D4FAA7F}" destId="{FED318F2-7438-4914-BE69-F34A48958CFE}" srcOrd="8"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3781DA-B294-4F81-B873-F673BE2F8FF7}"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ru-RU"/>
        </a:p>
      </dgm:t>
    </dgm:pt>
    <dgm:pt modelId="{F7D096A9-17E4-4D4C-9634-47C2A99E8192}">
      <dgm:prSet phldrT="[Текст]" custT="1"/>
      <dgm:spPr/>
      <dgm:t>
        <a:bodyPr/>
        <a:lstStyle/>
        <a:p>
          <a:r>
            <a:rPr lang="ru-RU" sz="1000" b="1" dirty="0" smtClean="0"/>
            <a:t>Самостоятельные образовательные организации высшего образования</a:t>
          </a:r>
          <a:endParaRPr lang="ru-RU" sz="1000" dirty="0"/>
        </a:p>
      </dgm:t>
    </dgm:pt>
    <dgm:pt modelId="{4DFD332B-8E00-4D2B-935E-C26282D2B574}" type="parTrans" cxnId="{52764D86-CB54-40F4-B273-739A9E6EB645}">
      <dgm:prSet/>
      <dgm:spPr/>
      <dgm:t>
        <a:bodyPr/>
        <a:lstStyle/>
        <a:p>
          <a:endParaRPr lang="ru-RU" sz="2400"/>
        </a:p>
      </dgm:t>
    </dgm:pt>
    <dgm:pt modelId="{E1A5E4CB-7AD7-4E22-AB07-80DC5D7CC7C9}" type="sibTrans" cxnId="{52764D86-CB54-40F4-B273-739A9E6EB645}">
      <dgm:prSet/>
      <dgm:spPr/>
      <dgm:t>
        <a:bodyPr/>
        <a:lstStyle/>
        <a:p>
          <a:endParaRPr lang="ru-RU" sz="2400"/>
        </a:p>
      </dgm:t>
    </dgm:pt>
    <dgm:pt modelId="{DE70908E-F1FA-487A-9474-056629F0E87F}">
      <dgm:prSet phldrT="[Текст]" custT="1"/>
      <dgm:spPr/>
      <dgm:t>
        <a:bodyPr/>
        <a:lstStyle/>
        <a:p>
          <a:r>
            <a:rPr lang="ru-RU" sz="900" b="1" dirty="0" smtClean="0">
              <a:effectLst>
                <a:outerShdw blurRad="38100" dist="38100" dir="2700000" algn="tl">
                  <a:srgbClr val="000000">
                    <a:alpha val="43137"/>
                  </a:srgbClr>
                </a:outerShdw>
              </a:effectLst>
            </a:rPr>
            <a:t>1</a:t>
          </a:r>
          <a:r>
            <a:rPr lang="en-US" sz="900" b="1" dirty="0" smtClean="0">
              <a:effectLst>
                <a:outerShdw blurRad="38100" dist="38100" dir="2700000" algn="tl">
                  <a:srgbClr val="000000">
                    <a:alpha val="43137"/>
                  </a:srgbClr>
                </a:outerShdw>
              </a:effectLst>
            </a:rPr>
            <a:t> </a:t>
          </a:r>
          <a:r>
            <a:rPr lang="ru-RU" sz="900" b="1" dirty="0" smtClean="0">
              <a:effectLst>
                <a:outerShdw blurRad="38100" dist="38100" dir="2700000" algn="tl">
                  <a:srgbClr val="000000">
                    <a:alpha val="43137"/>
                  </a:srgbClr>
                </a:outerShdw>
              </a:effectLst>
            </a:rPr>
            <a:t>вуз</a:t>
          </a:r>
          <a:r>
            <a:rPr lang="ru-RU" sz="900" dirty="0" smtClean="0"/>
            <a:t> подведомственный Минздраву России.</a:t>
          </a:r>
          <a:endParaRPr lang="ru-RU" sz="900" dirty="0"/>
        </a:p>
      </dgm:t>
    </dgm:pt>
    <dgm:pt modelId="{032977BE-BEA5-4FEB-BAB3-9C1C4B89AA00}" type="parTrans" cxnId="{93F028B2-3931-484E-8B88-E8003AC676AB}">
      <dgm:prSet/>
      <dgm:spPr/>
      <dgm:t>
        <a:bodyPr/>
        <a:lstStyle/>
        <a:p>
          <a:endParaRPr lang="ru-RU" sz="2400"/>
        </a:p>
      </dgm:t>
    </dgm:pt>
    <dgm:pt modelId="{F170FF35-2F83-45CD-BCF5-D8D8EF1EF57A}" type="sibTrans" cxnId="{93F028B2-3931-484E-8B88-E8003AC676AB}">
      <dgm:prSet/>
      <dgm:spPr/>
      <dgm:t>
        <a:bodyPr/>
        <a:lstStyle/>
        <a:p>
          <a:endParaRPr lang="ru-RU" sz="2400"/>
        </a:p>
      </dgm:t>
    </dgm:pt>
    <dgm:pt modelId="{CCF0BC11-4B9D-48F8-B0D7-B4BD65A2C8C8}">
      <dgm:prSet phldrT="[Текст]" custT="1"/>
      <dgm:spPr/>
      <dgm:t>
        <a:bodyPr/>
        <a:lstStyle/>
        <a:p>
          <a:r>
            <a:rPr lang="ru-RU" sz="900" b="1" dirty="0" smtClean="0">
              <a:effectLst>
                <a:outerShdw blurRad="38100" dist="38100" dir="2700000" algn="tl">
                  <a:srgbClr val="000000">
                    <a:alpha val="43137"/>
                  </a:srgbClr>
                </a:outerShdw>
              </a:effectLst>
            </a:rPr>
            <a:t>1</a:t>
          </a:r>
          <a:r>
            <a:rPr lang="en-US" sz="900" b="1" dirty="0" smtClean="0">
              <a:effectLst>
                <a:outerShdw blurRad="38100" dist="38100" dir="2700000" algn="tl">
                  <a:srgbClr val="000000">
                    <a:alpha val="43137"/>
                  </a:srgbClr>
                </a:outerShdw>
              </a:effectLst>
            </a:rPr>
            <a:t> </a:t>
          </a:r>
          <a:r>
            <a:rPr lang="ru-RU" sz="900" b="1" dirty="0" smtClean="0">
              <a:effectLst>
                <a:outerShdw blurRad="38100" dist="38100" dir="2700000" algn="tl">
                  <a:srgbClr val="000000">
                    <a:alpha val="43137"/>
                  </a:srgbClr>
                </a:outerShdw>
              </a:effectLst>
            </a:rPr>
            <a:t>вуз</a:t>
          </a:r>
          <a:r>
            <a:rPr lang="ru-RU" sz="900" dirty="0" smtClean="0"/>
            <a:t> подведомственный Минздраву России</a:t>
          </a:r>
          <a:endParaRPr lang="ru-RU" sz="900" dirty="0"/>
        </a:p>
      </dgm:t>
    </dgm:pt>
    <dgm:pt modelId="{921962FB-0FDB-4363-B907-DF8B93660DDD}" type="parTrans" cxnId="{44D49C8B-13D3-4417-8151-F0D85F4F7F97}">
      <dgm:prSet/>
      <dgm:spPr/>
      <dgm:t>
        <a:bodyPr/>
        <a:lstStyle/>
        <a:p>
          <a:endParaRPr lang="ru-RU" sz="2400"/>
        </a:p>
      </dgm:t>
    </dgm:pt>
    <dgm:pt modelId="{9D4B766A-CE89-47D3-9660-1A33E7FFBA1F}" type="sibTrans" cxnId="{44D49C8B-13D3-4417-8151-F0D85F4F7F97}">
      <dgm:prSet/>
      <dgm:spPr/>
      <dgm:t>
        <a:bodyPr/>
        <a:lstStyle/>
        <a:p>
          <a:endParaRPr lang="ru-RU" sz="2400"/>
        </a:p>
      </dgm:t>
    </dgm:pt>
    <dgm:pt modelId="{983D9B1D-2F01-44B9-BFEC-ACDD5D809A04}">
      <dgm:prSet phldrT="[Текст]" custT="1"/>
      <dgm:spPr/>
      <dgm:t>
        <a:bodyPr/>
        <a:lstStyle/>
        <a:p>
          <a:r>
            <a:rPr lang="ru-RU" sz="1000" b="1" dirty="0" smtClean="0"/>
            <a:t>Филиалы государственных образовательных организаций высшего образования:</a:t>
          </a:r>
          <a:endParaRPr lang="ru-RU" sz="1000" dirty="0"/>
        </a:p>
      </dgm:t>
    </dgm:pt>
    <dgm:pt modelId="{7B0C782E-DDF9-40FA-8C60-888E732A132E}" type="parTrans" cxnId="{E5D854A8-7C50-4012-A410-1C180C05B16B}">
      <dgm:prSet/>
      <dgm:spPr/>
      <dgm:t>
        <a:bodyPr/>
        <a:lstStyle/>
        <a:p>
          <a:endParaRPr lang="ru-RU" sz="2400"/>
        </a:p>
      </dgm:t>
    </dgm:pt>
    <dgm:pt modelId="{14AF4FBD-63FD-4B45-854F-946B22B1AB42}" type="sibTrans" cxnId="{E5D854A8-7C50-4012-A410-1C180C05B16B}">
      <dgm:prSet/>
      <dgm:spPr/>
      <dgm:t>
        <a:bodyPr/>
        <a:lstStyle/>
        <a:p>
          <a:endParaRPr lang="ru-RU" sz="2400"/>
        </a:p>
      </dgm:t>
    </dgm:pt>
    <dgm:pt modelId="{447F0485-F560-4F3D-9F34-4D9F146CFF83}">
      <dgm:prSet phldrT="[Текст]" custT="1"/>
      <dgm:spPr/>
      <dgm:t>
        <a:bodyPr/>
        <a:lstStyle/>
        <a:p>
          <a:r>
            <a:rPr lang="ru-RU" sz="900" b="1" dirty="0" smtClean="0">
              <a:effectLst>
                <a:outerShdw blurRad="38100" dist="38100" dir="2700000" algn="tl">
                  <a:srgbClr val="000000">
                    <a:alpha val="43137"/>
                  </a:srgbClr>
                </a:outerShdw>
              </a:effectLst>
            </a:rPr>
            <a:t>1</a:t>
          </a:r>
          <a:r>
            <a:rPr lang="en-US" sz="900" b="1" dirty="0" smtClean="0">
              <a:effectLst>
                <a:outerShdw blurRad="38100" dist="38100" dir="2700000" algn="tl">
                  <a:srgbClr val="000000">
                    <a:alpha val="43137"/>
                  </a:srgbClr>
                </a:outerShdw>
              </a:effectLst>
            </a:rPr>
            <a:t> </a:t>
          </a:r>
          <a:r>
            <a:rPr lang="ru-RU" sz="900" b="1" dirty="0" smtClean="0">
              <a:effectLst>
                <a:outerShdw blurRad="38100" dist="38100" dir="2700000" algn="tl">
                  <a:srgbClr val="000000">
                    <a:alpha val="43137"/>
                  </a:srgbClr>
                </a:outerShdw>
              </a:effectLst>
            </a:rPr>
            <a:t>вуз</a:t>
          </a:r>
          <a:r>
            <a:rPr lang="ru-RU" sz="900" dirty="0" smtClean="0"/>
            <a:t> подведомственный </a:t>
          </a:r>
          <a:r>
            <a:rPr lang="ru-RU" sz="900" dirty="0" err="1" smtClean="0"/>
            <a:t>Минобрнауки</a:t>
          </a:r>
          <a:r>
            <a:rPr lang="ru-RU" sz="900" dirty="0" smtClean="0"/>
            <a:t> России;</a:t>
          </a:r>
          <a:endParaRPr lang="ru-RU" sz="900" dirty="0"/>
        </a:p>
      </dgm:t>
    </dgm:pt>
    <dgm:pt modelId="{38F94EA3-D467-4DCF-8826-CB5F9837D4E8}" type="parTrans" cxnId="{B2E5B032-AB43-45DB-8EF8-5F6C4476B7F0}">
      <dgm:prSet/>
      <dgm:spPr/>
      <dgm:t>
        <a:bodyPr/>
        <a:lstStyle/>
        <a:p>
          <a:endParaRPr lang="ru-RU" sz="2400"/>
        </a:p>
      </dgm:t>
    </dgm:pt>
    <dgm:pt modelId="{D8133FA0-67D0-4A8E-9B86-7B14107B67C4}" type="sibTrans" cxnId="{B2E5B032-AB43-45DB-8EF8-5F6C4476B7F0}">
      <dgm:prSet/>
      <dgm:spPr/>
      <dgm:t>
        <a:bodyPr/>
        <a:lstStyle/>
        <a:p>
          <a:endParaRPr lang="ru-RU" sz="2400"/>
        </a:p>
      </dgm:t>
    </dgm:pt>
    <dgm:pt modelId="{06079C36-93FD-4DD2-B051-5778785DD6C2}">
      <dgm:prSet phldrT="[Текст]" custT="1"/>
      <dgm:spPr/>
      <dgm:t>
        <a:bodyPr/>
        <a:lstStyle/>
        <a:p>
          <a:r>
            <a:rPr lang="ru-RU" sz="900" b="1" dirty="0" smtClean="0">
              <a:effectLst>
                <a:outerShdw blurRad="38100" dist="38100" dir="2700000" algn="tl">
                  <a:srgbClr val="000000">
                    <a:alpha val="43137"/>
                  </a:srgbClr>
                </a:outerShdw>
              </a:effectLst>
            </a:rPr>
            <a:t>1</a:t>
          </a:r>
          <a:r>
            <a:rPr lang="en-US" sz="900" b="1" dirty="0" smtClean="0">
              <a:effectLst>
                <a:outerShdw blurRad="38100" dist="38100" dir="2700000" algn="tl">
                  <a:srgbClr val="000000">
                    <a:alpha val="43137"/>
                  </a:srgbClr>
                </a:outerShdw>
              </a:effectLst>
            </a:rPr>
            <a:t> </a:t>
          </a:r>
          <a:r>
            <a:rPr lang="ru-RU" sz="900" b="1" dirty="0" smtClean="0">
              <a:effectLst>
                <a:outerShdw blurRad="38100" dist="38100" dir="2700000" algn="tl">
                  <a:srgbClr val="000000">
                    <a:alpha val="43137"/>
                  </a:srgbClr>
                </a:outerShdw>
              </a:effectLst>
            </a:rPr>
            <a:t>вуз</a:t>
          </a:r>
          <a:r>
            <a:rPr lang="ru-RU" sz="900" dirty="0" smtClean="0"/>
            <a:t> подведомственный</a:t>
          </a:r>
          <a:r>
            <a:rPr lang="en-US" sz="900" dirty="0" smtClean="0"/>
            <a:t> </a:t>
          </a:r>
          <a:r>
            <a:rPr lang="ru-RU" sz="900" dirty="0" smtClean="0"/>
            <a:t>Федеральному агентству железнодорожного транспорта; </a:t>
          </a:r>
          <a:endParaRPr lang="ru-RU" sz="900" dirty="0"/>
        </a:p>
      </dgm:t>
    </dgm:pt>
    <dgm:pt modelId="{81ECDD73-0AF3-4D9F-8904-712EE6D8DD9C}" type="parTrans" cxnId="{BEADB23B-4EEE-4DAB-B79E-3D6D123EC451}">
      <dgm:prSet/>
      <dgm:spPr/>
      <dgm:t>
        <a:bodyPr/>
        <a:lstStyle/>
        <a:p>
          <a:endParaRPr lang="ru-RU" sz="2400"/>
        </a:p>
      </dgm:t>
    </dgm:pt>
    <dgm:pt modelId="{3FEDF8D3-DCAD-4A44-ACE2-A489DED7F4EC}" type="sibTrans" cxnId="{BEADB23B-4EEE-4DAB-B79E-3D6D123EC451}">
      <dgm:prSet/>
      <dgm:spPr/>
      <dgm:t>
        <a:bodyPr/>
        <a:lstStyle/>
        <a:p>
          <a:endParaRPr lang="ru-RU" sz="2400"/>
        </a:p>
      </dgm:t>
    </dgm:pt>
    <dgm:pt modelId="{09C7B0BA-2771-467D-B891-B88D683CE7FF}">
      <dgm:prSet phldrT="[Текст]" custT="1"/>
      <dgm:spPr/>
      <dgm:t>
        <a:bodyPr/>
        <a:lstStyle/>
        <a:p>
          <a:r>
            <a:rPr lang="ru-RU" sz="1000" b="1" dirty="0" smtClean="0"/>
            <a:t>Филиалы негосударственных образовательных</a:t>
          </a:r>
          <a:r>
            <a:rPr lang="en-US" sz="1000" b="1" dirty="0" smtClean="0"/>
            <a:t> </a:t>
          </a:r>
          <a:r>
            <a:rPr lang="ru-RU" sz="1000" b="1" dirty="0" smtClean="0"/>
            <a:t>организаций высшего образования:</a:t>
          </a:r>
          <a:endParaRPr lang="ru-RU" sz="1000" dirty="0"/>
        </a:p>
      </dgm:t>
    </dgm:pt>
    <dgm:pt modelId="{B4400CD3-7F02-4BD9-8298-796A70464360}" type="parTrans" cxnId="{E3A9DDE1-06F4-4EDE-8F6A-55FC986B5EC0}">
      <dgm:prSet/>
      <dgm:spPr/>
      <dgm:t>
        <a:bodyPr/>
        <a:lstStyle/>
        <a:p>
          <a:endParaRPr lang="ru-RU" sz="2400"/>
        </a:p>
      </dgm:t>
    </dgm:pt>
    <dgm:pt modelId="{BC3E91F8-169E-4169-91FA-020BC8C291FE}" type="sibTrans" cxnId="{E3A9DDE1-06F4-4EDE-8F6A-55FC986B5EC0}">
      <dgm:prSet/>
      <dgm:spPr/>
      <dgm:t>
        <a:bodyPr/>
        <a:lstStyle/>
        <a:p>
          <a:endParaRPr lang="ru-RU" sz="2400"/>
        </a:p>
      </dgm:t>
    </dgm:pt>
    <dgm:pt modelId="{FA88D5C6-41DE-4E3A-9AED-618BB64A1055}">
      <dgm:prSet phldrT="[Текст]" custT="1"/>
      <dgm:spPr/>
      <dgm:t>
        <a:bodyPr/>
        <a:lstStyle/>
        <a:p>
          <a:r>
            <a:rPr lang="ru-RU" sz="1000" b="1" dirty="0" smtClean="0"/>
            <a:t>Духовные образовательные учреждения:</a:t>
          </a:r>
          <a:endParaRPr lang="ru-RU" sz="1000" dirty="0"/>
        </a:p>
      </dgm:t>
    </dgm:pt>
    <dgm:pt modelId="{FDD66D1E-F853-46EA-81FE-4D9A201D9D0C}" type="parTrans" cxnId="{3855845A-B171-4667-8666-A2796D08C948}">
      <dgm:prSet/>
      <dgm:spPr/>
      <dgm:t>
        <a:bodyPr/>
        <a:lstStyle/>
        <a:p>
          <a:endParaRPr lang="ru-RU" sz="2400"/>
        </a:p>
      </dgm:t>
    </dgm:pt>
    <dgm:pt modelId="{B376F326-F7C9-4BC8-9902-C1103DBC3CA6}" type="sibTrans" cxnId="{3855845A-B171-4667-8666-A2796D08C948}">
      <dgm:prSet/>
      <dgm:spPr/>
      <dgm:t>
        <a:bodyPr/>
        <a:lstStyle/>
        <a:p>
          <a:endParaRPr lang="ru-RU" sz="2400"/>
        </a:p>
      </dgm:t>
    </dgm:pt>
    <dgm:pt modelId="{361BCBAE-9F29-4402-A8B5-5AB6CB78D0E5}">
      <dgm:prSet phldrT="[Текст]" custT="1"/>
      <dgm:spPr/>
      <dgm:t>
        <a:bodyPr/>
        <a:lstStyle/>
        <a:p>
          <a:r>
            <a:rPr lang="ru-RU" sz="900" b="1" dirty="0" smtClean="0">
              <a:effectLst>
                <a:outerShdw blurRad="38100" dist="38100" dir="2700000" algn="tl">
                  <a:srgbClr val="000000">
                    <a:alpha val="43137"/>
                  </a:srgbClr>
                </a:outerShdw>
              </a:effectLst>
            </a:rPr>
            <a:t>1</a:t>
          </a:r>
          <a:r>
            <a:rPr lang="en-US" sz="900" b="1" dirty="0" smtClean="0">
              <a:effectLst>
                <a:outerShdw blurRad="38100" dist="38100" dir="2700000" algn="tl">
                  <a:srgbClr val="000000">
                    <a:alpha val="43137"/>
                  </a:srgbClr>
                </a:outerShdw>
              </a:effectLst>
            </a:rPr>
            <a:t> </a:t>
          </a:r>
          <a:r>
            <a:rPr lang="ru-RU" sz="900" b="1" dirty="0" smtClean="0">
              <a:effectLst>
                <a:outerShdw blurRad="38100" dist="38100" dir="2700000" algn="tl">
                  <a:srgbClr val="000000">
                    <a:alpha val="43137"/>
                  </a:srgbClr>
                </a:outerShdw>
              </a:effectLst>
            </a:rPr>
            <a:t>вуз </a:t>
          </a:r>
          <a:r>
            <a:rPr lang="ru-RU" sz="900" dirty="0" smtClean="0">
              <a:effectLst>
                <a:outerShdw blurRad="38100" dist="38100" dir="2700000" algn="tl">
                  <a:srgbClr val="000000">
                    <a:alpha val="43137"/>
                  </a:srgbClr>
                </a:outerShdw>
              </a:effectLst>
            </a:rPr>
            <a:t>– </a:t>
          </a:r>
          <a:r>
            <a:rPr lang="ru-RU" sz="900" dirty="0" smtClean="0"/>
            <a:t>частная образовательная организация</a:t>
          </a:r>
          <a:endParaRPr lang="ru-RU" sz="900" dirty="0"/>
        </a:p>
      </dgm:t>
    </dgm:pt>
    <dgm:pt modelId="{1DAAE234-DBB7-4546-B627-C58681981E49}" type="parTrans" cxnId="{02B71A6B-4B90-4830-B48F-C74A459B13B5}">
      <dgm:prSet/>
      <dgm:spPr/>
      <dgm:t>
        <a:bodyPr/>
        <a:lstStyle/>
        <a:p>
          <a:endParaRPr lang="ru-RU" sz="2400"/>
        </a:p>
      </dgm:t>
    </dgm:pt>
    <dgm:pt modelId="{DAB40167-B6E5-4C0C-AAA9-F77BB3A543BB}" type="sibTrans" cxnId="{02B71A6B-4B90-4830-B48F-C74A459B13B5}">
      <dgm:prSet/>
      <dgm:spPr/>
      <dgm:t>
        <a:bodyPr/>
        <a:lstStyle/>
        <a:p>
          <a:endParaRPr lang="ru-RU" sz="2400"/>
        </a:p>
      </dgm:t>
    </dgm:pt>
    <dgm:pt modelId="{15C1D88B-BCD2-4E1A-B00B-1E6B075747EE}">
      <dgm:prSet phldrT="[Текст]" custT="1"/>
      <dgm:spPr/>
      <dgm:t>
        <a:bodyPr/>
        <a:lstStyle/>
        <a:p>
          <a:r>
            <a:rPr lang="ru-RU" sz="1000" b="1" dirty="0" smtClean="0"/>
            <a:t>Филиалы</a:t>
          </a:r>
          <a:r>
            <a:rPr lang="en-US" sz="1000" b="1" dirty="0" smtClean="0"/>
            <a:t> </a:t>
          </a:r>
          <a:r>
            <a:rPr lang="ru-RU" sz="1000" b="1" dirty="0" smtClean="0"/>
            <a:t>научных организаций:</a:t>
          </a:r>
          <a:endParaRPr lang="ru-RU" sz="1000" dirty="0"/>
        </a:p>
      </dgm:t>
    </dgm:pt>
    <dgm:pt modelId="{25348F5A-9FC3-41F9-9FFC-DC6B38343FD2}" type="parTrans" cxnId="{C442FB78-1438-4364-972F-665F0E3FE529}">
      <dgm:prSet/>
      <dgm:spPr/>
      <dgm:t>
        <a:bodyPr/>
        <a:lstStyle/>
        <a:p>
          <a:endParaRPr lang="ru-RU" sz="2400"/>
        </a:p>
      </dgm:t>
    </dgm:pt>
    <dgm:pt modelId="{CD0460C8-E98C-4695-9184-CB4009FEDCEA}" type="sibTrans" cxnId="{C442FB78-1438-4364-972F-665F0E3FE529}">
      <dgm:prSet/>
      <dgm:spPr/>
      <dgm:t>
        <a:bodyPr/>
        <a:lstStyle/>
        <a:p>
          <a:endParaRPr lang="ru-RU" sz="2400"/>
        </a:p>
      </dgm:t>
    </dgm:pt>
    <dgm:pt modelId="{107E80A7-8825-4E66-84FD-958B30A69FF8}">
      <dgm:prSet phldrT="[Текст]" custT="1"/>
      <dgm:spPr/>
      <dgm:t>
        <a:bodyPr/>
        <a:lstStyle/>
        <a:p>
          <a:r>
            <a:rPr lang="ru-RU" sz="900" b="1" dirty="0" smtClean="0">
              <a:effectLst>
                <a:outerShdw blurRad="38100" dist="38100" dir="2700000" algn="tl">
                  <a:srgbClr val="000000">
                    <a:alpha val="43137"/>
                  </a:srgbClr>
                </a:outerShdw>
              </a:effectLst>
            </a:rPr>
            <a:t>1</a:t>
          </a:r>
          <a:r>
            <a:rPr lang="en-US" sz="900" b="1" dirty="0" smtClean="0">
              <a:effectLst>
                <a:outerShdw blurRad="38100" dist="38100" dir="2700000" algn="tl">
                  <a:srgbClr val="000000">
                    <a:alpha val="43137"/>
                  </a:srgbClr>
                </a:outerShdw>
              </a:effectLst>
            </a:rPr>
            <a:t> </a:t>
          </a:r>
          <a:r>
            <a:rPr lang="ru-RU" sz="900" b="1" dirty="0" smtClean="0">
              <a:effectLst>
                <a:outerShdw blurRad="38100" dist="38100" dir="2700000" algn="tl">
                  <a:srgbClr val="000000">
                    <a:alpha val="43137"/>
                  </a:srgbClr>
                </a:outerShdw>
              </a:effectLst>
            </a:rPr>
            <a:t>вуз</a:t>
          </a:r>
          <a:r>
            <a:rPr lang="ru-RU" sz="900" dirty="0" smtClean="0">
              <a:effectLst>
                <a:outerShdw blurRad="38100" dist="38100" dir="2700000" algn="tl">
                  <a:srgbClr val="000000">
                    <a:alpha val="43137"/>
                  </a:srgbClr>
                </a:outerShdw>
              </a:effectLst>
            </a:rPr>
            <a:t> </a:t>
          </a:r>
          <a:r>
            <a:rPr lang="ru-RU" sz="900" dirty="0" smtClean="0"/>
            <a:t>(Агинская буддийская академия).</a:t>
          </a:r>
          <a:endParaRPr lang="ru-RU" sz="900" dirty="0"/>
        </a:p>
      </dgm:t>
    </dgm:pt>
    <dgm:pt modelId="{2F71770F-092C-477C-9DCB-BF789057CA2C}" type="parTrans" cxnId="{54A1F7DB-74DF-4A93-81F7-B6E5AFE0E206}">
      <dgm:prSet/>
      <dgm:spPr/>
      <dgm:t>
        <a:bodyPr/>
        <a:lstStyle/>
        <a:p>
          <a:endParaRPr lang="ru-RU" sz="2400"/>
        </a:p>
      </dgm:t>
    </dgm:pt>
    <dgm:pt modelId="{D219F878-06BD-496A-8524-F6859DEE8FBB}" type="sibTrans" cxnId="{54A1F7DB-74DF-4A93-81F7-B6E5AFE0E206}">
      <dgm:prSet/>
      <dgm:spPr/>
      <dgm:t>
        <a:bodyPr/>
        <a:lstStyle/>
        <a:p>
          <a:endParaRPr lang="ru-RU" sz="2400"/>
        </a:p>
      </dgm:t>
    </dgm:pt>
    <dgm:pt modelId="{2BEB8E6A-0C46-43A8-B95C-931F6144AF22}">
      <dgm:prSet phldrT="[Текст]" custT="1"/>
      <dgm:spPr/>
      <dgm:t>
        <a:bodyPr/>
        <a:lstStyle/>
        <a:p>
          <a:r>
            <a:rPr lang="ru-RU" sz="900" b="1" smtClean="0">
              <a:effectLst>
                <a:outerShdw blurRad="38100" dist="38100" dir="2700000" algn="tl">
                  <a:srgbClr val="000000">
                    <a:alpha val="43137"/>
                  </a:srgbClr>
                </a:outerShdw>
              </a:effectLst>
            </a:rPr>
            <a:t>1</a:t>
          </a:r>
          <a:r>
            <a:rPr lang="en-US" sz="900" b="1" smtClean="0">
              <a:effectLst>
                <a:outerShdw blurRad="38100" dist="38100" dir="2700000" algn="tl">
                  <a:srgbClr val="000000">
                    <a:alpha val="43137"/>
                  </a:srgbClr>
                </a:outerShdw>
              </a:effectLst>
            </a:rPr>
            <a:t> </a:t>
          </a:r>
          <a:r>
            <a:rPr lang="ru-RU" sz="900" b="1" smtClean="0">
              <a:effectLst>
                <a:outerShdw blurRad="38100" dist="38100" dir="2700000" algn="tl">
                  <a:srgbClr val="000000">
                    <a:alpha val="43137"/>
                  </a:srgbClr>
                </a:outerShdw>
              </a:effectLst>
            </a:rPr>
            <a:t>вуз</a:t>
          </a:r>
          <a:r>
            <a:rPr lang="ru-RU" sz="900" smtClean="0"/>
            <a:t> подведомственный Минсельхозу России;</a:t>
          </a:r>
          <a:endParaRPr lang="ru-RU" sz="900" dirty="0"/>
        </a:p>
      </dgm:t>
    </dgm:pt>
    <dgm:pt modelId="{723143E9-090B-466B-A578-AD6B2DD5561B}" type="parTrans" cxnId="{30E39FED-E365-4FD0-A67B-60D4D6A0B967}">
      <dgm:prSet/>
      <dgm:spPr/>
      <dgm:t>
        <a:bodyPr/>
        <a:lstStyle/>
        <a:p>
          <a:endParaRPr lang="ru-RU" sz="2400"/>
        </a:p>
      </dgm:t>
    </dgm:pt>
    <dgm:pt modelId="{3B63F63D-EFFE-4D76-BC7E-A454F5A01713}" type="sibTrans" cxnId="{30E39FED-E365-4FD0-A67B-60D4D6A0B967}">
      <dgm:prSet/>
      <dgm:spPr/>
      <dgm:t>
        <a:bodyPr/>
        <a:lstStyle/>
        <a:p>
          <a:endParaRPr lang="ru-RU" sz="2400"/>
        </a:p>
      </dgm:t>
    </dgm:pt>
    <dgm:pt modelId="{56F6D08F-F4B0-4682-9AFB-7B7727D74E86}">
      <dgm:prSet phldrT="[Текст]" custT="1"/>
      <dgm:spPr/>
      <dgm:t>
        <a:bodyPr/>
        <a:lstStyle/>
        <a:p>
          <a:r>
            <a:rPr lang="ru-RU" sz="900" b="1" dirty="0" smtClean="0">
              <a:effectLst>
                <a:outerShdw blurRad="38100" dist="38100" dir="2700000" algn="tl">
                  <a:srgbClr val="000000">
                    <a:alpha val="43137"/>
                  </a:srgbClr>
                </a:outerShdw>
              </a:effectLst>
            </a:rPr>
            <a:t>1</a:t>
          </a:r>
          <a:r>
            <a:rPr lang="en-US" sz="900" b="1" dirty="0" smtClean="0">
              <a:effectLst>
                <a:outerShdw blurRad="38100" dist="38100" dir="2700000" algn="tl">
                  <a:srgbClr val="000000">
                    <a:alpha val="43137"/>
                  </a:srgbClr>
                </a:outerShdw>
              </a:effectLst>
            </a:rPr>
            <a:t> </a:t>
          </a:r>
          <a:r>
            <a:rPr lang="ru-RU" sz="900" b="1" dirty="0" smtClean="0">
              <a:effectLst>
                <a:outerShdw blurRad="38100" dist="38100" dir="2700000" algn="tl">
                  <a:srgbClr val="000000">
                    <a:alpha val="43137"/>
                  </a:srgbClr>
                </a:outerShdw>
              </a:effectLst>
            </a:rPr>
            <a:t>вуз</a:t>
          </a:r>
          <a:r>
            <a:rPr lang="ru-RU" sz="900" dirty="0" smtClean="0"/>
            <a:t> подведомственный Правительству</a:t>
          </a:r>
          <a:r>
            <a:rPr lang="en-US" sz="900" dirty="0" smtClean="0"/>
            <a:t> </a:t>
          </a:r>
          <a:r>
            <a:rPr lang="ru-RU" sz="900" dirty="0" smtClean="0"/>
            <a:t>Российской Федерации.</a:t>
          </a:r>
          <a:endParaRPr lang="ru-RU" sz="900" dirty="0"/>
        </a:p>
      </dgm:t>
    </dgm:pt>
    <dgm:pt modelId="{D87D4848-D616-4C94-9F0B-9F7AFF709D89}" type="parTrans" cxnId="{9A16988E-D016-4FE6-A2D5-39A829217194}">
      <dgm:prSet/>
      <dgm:spPr/>
      <dgm:t>
        <a:bodyPr/>
        <a:lstStyle/>
        <a:p>
          <a:endParaRPr lang="ru-RU" sz="2400"/>
        </a:p>
      </dgm:t>
    </dgm:pt>
    <dgm:pt modelId="{98FBF8D9-8C91-40A3-A3E0-082D070F086D}" type="sibTrans" cxnId="{9A16988E-D016-4FE6-A2D5-39A829217194}">
      <dgm:prSet/>
      <dgm:spPr/>
      <dgm:t>
        <a:bodyPr/>
        <a:lstStyle/>
        <a:p>
          <a:endParaRPr lang="ru-RU" sz="2400"/>
        </a:p>
      </dgm:t>
    </dgm:pt>
    <dgm:pt modelId="{D775FAAF-E45F-456F-B3B1-9D2E561A9BC9}">
      <dgm:prSet phldrT="[Текст]" custT="1"/>
      <dgm:spPr/>
      <dgm:t>
        <a:bodyPr/>
        <a:lstStyle/>
        <a:p>
          <a:r>
            <a:rPr lang="ru-RU" sz="900" b="1" dirty="0" smtClean="0">
              <a:effectLst>
                <a:outerShdw blurRad="38100" dist="38100" dir="2700000" algn="tl">
                  <a:srgbClr val="000000">
                    <a:alpha val="43137"/>
                  </a:srgbClr>
                </a:outerShdw>
              </a:effectLst>
            </a:rPr>
            <a:t>2</a:t>
          </a:r>
          <a:r>
            <a:rPr lang="en-US" sz="900" b="1" dirty="0" smtClean="0">
              <a:effectLst>
                <a:outerShdw blurRad="38100" dist="38100" dir="2700000" algn="tl">
                  <a:srgbClr val="000000">
                    <a:alpha val="43137"/>
                  </a:srgbClr>
                </a:outerShdw>
              </a:effectLst>
            </a:rPr>
            <a:t> </a:t>
          </a:r>
          <a:r>
            <a:rPr lang="ru-RU" sz="900" b="1" dirty="0" smtClean="0">
              <a:effectLst>
                <a:outerShdw blurRad="38100" dist="38100" dir="2700000" algn="tl">
                  <a:srgbClr val="000000">
                    <a:alpha val="43137"/>
                  </a:srgbClr>
                </a:outerShdw>
              </a:effectLst>
            </a:rPr>
            <a:t>НИИ  </a:t>
          </a:r>
          <a:r>
            <a:rPr lang="ru-RU" sz="900" dirty="0" smtClean="0"/>
            <a:t>подведомственны Федеральному агентству научных организаций</a:t>
          </a:r>
          <a:endParaRPr lang="ru-RU" sz="900" dirty="0"/>
        </a:p>
      </dgm:t>
    </dgm:pt>
    <dgm:pt modelId="{E37EB320-5315-4BA7-966C-9F5CC1122AE9}" type="parTrans" cxnId="{EFC86445-5E89-4DA0-B282-3DBD92D00841}">
      <dgm:prSet/>
      <dgm:spPr/>
      <dgm:t>
        <a:bodyPr/>
        <a:lstStyle/>
        <a:p>
          <a:endParaRPr lang="ru-RU" sz="2400"/>
        </a:p>
      </dgm:t>
    </dgm:pt>
    <dgm:pt modelId="{322D7BE3-5242-4CDC-AADB-E57D97B7BEC7}" type="sibTrans" cxnId="{EFC86445-5E89-4DA0-B282-3DBD92D00841}">
      <dgm:prSet/>
      <dgm:spPr/>
      <dgm:t>
        <a:bodyPr/>
        <a:lstStyle/>
        <a:p>
          <a:endParaRPr lang="ru-RU" sz="2400"/>
        </a:p>
      </dgm:t>
    </dgm:pt>
    <dgm:pt modelId="{29579D3B-37E6-4C5A-8D80-2775C761736D}" type="pres">
      <dgm:prSet presAssocID="{9A3781DA-B294-4F81-B873-F673BE2F8FF7}" presName="diagram" presStyleCnt="0">
        <dgm:presLayoutVars>
          <dgm:chPref val="1"/>
          <dgm:dir/>
          <dgm:animOne val="branch"/>
          <dgm:animLvl val="lvl"/>
          <dgm:resizeHandles/>
        </dgm:presLayoutVars>
      </dgm:prSet>
      <dgm:spPr/>
      <dgm:t>
        <a:bodyPr/>
        <a:lstStyle/>
        <a:p>
          <a:endParaRPr lang="ru-RU"/>
        </a:p>
      </dgm:t>
    </dgm:pt>
    <dgm:pt modelId="{F1772AA9-C7CC-4B4E-8807-F61F829D6F7E}" type="pres">
      <dgm:prSet presAssocID="{F7D096A9-17E4-4D4C-9634-47C2A99E8192}" presName="root" presStyleCnt="0"/>
      <dgm:spPr/>
    </dgm:pt>
    <dgm:pt modelId="{D6A24C5A-9E61-474A-990C-78D5321BDC34}" type="pres">
      <dgm:prSet presAssocID="{F7D096A9-17E4-4D4C-9634-47C2A99E8192}" presName="rootComposite" presStyleCnt="0"/>
      <dgm:spPr/>
    </dgm:pt>
    <dgm:pt modelId="{B4C2E5E8-AB70-440B-B88A-26A7E5A6106A}" type="pres">
      <dgm:prSet presAssocID="{F7D096A9-17E4-4D4C-9634-47C2A99E8192}" presName="rootText" presStyleLbl="node1" presStyleIdx="0" presStyleCnt="5" custScaleY="135252"/>
      <dgm:spPr/>
      <dgm:t>
        <a:bodyPr/>
        <a:lstStyle/>
        <a:p>
          <a:endParaRPr lang="ru-RU"/>
        </a:p>
      </dgm:t>
    </dgm:pt>
    <dgm:pt modelId="{0C693C1C-44F8-435B-992B-BB38FAC9117E}" type="pres">
      <dgm:prSet presAssocID="{F7D096A9-17E4-4D4C-9634-47C2A99E8192}" presName="rootConnector" presStyleLbl="node1" presStyleIdx="0" presStyleCnt="5"/>
      <dgm:spPr/>
      <dgm:t>
        <a:bodyPr/>
        <a:lstStyle/>
        <a:p>
          <a:endParaRPr lang="ru-RU"/>
        </a:p>
      </dgm:t>
    </dgm:pt>
    <dgm:pt modelId="{159E5BE0-E4E6-4D59-9B01-567A8DB39566}" type="pres">
      <dgm:prSet presAssocID="{F7D096A9-17E4-4D4C-9634-47C2A99E8192}" presName="childShape" presStyleCnt="0"/>
      <dgm:spPr/>
    </dgm:pt>
    <dgm:pt modelId="{1B694E55-D3B9-4ABC-8C3E-222AD84EB4CC}" type="pres">
      <dgm:prSet presAssocID="{032977BE-BEA5-4FEB-BAB3-9C1C4B89AA00}" presName="Name13" presStyleLbl="parChTrans1D2" presStyleIdx="0" presStyleCnt="9"/>
      <dgm:spPr/>
      <dgm:t>
        <a:bodyPr/>
        <a:lstStyle/>
        <a:p>
          <a:endParaRPr lang="ru-RU"/>
        </a:p>
      </dgm:t>
    </dgm:pt>
    <dgm:pt modelId="{8978AE41-5D1E-420C-8AB0-F698EAB00595}" type="pres">
      <dgm:prSet presAssocID="{DE70908E-F1FA-487A-9474-056629F0E87F}" presName="childText" presStyleLbl="bgAcc1" presStyleIdx="0" presStyleCnt="9">
        <dgm:presLayoutVars>
          <dgm:bulletEnabled val="1"/>
        </dgm:presLayoutVars>
      </dgm:prSet>
      <dgm:spPr/>
      <dgm:t>
        <a:bodyPr/>
        <a:lstStyle/>
        <a:p>
          <a:endParaRPr lang="ru-RU"/>
        </a:p>
      </dgm:t>
    </dgm:pt>
    <dgm:pt modelId="{4D60074A-8989-46B3-BA71-D5B9F9279122}" type="pres">
      <dgm:prSet presAssocID="{921962FB-0FDB-4363-B907-DF8B93660DDD}" presName="Name13" presStyleLbl="parChTrans1D2" presStyleIdx="1" presStyleCnt="9"/>
      <dgm:spPr/>
      <dgm:t>
        <a:bodyPr/>
        <a:lstStyle/>
        <a:p>
          <a:endParaRPr lang="ru-RU"/>
        </a:p>
      </dgm:t>
    </dgm:pt>
    <dgm:pt modelId="{D20DBD9A-290D-46DF-85DF-D6880DD8D8FF}" type="pres">
      <dgm:prSet presAssocID="{CCF0BC11-4B9D-48F8-B0D7-B4BD65A2C8C8}" presName="childText" presStyleLbl="bgAcc1" presStyleIdx="1" presStyleCnt="9">
        <dgm:presLayoutVars>
          <dgm:bulletEnabled val="1"/>
        </dgm:presLayoutVars>
      </dgm:prSet>
      <dgm:spPr/>
      <dgm:t>
        <a:bodyPr/>
        <a:lstStyle/>
        <a:p>
          <a:endParaRPr lang="ru-RU"/>
        </a:p>
      </dgm:t>
    </dgm:pt>
    <dgm:pt modelId="{9301F05A-6322-4565-99F2-B84BF06EA049}" type="pres">
      <dgm:prSet presAssocID="{983D9B1D-2F01-44B9-BFEC-ACDD5D809A04}" presName="root" presStyleCnt="0"/>
      <dgm:spPr/>
    </dgm:pt>
    <dgm:pt modelId="{09AC2FC8-0051-4F23-A439-CC0EA58BACD8}" type="pres">
      <dgm:prSet presAssocID="{983D9B1D-2F01-44B9-BFEC-ACDD5D809A04}" presName="rootComposite" presStyleCnt="0"/>
      <dgm:spPr/>
    </dgm:pt>
    <dgm:pt modelId="{B7F92544-E472-49D7-9EA8-C1C97EBA24B8}" type="pres">
      <dgm:prSet presAssocID="{983D9B1D-2F01-44B9-BFEC-ACDD5D809A04}" presName="rootText" presStyleLbl="node1" presStyleIdx="1" presStyleCnt="5" custScaleY="135252"/>
      <dgm:spPr/>
      <dgm:t>
        <a:bodyPr/>
        <a:lstStyle/>
        <a:p>
          <a:endParaRPr lang="ru-RU"/>
        </a:p>
      </dgm:t>
    </dgm:pt>
    <dgm:pt modelId="{04E127C1-0660-452E-9F04-1D2F5BB2C45A}" type="pres">
      <dgm:prSet presAssocID="{983D9B1D-2F01-44B9-BFEC-ACDD5D809A04}" presName="rootConnector" presStyleLbl="node1" presStyleIdx="1" presStyleCnt="5"/>
      <dgm:spPr/>
      <dgm:t>
        <a:bodyPr/>
        <a:lstStyle/>
        <a:p>
          <a:endParaRPr lang="ru-RU"/>
        </a:p>
      </dgm:t>
    </dgm:pt>
    <dgm:pt modelId="{5DD32B02-A992-4533-87F4-ECA993AAA1DC}" type="pres">
      <dgm:prSet presAssocID="{983D9B1D-2F01-44B9-BFEC-ACDD5D809A04}" presName="childShape" presStyleCnt="0"/>
      <dgm:spPr/>
    </dgm:pt>
    <dgm:pt modelId="{862E0E7D-2A9B-4666-8EEA-10E1B84F94A3}" type="pres">
      <dgm:prSet presAssocID="{38F94EA3-D467-4DCF-8826-CB5F9837D4E8}" presName="Name13" presStyleLbl="parChTrans1D2" presStyleIdx="2" presStyleCnt="9"/>
      <dgm:spPr/>
      <dgm:t>
        <a:bodyPr/>
        <a:lstStyle/>
        <a:p>
          <a:endParaRPr lang="ru-RU"/>
        </a:p>
      </dgm:t>
    </dgm:pt>
    <dgm:pt modelId="{C980DECD-436D-4660-AC02-565C29395771}" type="pres">
      <dgm:prSet presAssocID="{447F0485-F560-4F3D-9F34-4D9F146CFF83}" presName="childText" presStyleLbl="bgAcc1" presStyleIdx="2" presStyleCnt="9">
        <dgm:presLayoutVars>
          <dgm:bulletEnabled val="1"/>
        </dgm:presLayoutVars>
      </dgm:prSet>
      <dgm:spPr/>
      <dgm:t>
        <a:bodyPr/>
        <a:lstStyle/>
        <a:p>
          <a:endParaRPr lang="ru-RU"/>
        </a:p>
      </dgm:t>
    </dgm:pt>
    <dgm:pt modelId="{20CDCCAA-EA2D-4A77-8EDB-9D4D4DED1282}" type="pres">
      <dgm:prSet presAssocID="{723143E9-090B-466B-A578-AD6B2DD5561B}" presName="Name13" presStyleLbl="parChTrans1D2" presStyleIdx="3" presStyleCnt="9"/>
      <dgm:spPr/>
      <dgm:t>
        <a:bodyPr/>
        <a:lstStyle/>
        <a:p>
          <a:endParaRPr lang="ru-RU"/>
        </a:p>
      </dgm:t>
    </dgm:pt>
    <dgm:pt modelId="{6F168B3C-8A39-4424-AC07-0B6BD3ECE741}" type="pres">
      <dgm:prSet presAssocID="{2BEB8E6A-0C46-43A8-B95C-931F6144AF22}" presName="childText" presStyleLbl="bgAcc1" presStyleIdx="3" presStyleCnt="9">
        <dgm:presLayoutVars>
          <dgm:bulletEnabled val="1"/>
        </dgm:presLayoutVars>
      </dgm:prSet>
      <dgm:spPr/>
      <dgm:t>
        <a:bodyPr/>
        <a:lstStyle/>
        <a:p>
          <a:endParaRPr lang="ru-RU"/>
        </a:p>
      </dgm:t>
    </dgm:pt>
    <dgm:pt modelId="{D3417BBC-4850-454D-B631-CBA1DEE65E08}" type="pres">
      <dgm:prSet presAssocID="{81ECDD73-0AF3-4D9F-8904-712EE6D8DD9C}" presName="Name13" presStyleLbl="parChTrans1D2" presStyleIdx="4" presStyleCnt="9"/>
      <dgm:spPr/>
      <dgm:t>
        <a:bodyPr/>
        <a:lstStyle/>
        <a:p>
          <a:endParaRPr lang="ru-RU"/>
        </a:p>
      </dgm:t>
    </dgm:pt>
    <dgm:pt modelId="{A64B5C6B-C591-45C2-9EC1-ABA8A1B6633B}" type="pres">
      <dgm:prSet presAssocID="{06079C36-93FD-4DD2-B051-5778785DD6C2}" presName="childText" presStyleLbl="bgAcc1" presStyleIdx="4" presStyleCnt="9" custScaleY="135252">
        <dgm:presLayoutVars>
          <dgm:bulletEnabled val="1"/>
        </dgm:presLayoutVars>
      </dgm:prSet>
      <dgm:spPr/>
      <dgm:t>
        <a:bodyPr/>
        <a:lstStyle/>
        <a:p>
          <a:endParaRPr lang="ru-RU"/>
        </a:p>
      </dgm:t>
    </dgm:pt>
    <dgm:pt modelId="{624C536D-3E09-40EA-8F7C-3CFC73B8FB38}" type="pres">
      <dgm:prSet presAssocID="{D87D4848-D616-4C94-9F0B-9F7AFF709D89}" presName="Name13" presStyleLbl="parChTrans1D2" presStyleIdx="5" presStyleCnt="9"/>
      <dgm:spPr/>
      <dgm:t>
        <a:bodyPr/>
        <a:lstStyle/>
        <a:p>
          <a:endParaRPr lang="ru-RU"/>
        </a:p>
      </dgm:t>
    </dgm:pt>
    <dgm:pt modelId="{167C3AB7-7695-4863-A268-40A0728D5AED}" type="pres">
      <dgm:prSet presAssocID="{56F6D08F-F4B0-4682-9AFB-7B7727D74E86}" presName="childText" presStyleLbl="bgAcc1" presStyleIdx="5" presStyleCnt="9">
        <dgm:presLayoutVars>
          <dgm:bulletEnabled val="1"/>
        </dgm:presLayoutVars>
      </dgm:prSet>
      <dgm:spPr/>
      <dgm:t>
        <a:bodyPr/>
        <a:lstStyle/>
        <a:p>
          <a:endParaRPr lang="ru-RU"/>
        </a:p>
      </dgm:t>
    </dgm:pt>
    <dgm:pt modelId="{60D80641-60FC-4022-A1C7-333748D552F0}" type="pres">
      <dgm:prSet presAssocID="{09C7B0BA-2771-467D-B891-B88D683CE7FF}" presName="root" presStyleCnt="0"/>
      <dgm:spPr/>
    </dgm:pt>
    <dgm:pt modelId="{F33B49AF-29C1-4768-816D-BA442C9E481E}" type="pres">
      <dgm:prSet presAssocID="{09C7B0BA-2771-467D-B891-B88D683CE7FF}" presName="rootComposite" presStyleCnt="0"/>
      <dgm:spPr/>
    </dgm:pt>
    <dgm:pt modelId="{28270EBB-328F-4AF2-95CA-40FEB85BC136}" type="pres">
      <dgm:prSet presAssocID="{09C7B0BA-2771-467D-B891-B88D683CE7FF}" presName="rootText" presStyleLbl="node1" presStyleIdx="2" presStyleCnt="5" custScaleY="135252"/>
      <dgm:spPr/>
      <dgm:t>
        <a:bodyPr/>
        <a:lstStyle/>
        <a:p>
          <a:endParaRPr lang="ru-RU"/>
        </a:p>
      </dgm:t>
    </dgm:pt>
    <dgm:pt modelId="{BFE94FC9-41CA-44C1-97C2-808886548E62}" type="pres">
      <dgm:prSet presAssocID="{09C7B0BA-2771-467D-B891-B88D683CE7FF}" presName="rootConnector" presStyleLbl="node1" presStyleIdx="2" presStyleCnt="5"/>
      <dgm:spPr/>
      <dgm:t>
        <a:bodyPr/>
        <a:lstStyle/>
        <a:p>
          <a:endParaRPr lang="ru-RU"/>
        </a:p>
      </dgm:t>
    </dgm:pt>
    <dgm:pt modelId="{90806860-AEC2-4513-A97E-01006C585E27}" type="pres">
      <dgm:prSet presAssocID="{09C7B0BA-2771-467D-B891-B88D683CE7FF}" presName="childShape" presStyleCnt="0"/>
      <dgm:spPr/>
    </dgm:pt>
    <dgm:pt modelId="{AF2323D5-C6BF-4510-AE55-BE73E1E0BC63}" type="pres">
      <dgm:prSet presAssocID="{1DAAE234-DBB7-4546-B627-C58681981E49}" presName="Name13" presStyleLbl="parChTrans1D2" presStyleIdx="6" presStyleCnt="9"/>
      <dgm:spPr/>
      <dgm:t>
        <a:bodyPr/>
        <a:lstStyle/>
        <a:p>
          <a:endParaRPr lang="ru-RU"/>
        </a:p>
      </dgm:t>
    </dgm:pt>
    <dgm:pt modelId="{406A84A1-01FE-4B1E-A0D3-13B940221740}" type="pres">
      <dgm:prSet presAssocID="{361BCBAE-9F29-4402-A8B5-5AB6CB78D0E5}" presName="childText" presStyleLbl="bgAcc1" presStyleIdx="6" presStyleCnt="9">
        <dgm:presLayoutVars>
          <dgm:bulletEnabled val="1"/>
        </dgm:presLayoutVars>
      </dgm:prSet>
      <dgm:spPr/>
      <dgm:t>
        <a:bodyPr/>
        <a:lstStyle/>
        <a:p>
          <a:endParaRPr lang="ru-RU"/>
        </a:p>
      </dgm:t>
    </dgm:pt>
    <dgm:pt modelId="{DC68A774-7A4E-4AFB-B8F0-4723A2AA07A7}" type="pres">
      <dgm:prSet presAssocID="{FA88D5C6-41DE-4E3A-9AED-618BB64A1055}" presName="root" presStyleCnt="0"/>
      <dgm:spPr/>
    </dgm:pt>
    <dgm:pt modelId="{4E337EE9-D5E4-40DF-9422-306B33EA25CD}" type="pres">
      <dgm:prSet presAssocID="{FA88D5C6-41DE-4E3A-9AED-618BB64A1055}" presName="rootComposite" presStyleCnt="0"/>
      <dgm:spPr/>
    </dgm:pt>
    <dgm:pt modelId="{3210D07B-D7B8-4806-93A3-E47A4116E729}" type="pres">
      <dgm:prSet presAssocID="{FA88D5C6-41DE-4E3A-9AED-618BB64A1055}" presName="rootText" presStyleLbl="node1" presStyleIdx="3" presStyleCnt="5" custScaleY="135252"/>
      <dgm:spPr/>
      <dgm:t>
        <a:bodyPr/>
        <a:lstStyle/>
        <a:p>
          <a:endParaRPr lang="ru-RU"/>
        </a:p>
      </dgm:t>
    </dgm:pt>
    <dgm:pt modelId="{40CF380E-5067-459E-8C02-5A1D2AC760E9}" type="pres">
      <dgm:prSet presAssocID="{FA88D5C6-41DE-4E3A-9AED-618BB64A1055}" presName="rootConnector" presStyleLbl="node1" presStyleIdx="3" presStyleCnt="5"/>
      <dgm:spPr/>
      <dgm:t>
        <a:bodyPr/>
        <a:lstStyle/>
        <a:p>
          <a:endParaRPr lang="ru-RU"/>
        </a:p>
      </dgm:t>
    </dgm:pt>
    <dgm:pt modelId="{9F2E894E-F27E-4B61-BB7F-7FAD112CE113}" type="pres">
      <dgm:prSet presAssocID="{FA88D5C6-41DE-4E3A-9AED-618BB64A1055}" presName="childShape" presStyleCnt="0"/>
      <dgm:spPr/>
    </dgm:pt>
    <dgm:pt modelId="{5773F9B6-DF54-4389-98E6-6B7164B8CCE3}" type="pres">
      <dgm:prSet presAssocID="{2F71770F-092C-477C-9DCB-BF789057CA2C}" presName="Name13" presStyleLbl="parChTrans1D2" presStyleIdx="7" presStyleCnt="9"/>
      <dgm:spPr/>
      <dgm:t>
        <a:bodyPr/>
        <a:lstStyle/>
        <a:p>
          <a:endParaRPr lang="ru-RU"/>
        </a:p>
      </dgm:t>
    </dgm:pt>
    <dgm:pt modelId="{1E5B27E1-9CF8-4BA0-896A-4D8DA0A71251}" type="pres">
      <dgm:prSet presAssocID="{107E80A7-8825-4E66-84FD-958B30A69FF8}" presName="childText" presStyleLbl="bgAcc1" presStyleIdx="7" presStyleCnt="9">
        <dgm:presLayoutVars>
          <dgm:bulletEnabled val="1"/>
        </dgm:presLayoutVars>
      </dgm:prSet>
      <dgm:spPr/>
      <dgm:t>
        <a:bodyPr/>
        <a:lstStyle/>
        <a:p>
          <a:endParaRPr lang="ru-RU"/>
        </a:p>
      </dgm:t>
    </dgm:pt>
    <dgm:pt modelId="{2F3A5308-AD58-488B-9061-F98428DD0CF1}" type="pres">
      <dgm:prSet presAssocID="{15C1D88B-BCD2-4E1A-B00B-1E6B075747EE}" presName="root" presStyleCnt="0"/>
      <dgm:spPr/>
    </dgm:pt>
    <dgm:pt modelId="{6E4D94DB-FDBB-4E2A-B8D0-9482554A7543}" type="pres">
      <dgm:prSet presAssocID="{15C1D88B-BCD2-4E1A-B00B-1E6B075747EE}" presName="rootComposite" presStyleCnt="0"/>
      <dgm:spPr/>
    </dgm:pt>
    <dgm:pt modelId="{B9C46451-05E2-4DF3-ABE0-818E4E9D1A71}" type="pres">
      <dgm:prSet presAssocID="{15C1D88B-BCD2-4E1A-B00B-1E6B075747EE}" presName="rootText" presStyleLbl="node1" presStyleIdx="4" presStyleCnt="5" custScaleY="135252"/>
      <dgm:spPr/>
      <dgm:t>
        <a:bodyPr/>
        <a:lstStyle/>
        <a:p>
          <a:endParaRPr lang="ru-RU"/>
        </a:p>
      </dgm:t>
    </dgm:pt>
    <dgm:pt modelId="{DD682EDE-19FC-41C1-820D-A4F7C4D03E8B}" type="pres">
      <dgm:prSet presAssocID="{15C1D88B-BCD2-4E1A-B00B-1E6B075747EE}" presName="rootConnector" presStyleLbl="node1" presStyleIdx="4" presStyleCnt="5"/>
      <dgm:spPr/>
      <dgm:t>
        <a:bodyPr/>
        <a:lstStyle/>
        <a:p>
          <a:endParaRPr lang="ru-RU"/>
        </a:p>
      </dgm:t>
    </dgm:pt>
    <dgm:pt modelId="{C4DA40D7-D61F-4491-A09C-14A591280A25}" type="pres">
      <dgm:prSet presAssocID="{15C1D88B-BCD2-4E1A-B00B-1E6B075747EE}" presName="childShape" presStyleCnt="0"/>
      <dgm:spPr/>
    </dgm:pt>
    <dgm:pt modelId="{E9386D12-249C-4834-854E-4750677F10FF}" type="pres">
      <dgm:prSet presAssocID="{E37EB320-5315-4BA7-966C-9F5CC1122AE9}" presName="Name13" presStyleLbl="parChTrans1D2" presStyleIdx="8" presStyleCnt="9"/>
      <dgm:spPr/>
      <dgm:t>
        <a:bodyPr/>
        <a:lstStyle/>
        <a:p>
          <a:endParaRPr lang="ru-RU"/>
        </a:p>
      </dgm:t>
    </dgm:pt>
    <dgm:pt modelId="{8AE3792E-CB70-4EE0-93C3-A5AF39B72BD2}" type="pres">
      <dgm:prSet presAssocID="{D775FAAF-E45F-456F-B3B1-9D2E561A9BC9}" presName="childText" presStyleLbl="bgAcc1" presStyleIdx="8" presStyleCnt="9">
        <dgm:presLayoutVars>
          <dgm:bulletEnabled val="1"/>
        </dgm:presLayoutVars>
      </dgm:prSet>
      <dgm:spPr/>
      <dgm:t>
        <a:bodyPr/>
        <a:lstStyle/>
        <a:p>
          <a:endParaRPr lang="ru-RU"/>
        </a:p>
      </dgm:t>
    </dgm:pt>
  </dgm:ptLst>
  <dgm:cxnLst>
    <dgm:cxn modelId="{0143B517-0101-4CE3-A784-3410F4FB3427}" type="presOf" srcId="{F7D096A9-17E4-4D4C-9634-47C2A99E8192}" destId="{B4C2E5E8-AB70-440B-B88A-26A7E5A6106A}" srcOrd="0" destOrd="0" presId="urn:microsoft.com/office/officeart/2005/8/layout/hierarchy3"/>
    <dgm:cxn modelId="{41F81708-D206-4F12-866E-B6864674C9EC}" type="presOf" srcId="{032977BE-BEA5-4FEB-BAB3-9C1C4B89AA00}" destId="{1B694E55-D3B9-4ABC-8C3E-222AD84EB4CC}" srcOrd="0" destOrd="0" presId="urn:microsoft.com/office/officeart/2005/8/layout/hierarchy3"/>
    <dgm:cxn modelId="{9842E66E-7667-4538-BA83-81CB9633E353}" type="presOf" srcId="{447F0485-F560-4F3D-9F34-4D9F146CFF83}" destId="{C980DECD-436D-4660-AC02-565C29395771}" srcOrd="0" destOrd="0" presId="urn:microsoft.com/office/officeart/2005/8/layout/hierarchy3"/>
    <dgm:cxn modelId="{60965B9B-2C58-4034-A530-353706402406}" type="presOf" srcId="{DE70908E-F1FA-487A-9474-056629F0E87F}" destId="{8978AE41-5D1E-420C-8AB0-F698EAB00595}" srcOrd="0" destOrd="0" presId="urn:microsoft.com/office/officeart/2005/8/layout/hierarchy3"/>
    <dgm:cxn modelId="{F1AA55E8-D26D-440B-AFE4-45A1807DC838}" type="presOf" srcId="{723143E9-090B-466B-A578-AD6B2DD5561B}" destId="{20CDCCAA-EA2D-4A77-8EDB-9D4D4DED1282}" srcOrd="0" destOrd="0" presId="urn:microsoft.com/office/officeart/2005/8/layout/hierarchy3"/>
    <dgm:cxn modelId="{C442FB78-1438-4364-972F-665F0E3FE529}" srcId="{9A3781DA-B294-4F81-B873-F673BE2F8FF7}" destId="{15C1D88B-BCD2-4E1A-B00B-1E6B075747EE}" srcOrd="4" destOrd="0" parTransId="{25348F5A-9FC3-41F9-9FFC-DC6B38343FD2}" sibTransId="{CD0460C8-E98C-4695-9184-CB4009FEDCEA}"/>
    <dgm:cxn modelId="{3855845A-B171-4667-8666-A2796D08C948}" srcId="{9A3781DA-B294-4F81-B873-F673BE2F8FF7}" destId="{FA88D5C6-41DE-4E3A-9AED-618BB64A1055}" srcOrd="3" destOrd="0" parTransId="{FDD66D1E-F853-46EA-81FE-4D9A201D9D0C}" sibTransId="{B376F326-F7C9-4BC8-9902-C1103DBC3CA6}"/>
    <dgm:cxn modelId="{88C3E1CF-EB1D-4BE1-A034-92912C6818E2}" type="presOf" srcId="{1DAAE234-DBB7-4546-B627-C58681981E49}" destId="{AF2323D5-C6BF-4510-AE55-BE73E1E0BC63}" srcOrd="0" destOrd="0" presId="urn:microsoft.com/office/officeart/2005/8/layout/hierarchy3"/>
    <dgm:cxn modelId="{B2E5B032-AB43-45DB-8EF8-5F6C4476B7F0}" srcId="{983D9B1D-2F01-44B9-BFEC-ACDD5D809A04}" destId="{447F0485-F560-4F3D-9F34-4D9F146CFF83}" srcOrd="0" destOrd="0" parTransId="{38F94EA3-D467-4DCF-8826-CB5F9837D4E8}" sibTransId="{D8133FA0-67D0-4A8E-9B86-7B14107B67C4}"/>
    <dgm:cxn modelId="{86B4BD99-3703-403A-A405-F3572C80A445}" type="presOf" srcId="{D87D4848-D616-4C94-9F0B-9F7AFF709D89}" destId="{624C536D-3E09-40EA-8F7C-3CFC73B8FB38}" srcOrd="0" destOrd="0" presId="urn:microsoft.com/office/officeart/2005/8/layout/hierarchy3"/>
    <dgm:cxn modelId="{BEADB23B-4EEE-4DAB-B79E-3D6D123EC451}" srcId="{983D9B1D-2F01-44B9-BFEC-ACDD5D809A04}" destId="{06079C36-93FD-4DD2-B051-5778785DD6C2}" srcOrd="2" destOrd="0" parTransId="{81ECDD73-0AF3-4D9F-8904-712EE6D8DD9C}" sibTransId="{3FEDF8D3-DCAD-4A44-ACE2-A489DED7F4EC}"/>
    <dgm:cxn modelId="{8BC4457E-36AB-464D-B8C8-7F78DB939320}" type="presOf" srcId="{15C1D88B-BCD2-4E1A-B00B-1E6B075747EE}" destId="{B9C46451-05E2-4DF3-ABE0-818E4E9D1A71}" srcOrd="0" destOrd="0" presId="urn:microsoft.com/office/officeart/2005/8/layout/hierarchy3"/>
    <dgm:cxn modelId="{5CF8561C-F15D-43B5-8561-7B78963A64A6}" type="presOf" srcId="{2F71770F-092C-477C-9DCB-BF789057CA2C}" destId="{5773F9B6-DF54-4389-98E6-6B7164B8CCE3}" srcOrd="0" destOrd="0" presId="urn:microsoft.com/office/officeart/2005/8/layout/hierarchy3"/>
    <dgm:cxn modelId="{7D5244F8-2D86-4706-A994-96DED0AA738D}" type="presOf" srcId="{38F94EA3-D467-4DCF-8826-CB5F9837D4E8}" destId="{862E0E7D-2A9B-4666-8EEA-10E1B84F94A3}" srcOrd="0" destOrd="0" presId="urn:microsoft.com/office/officeart/2005/8/layout/hierarchy3"/>
    <dgm:cxn modelId="{30E39FED-E365-4FD0-A67B-60D4D6A0B967}" srcId="{983D9B1D-2F01-44B9-BFEC-ACDD5D809A04}" destId="{2BEB8E6A-0C46-43A8-B95C-931F6144AF22}" srcOrd="1" destOrd="0" parTransId="{723143E9-090B-466B-A578-AD6B2DD5561B}" sibTransId="{3B63F63D-EFFE-4D76-BC7E-A454F5A01713}"/>
    <dgm:cxn modelId="{730DCFCF-ACBB-41F1-BE2E-AB7A83DBA569}" type="presOf" srcId="{09C7B0BA-2771-467D-B891-B88D683CE7FF}" destId="{28270EBB-328F-4AF2-95CA-40FEB85BC136}" srcOrd="0" destOrd="0" presId="urn:microsoft.com/office/officeart/2005/8/layout/hierarchy3"/>
    <dgm:cxn modelId="{F7FBAE5D-953B-4435-A91B-9B847A63B623}" type="presOf" srcId="{15C1D88B-BCD2-4E1A-B00B-1E6B075747EE}" destId="{DD682EDE-19FC-41C1-820D-A4F7C4D03E8B}" srcOrd="1" destOrd="0" presId="urn:microsoft.com/office/officeart/2005/8/layout/hierarchy3"/>
    <dgm:cxn modelId="{54A1F7DB-74DF-4A93-81F7-B6E5AFE0E206}" srcId="{FA88D5C6-41DE-4E3A-9AED-618BB64A1055}" destId="{107E80A7-8825-4E66-84FD-958B30A69FF8}" srcOrd="0" destOrd="0" parTransId="{2F71770F-092C-477C-9DCB-BF789057CA2C}" sibTransId="{D219F878-06BD-496A-8524-F6859DEE8FBB}"/>
    <dgm:cxn modelId="{E3A9DDE1-06F4-4EDE-8F6A-55FC986B5EC0}" srcId="{9A3781DA-B294-4F81-B873-F673BE2F8FF7}" destId="{09C7B0BA-2771-467D-B891-B88D683CE7FF}" srcOrd="2" destOrd="0" parTransId="{B4400CD3-7F02-4BD9-8298-796A70464360}" sibTransId="{BC3E91F8-169E-4169-91FA-020BC8C291FE}"/>
    <dgm:cxn modelId="{FC6823E8-20F0-4CA5-9AA1-00A17AFB1EDC}" type="presOf" srcId="{D775FAAF-E45F-456F-B3B1-9D2E561A9BC9}" destId="{8AE3792E-CB70-4EE0-93C3-A5AF39B72BD2}" srcOrd="0" destOrd="0" presId="urn:microsoft.com/office/officeart/2005/8/layout/hierarchy3"/>
    <dgm:cxn modelId="{AA984E55-59AE-4508-A250-EDA8BB65B8EE}" type="presOf" srcId="{983D9B1D-2F01-44B9-BFEC-ACDD5D809A04}" destId="{04E127C1-0660-452E-9F04-1D2F5BB2C45A}" srcOrd="1" destOrd="0" presId="urn:microsoft.com/office/officeart/2005/8/layout/hierarchy3"/>
    <dgm:cxn modelId="{9BC588E7-BED5-4975-BB6D-CFE7818CD0E6}" type="presOf" srcId="{FA88D5C6-41DE-4E3A-9AED-618BB64A1055}" destId="{3210D07B-D7B8-4806-93A3-E47A4116E729}" srcOrd="0" destOrd="0" presId="urn:microsoft.com/office/officeart/2005/8/layout/hierarchy3"/>
    <dgm:cxn modelId="{2EDE9A65-C477-4BFE-942C-5491507DB669}" type="presOf" srcId="{CCF0BC11-4B9D-48F8-B0D7-B4BD65A2C8C8}" destId="{D20DBD9A-290D-46DF-85DF-D6880DD8D8FF}" srcOrd="0" destOrd="0" presId="urn:microsoft.com/office/officeart/2005/8/layout/hierarchy3"/>
    <dgm:cxn modelId="{0854C502-064E-4A5C-AB1D-FFBC3EE19997}" type="presOf" srcId="{107E80A7-8825-4E66-84FD-958B30A69FF8}" destId="{1E5B27E1-9CF8-4BA0-896A-4D8DA0A71251}" srcOrd="0" destOrd="0" presId="urn:microsoft.com/office/officeart/2005/8/layout/hierarchy3"/>
    <dgm:cxn modelId="{13998BB3-616E-4A30-B738-75FA01897930}" type="presOf" srcId="{E37EB320-5315-4BA7-966C-9F5CC1122AE9}" destId="{E9386D12-249C-4834-854E-4750677F10FF}" srcOrd="0" destOrd="0" presId="urn:microsoft.com/office/officeart/2005/8/layout/hierarchy3"/>
    <dgm:cxn modelId="{E4183B7B-6593-49C2-B277-ABE0F4AA6E52}" type="presOf" srcId="{983D9B1D-2F01-44B9-BFEC-ACDD5D809A04}" destId="{B7F92544-E472-49D7-9EA8-C1C97EBA24B8}" srcOrd="0" destOrd="0" presId="urn:microsoft.com/office/officeart/2005/8/layout/hierarchy3"/>
    <dgm:cxn modelId="{D12145C4-4216-4548-9DB2-3FC19FAD8706}" type="presOf" srcId="{81ECDD73-0AF3-4D9F-8904-712EE6D8DD9C}" destId="{D3417BBC-4850-454D-B631-CBA1DEE65E08}" srcOrd="0" destOrd="0" presId="urn:microsoft.com/office/officeart/2005/8/layout/hierarchy3"/>
    <dgm:cxn modelId="{FAB49619-DB4E-4DCC-8965-4FEE67C991A0}" type="presOf" srcId="{9A3781DA-B294-4F81-B873-F673BE2F8FF7}" destId="{29579D3B-37E6-4C5A-8D80-2775C761736D}" srcOrd="0" destOrd="0" presId="urn:microsoft.com/office/officeart/2005/8/layout/hierarchy3"/>
    <dgm:cxn modelId="{C5B1CD2B-E881-4225-931E-7489DB6454B0}" type="presOf" srcId="{F7D096A9-17E4-4D4C-9634-47C2A99E8192}" destId="{0C693C1C-44F8-435B-992B-BB38FAC9117E}" srcOrd="1" destOrd="0" presId="urn:microsoft.com/office/officeart/2005/8/layout/hierarchy3"/>
    <dgm:cxn modelId="{44D49C8B-13D3-4417-8151-F0D85F4F7F97}" srcId="{F7D096A9-17E4-4D4C-9634-47C2A99E8192}" destId="{CCF0BC11-4B9D-48F8-B0D7-B4BD65A2C8C8}" srcOrd="1" destOrd="0" parTransId="{921962FB-0FDB-4363-B907-DF8B93660DDD}" sibTransId="{9D4B766A-CE89-47D3-9660-1A33E7FFBA1F}"/>
    <dgm:cxn modelId="{FCBE5AE6-542D-458D-937B-ED0168C25C1D}" type="presOf" srcId="{2BEB8E6A-0C46-43A8-B95C-931F6144AF22}" destId="{6F168B3C-8A39-4424-AC07-0B6BD3ECE741}" srcOrd="0" destOrd="0" presId="urn:microsoft.com/office/officeart/2005/8/layout/hierarchy3"/>
    <dgm:cxn modelId="{02B71A6B-4B90-4830-B48F-C74A459B13B5}" srcId="{09C7B0BA-2771-467D-B891-B88D683CE7FF}" destId="{361BCBAE-9F29-4402-A8B5-5AB6CB78D0E5}" srcOrd="0" destOrd="0" parTransId="{1DAAE234-DBB7-4546-B627-C58681981E49}" sibTransId="{DAB40167-B6E5-4C0C-AAA9-F77BB3A543BB}"/>
    <dgm:cxn modelId="{E564E67C-7328-4ED4-9AE1-3F942E6F7AA5}" type="presOf" srcId="{56F6D08F-F4B0-4682-9AFB-7B7727D74E86}" destId="{167C3AB7-7695-4863-A268-40A0728D5AED}" srcOrd="0" destOrd="0" presId="urn:microsoft.com/office/officeart/2005/8/layout/hierarchy3"/>
    <dgm:cxn modelId="{93F028B2-3931-484E-8B88-E8003AC676AB}" srcId="{F7D096A9-17E4-4D4C-9634-47C2A99E8192}" destId="{DE70908E-F1FA-487A-9474-056629F0E87F}" srcOrd="0" destOrd="0" parTransId="{032977BE-BEA5-4FEB-BAB3-9C1C4B89AA00}" sibTransId="{F170FF35-2F83-45CD-BCF5-D8D8EF1EF57A}"/>
    <dgm:cxn modelId="{D8968C7C-4A85-4E99-ACBC-A473E8762517}" type="presOf" srcId="{06079C36-93FD-4DD2-B051-5778785DD6C2}" destId="{A64B5C6B-C591-45C2-9EC1-ABA8A1B6633B}" srcOrd="0" destOrd="0" presId="urn:microsoft.com/office/officeart/2005/8/layout/hierarchy3"/>
    <dgm:cxn modelId="{9A16988E-D016-4FE6-A2D5-39A829217194}" srcId="{983D9B1D-2F01-44B9-BFEC-ACDD5D809A04}" destId="{56F6D08F-F4B0-4682-9AFB-7B7727D74E86}" srcOrd="3" destOrd="0" parTransId="{D87D4848-D616-4C94-9F0B-9F7AFF709D89}" sibTransId="{98FBF8D9-8C91-40A3-A3E0-082D070F086D}"/>
    <dgm:cxn modelId="{5A9641BC-CF59-44EA-A9FE-8C6A42F25557}" type="presOf" srcId="{921962FB-0FDB-4363-B907-DF8B93660DDD}" destId="{4D60074A-8989-46B3-BA71-D5B9F9279122}" srcOrd="0" destOrd="0" presId="urn:microsoft.com/office/officeart/2005/8/layout/hierarchy3"/>
    <dgm:cxn modelId="{E5D854A8-7C50-4012-A410-1C180C05B16B}" srcId="{9A3781DA-B294-4F81-B873-F673BE2F8FF7}" destId="{983D9B1D-2F01-44B9-BFEC-ACDD5D809A04}" srcOrd="1" destOrd="0" parTransId="{7B0C782E-DDF9-40FA-8C60-888E732A132E}" sibTransId="{14AF4FBD-63FD-4B45-854F-946B22B1AB42}"/>
    <dgm:cxn modelId="{EFC86445-5E89-4DA0-B282-3DBD92D00841}" srcId="{15C1D88B-BCD2-4E1A-B00B-1E6B075747EE}" destId="{D775FAAF-E45F-456F-B3B1-9D2E561A9BC9}" srcOrd="0" destOrd="0" parTransId="{E37EB320-5315-4BA7-966C-9F5CC1122AE9}" sibTransId="{322D7BE3-5242-4CDC-AADB-E57D97B7BEC7}"/>
    <dgm:cxn modelId="{0EE0154F-1617-4E12-9AAA-4A14B9764495}" type="presOf" srcId="{FA88D5C6-41DE-4E3A-9AED-618BB64A1055}" destId="{40CF380E-5067-459E-8C02-5A1D2AC760E9}" srcOrd="1" destOrd="0" presId="urn:microsoft.com/office/officeart/2005/8/layout/hierarchy3"/>
    <dgm:cxn modelId="{52764D86-CB54-40F4-B273-739A9E6EB645}" srcId="{9A3781DA-B294-4F81-B873-F673BE2F8FF7}" destId="{F7D096A9-17E4-4D4C-9634-47C2A99E8192}" srcOrd="0" destOrd="0" parTransId="{4DFD332B-8E00-4D2B-935E-C26282D2B574}" sibTransId="{E1A5E4CB-7AD7-4E22-AB07-80DC5D7CC7C9}"/>
    <dgm:cxn modelId="{3EAD5DE6-FE08-4FA4-869B-43A26FF7751D}" type="presOf" srcId="{09C7B0BA-2771-467D-B891-B88D683CE7FF}" destId="{BFE94FC9-41CA-44C1-97C2-808886548E62}" srcOrd="1" destOrd="0" presId="urn:microsoft.com/office/officeart/2005/8/layout/hierarchy3"/>
    <dgm:cxn modelId="{AC265D8A-0767-4274-8A1A-1824CE9CFF5A}" type="presOf" srcId="{361BCBAE-9F29-4402-A8B5-5AB6CB78D0E5}" destId="{406A84A1-01FE-4B1E-A0D3-13B940221740}" srcOrd="0" destOrd="0" presId="urn:microsoft.com/office/officeart/2005/8/layout/hierarchy3"/>
    <dgm:cxn modelId="{4800F058-B9A8-4C2A-B9B4-A0B58B8B76D2}" type="presParOf" srcId="{29579D3B-37E6-4C5A-8D80-2775C761736D}" destId="{F1772AA9-C7CC-4B4E-8807-F61F829D6F7E}" srcOrd="0" destOrd="0" presId="urn:microsoft.com/office/officeart/2005/8/layout/hierarchy3"/>
    <dgm:cxn modelId="{1D4BBDE2-FDEA-406A-9BFB-AA082AF1CDEA}" type="presParOf" srcId="{F1772AA9-C7CC-4B4E-8807-F61F829D6F7E}" destId="{D6A24C5A-9E61-474A-990C-78D5321BDC34}" srcOrd="0" destOrd="0" presId="urn:microsoft.com/office/officeart/2005/8/layout/hierarchy3"/>
    <dgm:cxn modelId="{270502C0-92D0-45C4-85AC-20604EE4ADDA}" type="presParOf" srcId="{D6A24C5A-9E61-474A-990C-78D5321BDC34}" destId="{B4C2E5E8-AB70-440B-B88A-26A7E5A6106A}" srcOrd="0" destOrd="0" presId="urn:microsoft.com/office/officeart/2005/8/layout/hierarchy3"/>
    <dgm:cxn modelId="{33040C93-481C-436A-8061-82247FC6C57C}" type="presParOf" srcId="{D6A24C5A-9E61-474A-990C-78D5321BDC34}" destId="{0C693C1C-44F8-435B-992B-BB38FAC9117E}" srcOrd="1" destOrd="0" presId="urn:microsoft.com/office/officeart/2005/8/layout/hierarchy3"/>
    <dgm:cxn modelId="{06281305-D165-4393-AF45-87F29B7C59D0}" type="presParOf" srcId="{F1772AA9-C7CC-4B4E-8807-F61F829D6F7E}" destId="{159E5BE0-E4E6-4D59-9B01-567A8DB39566}" srcOrd="1" destOrd="0" presId="urn:microsoft.com/office/officeart/2005/8/layout/hierarchy3"/>
    <dgm:cxn modelId="{925B900C-93CB-4749-A2F0-4E5591B2686C}" type="presParOf" srcId="{159E5BE0-E4E6-4D59-9B01-567A8DB39566}" destId="{1B694E55-D3B9-4ABC-8C3E-222AD84EB4CC}" srcOrd="0" destOrd="0" presId="urn:microsoft.com/office/officeart/2005/8/layout/hierarchy3"/>
    <dgm:cxn modelId="{72E8AF83-89D2-4934-A28D-4DEBD32B1E2F}" type="presParOf" srcId="{159E5BE0-E4E6-4D59-9B01-567A8DB39566}" destId="{8978AE41-5D1E-420C-8AB0-F698EAB00595}" srcOrd="1" destOrd="0" presId="urn:microsoft.com/office/officeart/2005/8/layout/hierarchy3"/>
    <dgm:cxn modelId="{FFBA193A-D955-4485-A1C4-FCCC6D8A2C65}" type="presParOf" srcId="{159E5BE0-E4E6-4D59-9B01-567A8DB39566}" destId="{4D60074A-8989-46B3-BA71-D5B9F9279122}" srcOrd="2" destOrd="0" presId="urn:microsoft.com/office/officeart/2005/8/layout/hierarchy3"/>
    <dgm:cxn modelId="{A43791A8-7E44-47D6-8ABB-0503015555D0}" type="presParOf" srcId="{159E5BE0-E4E6-4D59-9B01-567A8DB39566}" destId="{D20DBD9A-290D-46DF-85DF-D6880DD8D8FF}" srcOrd="3" destOrd="0" presId="urn:microsoft.com/office/officeart/2005/8/layout/hierarchy3"/>
    <dgm:cxn modelId="{481D06BD-3D0B-4799-A429-01865958C54C}" type="presParOf" srcId="{29579D3B-37E6-4C5A-8D80-2775C761736D}" destId="{9301F05A-6322-4565-99F2-B84BF06EA049}" srcOrd="1" destOrd="0" presId="urn:microsoft.com/office/officeart/2005/8/layout/hierarchy3"/>
    <dgm:cxn modelId="{B4909497-578A-4712-83B8-95535A7D8A20}" type="presParOf" srcId="{9301F05A-6322-4565-99F2-B84BF06EA049}" destId="{09AC2FC8-0051-4F23-A439-CC0EA58BACD8}" srcOrd="0" destOrd="0" presId="urn:microsoft.com/office/officeart/2005/8/layout/hierarchy3"/>
    <dgm:cxn modelId="{4BF90DFB-3C44-44EC-9CBB-8098D620AB95}" type="presParOf" srcId="{09AC2FC8-0051-4F23-A439-CC0EA58BACD8}" destId="{B7F92544-E472-49D7-9EA8-C1C97EBA24B8}" srcOrd="0" destOrd="0" presId="urn:microsoft.com/office/officeart/2005/8/layout/hierarchy3"/>
    <dgm:cxn modelId="{14100D64-664E-4515-836E-19725F0FC719}" type="presParOf" srcId="{09AC2FC8-0051-4F23-A439-CC0EA58BACD8}" destId="{04E127C1-0660-452E-9F04-1D2F5BB2C45A}" srcOrd="1" destOrd="0" presId="urn:microsoft.com/office/officeart/2005/8/layout/hierarchy3"/>
    <dgm:cxn modelId="{4CBB305C-3E61-44DA-B698-09C4B39CFFFB}" type="presParOf" srcId="{9301F05A-6322-4565-99F2-B84BF06EA049}" destId="{5DD32B02-A992-4533-87F4-ECA993AAA1DC}" srcOrd="1" destOrd="0" presId="urn:microsoft.com/office/officeart/2005/8/layout/hierarchy3"/>
    <dgm:cxn modelId="{C12581F2-3225-4D0C-8AB6-2B32443A6DD5}" type="presParOf" srcId="{5DD32B02-A992-4533-87F4-ECA993AAA1DC}" destId="{862E0E7D-2A9B-4666-8EEA-10E1B84F94A3}" srcOrd="0" destOrd="0" presId="urn:microsoft.com/office/officeart/2005/8/layout/hierarchy3"/>
    <dgm:cxn modelId="{4F79B1BD-B1BC-4759-A4D5-10840618E1C4}" type="presParOf" srcId="{5DD32B02-A992-4533-87F4-ECA993AAA1DC}" destId="{C980DECD-436D-4660-AC02-565C29395771}" srcOrd="1" destOrd="0" presId="urn:microsoft.com/office/officeart/2005/8/layout/hierarchy3"/>
    <dgm:cxn modelId="{EC8915BC-9B4D-480D-805D-7A3775144764}" type="presParOf" srcId="{5DD32B02-A992-4533-87F4-ECA993AAA1DC}" destId="{20CDCCAA-EA2D-4A77-8EDB-9D4D4DED1282}" srcOrd="2" destOrd="0" presId="urn:microsoft.com/office/officeart/2005/8/layout/hierarchy3"/>
    <dgm:cxn modelId="{8F1C6E00-069A-46EC-83B5-2AB96CAFFA0D}" type="presParOf" srcId="{5DD32B02-A992-4533-87F4-ECA993AAA1DC}" destId="{6F168B3C-8A39-4424-AC07-0B6BD3ECE741}" srcOrd="3" destOrd="0" presId="urn:microsoft.com/office/officeart/2005/8/layout/hierarchy3"/>
    <dgm:cxn modelId="{8B3A96A4-D917-4403-8CF4-0714C23C31BF}" type="presParOf" srcId="{5DD32B02-A992-4533-87F4-ECA993AAA1DC}" destId="{D3417BBC-4850-454D-B631-CBA1DEE65E08}" srcOrd="4" destOrd="0" presId="urn:microsoft.com/office/officeart/2005/8/layout/hierarchy3"/>
    <dgm:cxn modelId="{F8E0C4BC-45BF-4A1E-A310-94BD06D316F8}" type="presParOf" srcId="{5DD32B02-A992-4533-87F4-ECA993AAA1DC}" destId="{A64B5C6B-C591-45C2-9EC1-ABA8A1B6633B}" srcOrd="5" destOrd="0" presId="urn:microsoft.com/office/officeart/2005/8/layout/hierarchy3"/>
    <dgm:cxn modelId="{8E10DA4C-A733-400A-B4F5-F616ABDEBAEC}" type="presParOf" srcId="{5DD32B02-A992-4533-87F4-ECA993AAA1DC}" destId="{624C536D-3E09-40EA-8F7C-3CFC73B8FB38}" srcOrd="6" destOrd="0" presId="urn:microsoft.com/office/officeart/2005/8/layout/hierarchy3"/>
    <dgm:cxn modelId="{04369AED-AB42-4C27-94E4-10D56DDEE248}" type="presParOf" srcId="{5DD32B02-A992-4533-87F4-ECA993AAA1DC}" destId="{167C3AB7-7695-4863-A268-40A0728D5AED}" srcOrd="7" destOrd="0" presId="urn:microsoft.com/office/officeart/2005/8/layout/hierarchy3"/>
    <dgm:cxn modelId="{8A0CD16D-AC34-4E91-81EC-3ACE3C9F5F57}" type="presParOf" srcId="{29579D3B-37E6-4C5A-8D80-2775C761736D}" destId="{60D80641-60FC-4022-A1C7-333748D552F0}" srcOrd="2" destOrd="0" presId="urn:microsoft.com/office/officeart/2005/8/layout/hierarchy3"/>
    <dgm:cxn modelId="{0AC09D5E-6D9E-4EAB-ACC8-623423267016}" type="presParOf" srcId="{60D80641-60FC-4022-A1C7-333748D552F0}" destId="{F33B49AF-29C1-4768-816D-BA442C9E481E}" srcOrd="0" destOrd="0" presId="urn:microsoft.com/office/officeart/2005/8/layout/hierarchy3"/>
    <dgm:cxn modelId="{D2E6448C-9EAE-42E1-9A60-CE271CFFAA67}" type="presParOf" srcId="{F33B49AF-29C1-4768-816D-BA442C9E481E}" destId="{28270EBB-328F-4AF2-95CA-40FEB85BC136}" srcOrd="0" destOrd="0" presId="urn:microsoft.com/office/officeart/2005/8/layout/hierarchy3"/>
    <dgm:cxn modelId="{8BEFBDE9-8EE1-43A9-9988-A108AD31C093}" type="presParOf" srcId="{F33B49AF-29C1-4768-816D-BA442C9E481E}" destId="{BFE94FC9-41CA-44C1-97C2-808886548E62}" srcOrd="1" destOrd="0" presId="urn:microsoft.com/office/officeart/2005/8/layout/hierarchy3"/>
    <dgm:cxn modelId="{3A26252E-583E-4811-BFA6-A58E16C1854A}" type="presParOf" srcId="{60D80641-60FC-4022-A1C7-333748D552F0}" destId="{90806860-AEC2-4513-A97E-01006C585E27}" srcOrd="1" destOrd="0" presId="urn:microsoft.com/office/officeart/2005/8/layout/hierarchy3"/>
    <dgm:cxn modelId="{145E21A2-11C2-47A9-8C10-EFED907F336D}" type="presParOf" srcId="{90806860-AEC2-4513-A97E-01006C585E27}" destId="{AF2323D5-C6BF-4510-AE55-BE73E1E0BC63}" srcOrd="0" destOrd="0" presId="urn:microsoft.com/office/officeart/2005/8/layout/hierarchy3"/>
    <dgm:cxn modelId="{5CF31860-B712-47AE-98BC-D10FEC337B8C}" type="presParOf" srcId="{90806860-AEC2-4513-A97E-01006C585E27}" destId="{406A84A1-01FE-4B1E-A0D3-13B940221740}" srcOrd="1" destOrd="0" presId="urn:microsoft.com/office/officeart/2005/8/layout/hierarchy3"/>
    <dgm:cxn modelId="{FCB1EA54-B051-4B01-A506-31F00623FEC3}" type="presParOf" srcId="{29579D3B-37E6-4C5A-8D80-2775C761736D}" destId="{DC68A774-7A4E-4AFB-B8F0-4723A2AA07A7}" srcOrd="3" destOrd="0" presId="urn:microsoft.com/office/officeart/2005/8/layout/hierarchy3"/>
    <dgm:cxn modelId="{DDBF3B07-6200-4AC1-9151-4AC73F1C022E}" type="presParOf" srcId="{DC68A774-7A4E-4AFB-B8F0-4723A2AA07A7}" destId="{4E337EE9-D5E4-40DF-9422-306B33EA25CD}" srcOrd="0" destOrd="0" presId="urn:microsoft.com/office/officeart/2005/8/layout/hierarchy3"/>
    <dgm:cxn modelId="{0D9C8B3A-D5E4-4B32-A082-0B148F4223FF}" type="presParOf" srcId="{4E337EE9-D5E4-40DF-9422-306B33EA25CD}" destId="{3210D07B-D7B8-4806-93A3-E47A4116E729}" srcOrd="0" destOrd="0" presId="urn:microsoft.com/office/officeart/2005/8/layout/hierarchy3"/>
    <dgm:cxn modelId="{1DD2CA76-8635-4FC5-B1F8-73984D301452}" type="presParOf" srcId="{4E337EE9-D5E4-40DF-9422-306B33EA25CD}" destId="{40CF380E-5067-459E-8C02-5A1D2AC760E9}" srcOrd="1" destOrd="0" presId="urn:microsoft.com/office/officeart/2005/8/layout/hierarchy3"/>
    <dgm:cxn modelId="{531A140C-8F9F-446B-9038-82D66B14C0C1}" type="presParOf" srcId="{DC68A774-7A4E-4AFB-B8F0-4723A2AA07A7}" destId="{9F2E894E-F27E-4B61-BB7F-7FAD112CE113}" srcOrd="1" destOrd="0" presId="urn:microsoft.com/office/officeart/2005/8/layout/hierarchy3"/>
    <dgm:cxn modelId="{4A178416-F107-4549-90E9-5CE1AF5CCB36}" type="presParOf" srcId="{9F2E894E-F27E-4B61-BB7F-7FAD112CE113}" destId="{5773F9B6-DF54-4389-98E6-6B7164B8CCE3}" srcOrd="0" destOrd="0" presId="urn:microsoft.com/office/officeart/2005/8/layout/hierarchy3"/>
    <dgm:cxn modelId="{69E1D16D-CCFF-4A3B-A5D3-88AF1D161455}" type="presParOf" srcId="{9F2E894E-F27E-4B61-BB7F-7FAD112CE113}" destId="{1E5B27E1-9CF8-4BA0-896A-4D8DA0A71251}" srcOrd="1" destOrd="0" presId="urn:microsoft.com/office/officeart/2005/8/layout/hierarchy3"/>
    <dgm:cxn modelId="{3B84F8C0-2DD5-4918-A605-605244AA166E}" type="presParOf" srcId="{29579D3B-37E6-4C5A-8D80-2775C761736D}" destId="{2F3A5308-AD58-488B-9061-F98428DD0CF1}" srcOrd="4" destOrd="0" presId="urn:microsoft.com/office/officeart/2005/8/layout/hierarchy3"/>
    <dgm:cxn modelId="{C7FAFFF3-7667-4553-B059-09843AE735BA}" type="presParOf" srcId="{2F3A5308-AD58-488B-9061-F98428DD0CF1}" destId="{6E4D94DB-FDBB-4E2A-B8D0-9482554A7543}" srcOrd="0" destOrd="0" presId="urn:microsoft.com/office/officeart/2005/8/layout/hierarchy3"/>
    <dgm:cxn modelId="{9326E2D2-CA3C-4BDB-966A-0EA9452A8AF6}" type="presParOf" srcId="{6E4D94DB-FDBB-4E2A-B8D0-9482554A7543}" destId="{B9C46451-05E2-4DF3-ABE0-818E4E9D1A71}" srcOrd="0" destOrd="0" presId="urn:microsoft.com/office/officeart/2005/8/layout/hierarchy3"/>
    <dgm:cxn modelId="{B68C597D-1A84-462A-8099-74BEBD5890D1}" type="presParOf" srcId="{6E4D94DB-FDBB-4E2A-B8D0-9482554A7543}" destId="{DD682EDE-19FC-41C1-820D-A4F7C4D03E8B}" srcOrd="1" destOrd="0" presId="urn:microsoft.com/office/officeart/2005/8/layout/hierarchy3"/>
    <dgm:cxn modelId="{75EEE031-F26F-419C-BE49-8EA85719957A}" type="presParOf" srcId="{2F3A5308-AD58-488B-9061-F98428DD0CF1}" destId="{C4DA40D7-D61F-4491-A09C-14A591280A25}" srcOrd="1" destOrd="0" presId="urn:microsoft.com/office/officeart/2005/8/layout/hierarchy3"/>
    <dgm:cxn modelId="{3F5286DB-0542-4BCB-8436-65192F20DCA1}" type="presParOf" srcId="{C4DA40D7-D61F-4491-A09C-14A591280A25}" destId="{E9386D12-249C-4834-854E-4750677F10FF}" srcOrd="0" destOrd="0" presId="urn:microsoft.com/office/officeart/2005/8/layout/hierarchy3"/>
    <dgm:cxn modelId="{21A85F31-1762-40C5-B30E-C1CE8B15DEB7}" type="presParOf" srcId="{C4DA40D7-D61F-4491-A09C-14A591280A25}" destId="{8AE3792E-CB70-4EE0-93C3-A5AF39B72BD2}" srcOrd="1"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69F9C0-8F6C-40C7-8314-66A7A041B030}" type="doc">
      <dgm:prSet loTypeId="urn:microsoft.com/office/officeart/2005/8/layout/vList2" loCatId="list" qsTypeId="urn:microsoft.com/office/officeart/2005/8/quickstyle/simple1" qsCatId="simple" csTypeId="urn:microsoft.com/office/officeart/2005/8/colors/accent5_2" csCatId="accent5"/>
      <dgm:spPr/>
      <dgm:t>
        <a:bodyPr/>
        <a:lstStyle/>
        <a:p>
          <a:endParaRPr lang="ru-RU"/>
        </a:p>
      </dgm:t>
    </dgm:pt>
    <dgm:pt modelId="{42667B62-9436-4788-8A43-400AA8632FC9}">
      <dgm:prSet/>
      <dgm:spPr/>
      <dgm:t>
        <a:bodyPr/>
        <a:lstStyle/>
        <a:p>
          <a:pPr rtl="0"/>
          <a:r>
            <a:rPr lang="ru-RU" b="0" i="0" baseline="0" dirty="0" smtClean="0">
              <a:solidFill>
                <a:schemeClr val="tx1"/>
              </a:solidFill>
            </a:rPr>
            <a:t>ГПОУ «Забайкальский техникум профессиональных технологий и сервиса», </a:t>
          </a:r>
          <a:endParaRPr lang="ru-RU" dirty="0">
            <a:solidFill>
              <a:schemeClr val="tx1"/>
            </a:solidFill>
          </a:endParaRPr>
        </a:p>
      </dgm:t>
    </dgm:pt>
    <dgm:pt modelId="{E1412F82-DC7C-409E-9E10-1CF4F2EB00F4}" type="parTrans" cxnId="{DF9FCE46-29E3-4A7D-8548-FCC1C8273563}">
      <dgm:prSet/>
      <dgm:spPr/>
      <dgm:t>
        <a:bodyPr/>
        <a:lstStyle/>
        <a:p>
          <a:endParaRPr lang="ru-RU">
            <a:solidFill>
              <a:schemeClr val="tx1"/>
            </a:solidFill>
          </a:endParaRPr>
        </a:p>
      </dgm:t>
    </dgm:pt>
    <dgm:pt modelId="{D8DBFCE4-223D-4E15-B222-B8F84A9BCB84}" type="sibTrans" cxnId="{DF9FCE46-29E3-4A7D-8548-FCC1C8273563}">
      <dgm:prSet/>
      <dgm:spPr/>
      <dgm:t>
        <a:bodyPr/>
        <a:lstStyle/>
        <a:p>
          <a:endParaRPr lang="ru-RU">
            <a:solidFill>
              <a:schemeClr val="tx1"/>
            </a:solidFill>
          </a:endParaRPr>
        </a:p>
      </dgm:t>
    </dgm:pt>
    <dgm:pt modelId="{031ED120-2C9F-4A44-8C6B-D83D67949AE6}">
      <dgm:prSet/>
      <dgm:spPr/>
      <dgm:t>
        <a:bodyPr/>
        <a:lstStyle/>
        <a:p>
          <a:pPr rtl="0"/>
          <a:r>
            <a:rPr lang="ru-RU" b="0" i="0" baseline="0" dirty="0" smtClean="0">
              <a:solidFill>
                <a:schemeClr val="tx1"/>
              </a:solidFill>
            </a:rPr>
            <a:t>ГПОУ «Читинский техникум отраслевых технологий и бизнеса», </a:t>
          </a:r>
          <a:endParaRPr lang="ru-RU" dirty="0">
            <a:solidFill>
              <a:schemeClr val="tx1"/>
            </a:solidFill>
          </a:endParaRPr>
        </a:p>
      </dgm:t>
    </dgm:pt>
    <dgm:pt modelId="{C221BC90-19B8-40F3-9CC1-8F2BF83EB3AC}" type="parTrans" cxnId="{19936595-BEB7-4301-B82D-7C5768EDB5E7}">
      <dgm:prSet/>
      <dgm:spPr/>
      <dgm:t>
        <a:bodyPr/>
        <a:lstStyle/>
        <a:p>
          <a:endParaRPr lang="ru-RU">
            <a:solidFill>
              <a:schemeClr val="tx1"/>
            </a:solidFill>
          </a:endParaRPr>
        </a:p>
      </dgm:t>
    </dgm:pt>
    <dgm:pt modelId="{046ECF09-F164-40BD-A3BF-E68F0141598A}" type="sibTrans" cxnId="{19936595-BEB7-4301-B82D-7C5768EDB5E7}">
      <dgm:prSet/>
      <dgm:spPr/>
      <dgm:t>
        <a:bodyPr/>
        <a:lstStyle/>
        <a:p>
          <a:endParaRPr lang="ru-RU">
            <a:solidFill>
              <a:schemeClr val="tx1"/>
            </a:solidFill>
          </a:endParaRPr>
        </a:p>
      </dgm:t>
    </dgm:pt>
    <dgm:pt modelId="{90D91413-1FD8-41B6-BBC3-17771C4FC185}">
      <dgm:prSet/>
      <dgm:spPr/>
      <dgm:t>
        <a:bodyPr/>
        <a:lstStyle/>
        <a:p>
          <a:pPr rtl="0"/>
          <a:r>
            <a:rPr lang="ru-RU" b="0" i="0" baseline="0" dirty="0" smtClean="0">
              <a:solidFill>
                <a:schemeClr val="tx1"/>
              </a:solidFill>
            </a:rPr>
            <a:t>ГАПОУ «Читинский педагогический колледж», </a:t>
          </a:r>
          <a:endParaRPr lang="ru-RU" dirty="0">
            <a:solidFill>
              <a:schemeClr val="tx1"/>
            </a:solidFill>
          </a:endParaRPr>
        </a:p>
      </dgm:t>
    </dgm:pt>
    <dgm:pt modelId="{48C8492B-FA54-47FF-A7BF-FEE190F92CD1}" type="parTrans" cxnId="{4674769C-0B0B-4468-91B9-9A4833CBC337}">
      <dgm:prSet/>
      <dgm:spPr/>
      <dgm:t>
        <a:bodyPr/>
        <a:lstStyle/>
        <a:p>
          <a:endParaRPr lang="ru-RU">
            <a:solidFill>
              <a:schemeClr val="tx1"/>
            </a:solidFill>
          </a:endParaRPr>
        </a:p>
      </dgm:t>
    </dgm:pt>
    <dgm:pt modelId="{E314019E-CEF1-4957-9E09-6120CE37B6B1}" type="sibTrans" cxnId="{4674769C-0B0B-4468-91B9-9A4833CBC337}">
      <dgm:prSet/>
      <dgm:spPr/>
      <dgm:t>
        <a:bodyPr/>
        <a:lstStyle/>
        <a:p>
          <a:endParaRPr lang="ru-RU">
            <a:solidFill>
              <a:schemeClr val="tx1"/>
            </a:solidFill>
          </a:endParaRPr>
        </a:p>
      </dgm:t>
    </dgm:pt>
    <dgm:pt modelId="{9BC877C0-884E-4C1D-9E87-7F3CF0763BDA}">
      <dgm:prSet/>
      <dgm:spPr/>
      <dgm:t>
        <a:bodyPr/>
        <a:lstStyle/>
        <a:p>
          <a:pPr rtl="0"/>
          <a:r>
            <a:rPr lang="ru-RU" b="0" i="0" baseline="0" dirty="0" smtClean="0">
              <a:solidFill>
                <a:schemeClr val="tx1"/>
              </a:solidFill>
            </a:rPr>
            <a:t>ГПОУ «</a:t>
          </a:r>
          <a:r>
            <a:rPr lang="ru-RU" b="0" i="0" baseline="0" dirty="0" err="1" smtClean="0">
              <a:solidFill>
                <a:schemeClr val="tx1"/>
              </a:solidFill>
            </a:rPr>
            <a:t>Приаргунский</a:t>
          </a:r>
          <a:r>
            <a:rPr lang="ru-RU" b="0" i="0" baseline="0" dirty="0" smtClean="0">
              <a:solidFill>
                <a:schemeClr val="tx1"/>
              </a:solidFill>
            </a:rPr>
            <a:t> государственный колледж», </a:t>
          </a:r>
          <a:endParaRPr lang="ru-RU" dirty="0">
            <a:solidFill>
              <a:schemeClr val="tx1"/>
            </a:solidFill>
          </a:endParaRPr>
        </a:p>
      </dgm:t>
    </dgm:pt>
    <dgm:pt modelId="{E2F46DCD-3F4E-495C-85AB-A484580ED610}" type="parTrans" cxnId="{2DEE25DC-F145-48D1-87D8-58BBB5A8B933}">
      <dgm:prSet/>
      <dgm:spPr/>
      <dgm:t>
        <a:bodyPr/>
        <a:lstStyle/>
        <a:p>
          <a:endParaRPr lang="ru-RU">
            <a:solidFill>
              <a:schemeClr val="tx1"/>
            </a:solidFill>
          </a:endParaRPr>
        </a:p>
      </dgm:t>
    </dgm:pt>
    <dgm:pt modelId="{5C46E7E7-C0CC-4B39-B79D-142057763C43}" type="sibTrans" cxnId="{2DEE25DC-F145-48D1-87D8-58BBB5A8B933}">
      <dgm:prSet/>
      <dgm:spPr/>
      <dgm:t>
        <a:bodyPr/>
        <a:lstStyle/>
        <a:p>
          <a:endParaRPr lang="ru-RU">
            <a:solidFill>
              <a:schemeClr val="tx1"/>
            </a:solidFill>
          </a:endParaRPr>
        </a:p>
      </dgm:t>
    </dgm:pt>
    <dgm:pt modelId="{A980C742-35FE-4708-89D5-019184B7FFAA}">
      <dgm:prSet/>
      <dgm:spPr/>
      <dgm:t>
        <a:bodyPr/>
        <a:lstStyle/>
        <a:p>
          <a:pPr rtl="0"/>
          <a:r>
            <a:rPr lang="ru-RU" b="0" i="0" baseline="0" dirty="0" smtClean="0">
              <a:solidFill>
                <a:schemeClr val="tx1"/>
              </a:solidFill>
            </a:rPr>
            <a:t>ГПОУ «Забайкальский горный колледж им. М.И. </a:t>
          </a:r>
          <a:r>
            <a:rPr lang="ru-RU" b="0" i="0" baseline="0" dirty="0" err="1" smtClean="0">
              <a:solidFill>
                <a:schemeClr val="tx1"/>
              </a:solidFill>
            </a:rPr>
            <a:t>Агошкова</a:t>
          </a:r>
          <a:r>
            <a:rPr lang="ru-RU" b="0" i="0" baseline="0" dirty="0" smtClean="0">
              <a:solidFill>
                <a:schemeClr val="tx1"/>
              </a:solidFill>
            </a:rPr>
            <a:t>», </a:t>
          </a:r>
          <a:endParaRPr lang="ru-RU" dirty="0">
            <a:solidFill>
              <a:schemeClr val="tx1"/>
            </a:solidFill>
          </a:endParaRPr>
        </a:p>
      </dgm:t>
    </dgm:pt>
    <dgm:pt modelId="{5D2AEF52-8627-47DD-BF3C-3D08E79D913C}" type="parTrans" cxnId="{983CF6DA-D6FF-470C-9F62-AB6175994A11}">
      <dgm:prSet/>
      <dgm:spPr/>
      <dgm:t>
        <a:bodyPr/>
        <a:lstStyle/>
        <a:p>
          <a:endParaRPr lang="ru-RU">
            <a:solidFill>
              <a:schemeClr val="tx1"/>
            </a:solidFill>
          </a:endParaRPr>
        </a:p>
      </dgm:t>
    </dgm:pt>
    <dgm:pt modelId="{331AE8AF-A799-44CD-89E4-80CAA655AE35}" type="sibTrans" cxnId="{983CF6DA-D6FF-470C-9F62-AB6175994A11}">
      <dgm:prSet/>
      <dgm:spPr/>
      <dgm:t>
        <a:bodyPr/>
        <a:lstStyle/>
        <a:p>
          <a:endParaRPr lang="ru-RU">
            <a:solidFill>
              <a:schemeClr val="tx1"/>
            </a:solidFill>
          </a:endParaRPr>
        </a:p>
      </dgm:t>
    </dgm:pt>
    <dgm:pt modelId="{0C32A309-AE10-4397-BBA7-ED93DC970C67}">
      <dgm:prSet/>
      <dgm:spPr/>
      <dgm:t>
        <a:bodyPr/>
        <a:lstStyle/>
        <a:p>
          <a:pPr rtl="0"/>
          <a:r>
            <a:rPr lang="ru-RU" b="0" i="0" baseline="0" dirty="0" smtClean="0">
              <a:solidFill>
                <a:schemeClr val="tx1"/>
              </a:solidFill>
            </a:rPr>
            <a:t>ГПОУ «Нерчинский аграрный техникум», </a:t>
          </a:r>
          <a:endParaRPr lang="ru-RU" dirty="0">
            <a:solidFill>
              <a:schemeClr val="tx1"/>
            </a:solidFill>
          </a:endParaRPr>
        </a:p>
      </dgm:t>
    </dgm:pt>
    <dgm:pt modelId="{A3B7EE3F-26BF-4368-A62A-00A3A74997D6}" type="parTrans" cxnId="{D93604AB-135D-4297-BF06-DC66F8A9C647}">
      <dgm:prSet/>
      <dgm:spPr/>
      <dgm:t>
        <a:bodyPr/>
        <a:lstStyle/>
        <a:p>
          <a:endParaRPr lang="ru-RU">
            <a:solidFill>
              <a:schemeClr val="tx1"/>
            </a:solidFill>
          </a:endParaRPr>
        </a:p>
      </dgm:t>
    </dgm:pt>
    <dgm:pt modelId="{B45935D0-5589-4676-9BD6-C3B8C6E20C07}" type="sibTrans" cxnId="{D93604AB-135D-4297-BF06-DC66F8A9C647}">
      <dgm:prSet/>
      <dgm:spPr/>
      <dgm:t>
        <a:bodyPr/>
        <a:lstStyle/>
        <a:p>
          <a:endParaRPr lang="ru-RU">
            <a:solidFill>
              <a:schemeClr val="tx1"/>
            </a:solidFill>
          </a:endParaRPr>
        </a:p>
      </dgm:t>
    </dgm:pt>
    <dgm:pt modelId="{553BFCFD-2045-4671-B254-261A58C10699}">
      <dgm:prSet/>
      <dgm:spPr/>
      <dgm:t>
        <a:bodyPr/>
        <a:lstStyle/>
        <a:p>
          <a:pPr rtl="0"/>
          <a:r>
            <a:rPr lang="ru-RU" b="0" i="0" baseline="0" dirty="0" smtClean="0">
              <a:solidFill>
                <a:schemeClr val="tx1"/>
              </a:solidFill>
            </a:rPr>
            <a:t>Петровск-Забайкальский филиал ГПОУ «Читинский политехнический колледж», </a:t>
          </a:r>
          <a:endParaRPr lang="ru-RU" dirty="0">
            <a:solidFill>
              <a:schemeClr val="tx1"/>
            </a:solidFill>
          </a:endParaRPr>
        </a:p>
      </dgm:t>
    </dgm:pt>
    <dgm:pt modelId="{1673C711-F093-47BA-BDB2-A35DB151937C}" type="parTrans" cxnId="{CDDBE056-0E14-4820-875F-CDDFAE328D06}">
      <dgm:prSet/>
      <dgm:spPr/>
      <dgm:t>
        <a:bodyPr/>
        <a:lstStyle/>
        <a:p>
          <a:endParaRPr lang="ru-RU">
            <a:solidFill>
              <a:schemeClr val="tx1"/>
            </a:solidFill>
          </a:endParaRPr>
        </a:p>
      </dgm:t>
    </dgm:pt>
    <dgm:pt modelId="{5B7C7118-0A17-420B-9B3F-9498BAE32AE1}" type="sibTrans" cxnId="{CDDBE056-0E14-4820-875F-CDDFAE328D06}">
      <dgm:prSet/>
      <dgm:spPr/>
      <dgm:t>
        <a:bodyPr/>
        <a:lstStyle/>
        <a:p>
          <a:endParaRPr lang="ru-RU">
            <a:solidFill>
              <a:schemeClr val="tx1"/>
            </a:solidFill>
          </a:endParaRPr>
        </a:p>
      </dgm:t>
    </dgm:pt>
    <dgm:pt modelId="{4CC095AB-8222-4704-B4AB-CB6EDE3A0FDA}">
      <dgm:prSet/>
      <dgm:spPr/>
      <dgm:t>
        <a:bodyPr/>
        <a:lstStyle/>
        <a:p>
          <a:pPr rtl="0"/>
          <a:r>
            <a:rPr lang="ru-RU" b="0" i="0" baseline="0" dirty="0" smtClean="0">
              <a:solidFill>
                <a:schemeClr val="tx1"/>
              </a:solidFill>
            </a:rPr>
            <a:t>ГПОУ «Забайкальский государственный колледж», </a:t>
          </a:r>
          <a:endParaRPr lang="ru-RU" dirty="0">
            <a:solidFill>
              <a:schemeClr val="tx1"/>
            </a:solidFill>
          </a:endParaRPr>
        </a:p>
      </dgm:t>
    </dgm:pt>
    <dgm:pt modelId="{158285A5-9B87-467C-A644-20AE47888619}" type="parTrans" cxnId="{4DFC7576-5348-4F6E-8941-B6FDC08D7A81}">
      <dgm:prSet/>
      <dgm:spPr/>
      <dgm:t>
        <a:bodyPr/>
        <a:lstStyle/>
        <a:p>
          <a:endParaRPr lang="ru-RU">
            <a:solidFill>
              <a:schemeClr val="tx1"/>
            </a:solidFill>
          </a:endParaRPr>
        </a:p>
      </dgm:t>
    </dgm:pt>
    <dgm:pt modelId="{5BA73410-1656-4AA9-A2F7-4AC7C21A2CB2}" type="sibTrans" cxnId="{4DFC7576-5348-4F6E-8941-B6FDC08D7A81}">
      <dgm:prSet/>
      <dgm:spPr/>
      <dgm:t>
        <a:bodyPr/>
        <a:lstStyle/>
        <a:p>
          <a:endParaRPr lang="ru-RU">
            <a:solidFill>
              <a:schemeClr val="tx1"/>
            </a:solidFill>
          </a:endParaRPr>
        </a:p>
      </dgm:t>
    </dgm:pt>
    <dgm:pt modelId="{644DCF64-B016-4F0D-927E-426B1EFF1CFC}">
      <dgm:prSet/>
      <dgm:spPr/>
      <dgm:t>
        <a:bodyPr/>
        <a:lstStyle/>
        <a:p>
          <a:pPr rtl="0"/>
          <a:r>
            <a:rPr lang="ru-RU" b="0" i="0" baseline="0" dirty="0" smtClean="0">
              <a:solidFill>
                <a:schemeClr val="tx1"/>
              </a:solidFill>
            </a:rPr>
            <a:t>ГПОУ «Читинский медицинский колледж», </a:t>
          </a:r>
          <a:endParaRPr lang="ru-RU" dirty="0">
            <a:solidFill>
              <a:schemeClr val="tx1"/>
            </a:solidFill>
          </a:endParaRPr>
        </a:p>
      </dgm:t>
    </dgm:pt>
    <dgm:pt modelId="{31D995BC-AB79-4EFB-B303-F720D315C43B}" type="parTrans" cxnId="{C7F145D1-A27A-4203-A229-4FB80EC9D98C}">
      <dgm:prSet/>
      <dgm:spPr/>
      <dgm:t>
        <a:bodyPr/>
        <a:lstStyle/>
        <a:p>
          <a:endParaRPr lang="ru-RU">
            <a:solidFill>
              <a:schemeClr val="tx1"/>
            </a:solidFill>
          </a:endParaRPr>
        </a:p>
      </dgm:t>
    </dgm:pt>
    <dgm:pt modelId="{87992F39-C67E-4B5E-A0E2-8999190B8A29}" type="sibTrans" cxnId="{C7F145D1-A27A-4203-A229-4FB80EC9D98C}">
      <dgm:prSet/>
      <dgm:spPr/>
      <dgm:t>
        <a:bodyPr/>
        <a:lstStyle/>
        <a:p>
          <a:endParaRPr lang="ru-RU">
            <a:solidFill>
              <a:schemeClr val="tx1"/>
            </a:solidFill>
          </a:endParaRPr>
        </a:p>
      </dgm:t>
    </dgm:pt>
    <dgm:pt modelId="{430F69FD-861D-4AAD-9582-2753A909F800}">
      <dgm:prSet/>
      <dgm:spPr/>
      <dgm:t>
        <a:bodyPr/>
        <a:lstStyle/>
        <a:p>
          <a:pPr rtl="0"/>
          <a:r>
            <a:rPr lang="ru-RU" b="0" i="0" baseline="0" dirty="0" smtClean="0">
              <a:solidFill>
                <a:schemeClr val="tx1"/>
              </a:solidFill>
            </a:rPr>
            <a:t>Забайкальский государственный университет.</a:t>
          </a:r>
          <a:endParaRPr lang="ru-RU" b="0" i="0" baseline="0" dirty="0">
            <a:solidFill>
              <a:schemeClr val="tx1"/>
            </a:solidFill>
          </a:endParaRPr>
        </a:p>
      </dgm:t>
    </dgm:pt>
    <dgm:pt modelId="{CC88427E-898B-4EC3-AC52-184CDB59E786}" type="parTrans" cxnId="{56FDB475-77C1-4445-BC98-D05DF219CA2A}">
      <dgm:prSet/>
      <dgm:spPr/>
      <dgm:t>
        <a:bodyPr/>
        <a:lstStyle/>
        <a:p>
          <a:endParaRPr lang="ru-RU">
            <a:solidFill>
              <a:schemeClr val="tx1"/>
            </a:solidFill>
          </a:endParaRPr>
        </a:p>
      </dgm:t>
    </dgm:pt>
    <dgm:pt modelId="{3D5B207C-FA4D-444A-9AA7-25698297764A}" type="sibTrans" cxnId="{56FDB475-77C1-4445-BC98-D05DF219CA2A}">
      <dgm:prSet/>
      <dgm:spPr/>
      <dgm:t>
        <a:bodyPr/>
        <a:lstStyle/>
        <a:p>
          <a:endParaRPr lang="ru-RU">
            <a:solidFill>
              <a:schemeClr val="tx1"/>
            </a:solidFill>
          </a:endParaRPr>
        </a:p>
      </dgm:t>
    </dgm:pt>
    <dgm:pt modelId="{F90A78DC-4985-4F20-91B2-5C1CEF7C3BD6}" type="pres">
      <dgm:prSet presAssocID="{7B69F9C0-8F6C-40C7-8314-66A7A041B030}" presName="linear" presStyleCnt="0">
        <dgm:presLayoutVars>
          <dgm:animLvl val="lvl"/>
          <dgm:resizeHandles val="exact"/>
        </dgm:presLayoutVars>
      </dgm:prSet>
      <dgm:spPr/>
      <dgm:t>
        <a:bodyPr/>
        <a:lstStyle/>
        <a:p>
          <a:endParaRPr lang="ru-RU"/>
        </a:p>
      </dgm:t>
    </dgm:pt>
    <dgm:pt modelId="{5F844D0B-9F7D-410E-B990-21B5FFC113E9}" type="pres">
      <dgm:prSet presAssocID="{42667B62-9436-4788-8A43-400AA8632FC9}" presName="parentText" presStyleLbl="node1" presStyleIdx="0" presStyleCnt="10">
        <dgm:presLayoutVars>
          <dgm:chMax val="0"/>
          <dgm:bulletEnabled val="1"/>
        </dgm:presLayoutVars>
      </dgm:prSet>
      <dgm:spPr/>
      <dgm:t>
        <a:bodyPr/>
        <a:lstStyle/>
        <a:p>
          <a:endParaRPr lang="ru-RU"/>
        </a:p>
      </dgm:t>
    </dgm:pt>
    <dgm:pt modelId="{0CDB3B2C-9206-4CC9-88A2-DD8AF9B1134C}" type="pres">
      <dgm:prSet presAssocID="{D8DBFCE4-223D-4E15-B222-B8F84A9BCB84}" presName="spacer" presStyleCnt="0"/>
      <dgm:spPr/>
    </dgm:pt>
    <dgm:pt modelId="{70E26EFD-FE48-4D2C-8AE9-8E43C065AC94}" type="pres">
      <dgm:prSet presAssocID="{031ED120-2C9F-4A44-8C6B-D83D67949AE6}" presName="parentText" presStyleLbl="node1" presStyleIdx="1" presStyleCnt="10">
        <dgm:presLayoutVars>
          <dgm:chMax val="0"/>
          <dgm:bulletEnabled val="1"/>
        </dgm:presLayoutVars>
      </dgm:prSet>
      <dgm:spPr/>
      <dgm:t>
        <a:bodyPr/>
        <a:lstStyle/>
        <a:p>
          <a:endParaRPr lang="ru-RU"/>
        </a:p>
      </dgm:t>
    </dgm:pt>
    <dgm:pt modelId="{576E4303-A7C0-454A-AFB9-739ABC87E044}" type="pres">
      <dgm:prSet presAssocID="{046ECF09-F164-40BD-A3BF-E68F0141598A}" presName="spacer" presStyleCnt="0"/>
      <dgm:spPr/>
    </dgm:pt>
    <dgm:pt modelId="{6AF013CB-518E-4E49-967B-EF75821F3540}" type="pres">
      <dgm:prSet presAssocID="{90D91413-1FD8-41B6-BBC3-17771C4FC185}" presName="parentText" presStyleLbl="node1" presStyleIdx="2" presStyleCnt="10">
        <dgm:presLayoutVars>
          <dgm:chMax val="0"/>
          <dgm:bulletEnabled val="1"/>
        </dgm:presLayoutVars>
      </dgm:prSet>
      <dgm:spPr/>
      <dgm:t>
        <a:bodyPr/>
        <a:lstStyle/>
        <a:p>
          <a:endParaRPr lang="ru-RU"/>
        </a:p>
      </dgm:t>
    </dgm:pt>
    <dgm:pt modelId="{16546F08-F5F4-442A-819E-D33AED58499E}" type="pres">
      <dgm:prSet presAssocID="{E314019E-CEF1-4957-9E09-6120CE37B6B1}" presName="spacer" presStyleCnt="0"/>
      <dgm:spPr/>
    </dgm:pt>
    <dgm:pt modelId="{25F76660-E6F0-4D0F-8495-D12CD50766EE}" type="pres">
      <dgm:prSet presAssocID="{9BC877C0-884E-4C1D-9E87-7F3CF0763BDA}" presName="parentText" presStyleLbl="node1" presStyleIdx="3" presStyleCnt="10">
        <dgm:presLayoutVars>
          <dgm:chMax val="0"/>
          <dgm:bulletEnabled val="1"/>
        </dgm:presLayoutVars>
      </dgm:prSet>
      <dgm:spPr/>
      <dgm:t>
        <a:bodyPr/>
        <a:lstStyle/>
        <a:p>
          <a:endParaRPr lang="ru-RU"/>
        </a:p>
      </dgm:t>
    </dgm:pt>
    <dgm:pt modelId="{A1F1ED1C-8026-43B6-96D5-E0BBD0AE2444}" type="pres">
      <dgm:prSet presAssocID="{5C46E7E7-C0CC-4B39-B79D-142057763C43}" presName="spacer" presStyleCnt="0"/>
      <dgm:spPr/>
    </dgm:pt>
    <dgm:pt modelId="{6AC07A2C-D189-4970-9E56-099D2D847DB9}" type="pres">
      <dgm:prSet presAssocID="{A980C742-35FE-4708-89D5-019184B7FFAA}" presName="parentText" presStyleLbl="node1" presStyleIdx="4" presStyleCnt="10">
        <dgm:presLayoutVars>
          <dgm:chMax val="0"/>
          <dgm:bulletEnabled val="1"/>
        </dgm:presLayoutVars>
      </dgm:prSet>
      <dgm:spPr/>
      <dgm:t>
        <a:bodyPr/>
        <a:lstStyle/>
        <a:p>
          <a:endParaRPr lang="ru-RU"/>
        </a:p>
      </dgm:t>
    </dgm:pt>
    <dgm:pt modelId="{686BA0D3-FE2E-4FAC-9478-7148EA2D6CB5}" type="pres">
      <dgm:prSet presAssocID="{331AE8AF-A799-44CD-89E4-80CAA655AE35}" presName="spacer" presStyleCnt="0"/>
      <dgm:spPr/>
    </dgm:pt>
    <dgm:pt modelId="{CC6DDF72-FCF5-481D-8659-786E2B91F179}" type="pres">
      <dgm:prSet presAssocID="{0C32A309-AE10-4397-BBA7-ED93DC970C67}" presName="parentText" presStyleLbl="node1" presStyleIdx="5" presStyleCnt="10">
        <dgm:presLayoutVars>
          <dgm:chMax val="0"/>
          <dgm:bulletEnabled val="1"/>
        </dgm:presLayoutVars>
      </dgm:prSet>
      <dgm:spPr/>
      <dgm:t>
        <a:bodyPr/>
        <a:lstStyle/>
        <a:p>
          <a:endParaRPr lang="ru-RU"/>
        </a:p>
      </dgm:t>
    </dgm:pt>
    <dgm:pt modelId="{2927C16A-5EBE-41E6-8C2C-C1C3D6BAEEE5}" type="pres">
      <dgm:prSet presAssocID="{B45935D0-5589-4676-9BD6-C3B8C6E20C07}" presName="spacer" presStyleCnt="0"/>
      <dgm:spPr/>
    </dgm:pt>
    <dgm:pt modelId="{5F814EDF-BAA4-47FA-887C-FEF91FCC9723}" type="pres">
      <dgm:prSet presAssocID="{553BFCFD-2045-4671-B254-261A58C10699}" presName="parentText" presStyleLbl="node1" presStyleIdx="6" presStyleCnt="10">
        <dgm:presLayoutVars>
          <dgm:chMax val="0"/>
          <dgm:bulletEnabled val="1"/>
        </dgm:presLayoutVars>
      </dgm:prSet>
      <dgm:spPr/>
      <dgm:t>
        <a:bodyPr/>
        <a:lstStyle/>
        <a:p>
          <a:endParaRPr lang="ru-RU"/>
        </a:p>
      </dgm:t>
    </dgm:pt>
    <dgm:pt modelId="{FF2F2D32-A215-4438-9587-3D1F05BBE939}" type="pres">
      <dgm:prSet presAssocID="{5B7C7118-0A17-420B-9B3F-9498BAE32AE1}" presName="spacer" presStyleCnt="0"/>
      <dgm:spPr/>
    </dgm:pt>
    <dgm:pt modelId="{746164A5-9F17-4B2E-8F08-1AB4F78336DB}" type="pres">
      <dgm:prSet presAssocID="{4CC095AB-8222-4704-B4AB-CB6EDE3A0FDA}" presName="parentText" presStyleLbl="node1" presStyleIdx="7" presStyleCnt="10">
        <dgm:presLayoutVars>
          <dgm:chMax val="0"/>
          <dgm:bulletEnabled val="1"/>
        </dgm:presLayoutVars>
      </dgm:prSet>
      <dgm:spPr/>
      <dgm:t>
        <a:bodyPr/>
        <a:lstStyle/>
        <a:p>
          <a:endParaRPr lang="ru-RU"/>
        </a:p>
      </dgm:t>
    </dgm:pt>
    <dgm:pt modelId="{52EA9828-E240-40D3-B3B8-2E5F551EC0B9}" type="pres">
      <dgm:prSet presAssocID="{5BA73410-1656-4AA9-A2F7-4AC7C21A2CB2}" presName="spacer" presStyleCnt="0"/>
      <dgm:spPr/>
    </dgm:pt>
    <dgm:pt modelId="{F72990E0-CC3F-4A82-8389-AD75B8825F2A}" type="pres">
      <dgm:prSet presAssocID="{644DCF64-B016-4F0D-927E-426B1EFF1CFC}" presName="parentText" presStyleLbl="node1" presStyleIdx="8" presStyleCnt="10">
        <dgm:presLayoutVars>
          <dgm:chMax val="0"/>
          <dgm:bulletEnabled val="1"/>
        </dgm:presLayoutVars>
      </dgm:prSet>
      <dgm:spPr/>
      <dgm:t>
        <a:bodyPr/>
        <a:lstStyle/>
        <a:p>
          <a:endParaRPr lang="ru-RU"/>
        </a:p>
      </dgm:t>
    </dgm:pt>
    <dgm:pt modelId="{2489FB01-C501-4965-9AC3-6CC602A1546C}" type="pres">
      <dgm:prSet presAssocID="{87992F39-C67E-4B5E-A0E2-8999190B8A29}" presName="spacer" presStyleCnt="0"/>
      <dgm:spPr/>
    </dgm:pt>
    <dgm:pt modelId="{6FDF98EF-1983-4A08-B037-FA6C974B3CEA}" type="pres">
      <dgm:prSet presAssocID="{430F69FD-861D-4AAD-9582-2753A909F800}" presName="parentText" presStyleLbl="node1" presStyleIdx="9" presStyleCnt="10">
        <dgm:presLayoutVars>
          <dgm:chMax val="0"/>
          <dgm:bulletEnabled val="1"/>
        </dgm:presLayoutVars>
      </dgm:prSet>
      <dgm:spPr/>
      <dgm:t>
        <a:bodyPr/>
        <a:lstStyle/>
        <a:p>
          <a:endParaRPr lang="ru-RU"/>
        </a:p>
      </dgm:t>
    </dgm:pt>
  </dgm:ptLst>
  <dgm:cxnLst>
    <dgm:cxn modelId="{1F249738-EA11-4EC6-9D10-B25D0137D166}" type="presOf" srcId="{0C32A309-AE10-4397-BBA7-ED93DC970C67}" destId="{CC6DDF72-FCF5-481D-8659-786E2B91F179}" srcOrd="0" destOrd="0" presId="urn:microsoft.com/office/officeart/2005/8/layout/vList2"/>
    <dgm:cxn modelId="{4DFC7576-5348-4F6E-8941-B6FDC08D7A81}" srcId="{7B69F9C0-8F6C-40C7-8314-66A7A041B030}" destId="{4CC095AB-8222-4704-B4AB-CB6EDE3A0FDA}" srcOrd="7" destOrd="0" parTransId="{158285A5-9B87-467C-A644-20AE47888619}" sibTransId="{5BA73410-1656-4AA9-A2F7-4AC7C21A2CB2}"/>
    <dgm:cxn modelId="{8A59F09B-42E9-4282-B79D-3BD989AA636E}" type="presOf" srcId="{644DCF64-B016-4F0D-927E-426B1EFF1CFC}" destId="{F72990E0-CC3F-4A82-8389-AD75B8825F2A}" srcOrd="0" destOrd="0" presId="urn:microsoft.com/office/officeart/2005/8/layout/vList2"/>
    <dgm:cxn modelId="{C7F145D1-A27A-4203-A229-4FB80EC9D98C}" srcId="{7B69F9C0-8F6C-40C7-8314-66A7A041B030}" destId="{644DCF64-B016-4F0D-927E-426B1EFF1CFC}" srcOrd="8" destOrd="0" parTransId="{31D995BC-AB79-4EFB-B303-F720D315C43B}" sibTransId="{87992F39-C67E-4B5E-A0E2-8999190B8A29}"/>
    <dgm:cxn modelId="{56FDB475-77C1-4445-BC98-D05DF219CA2A}" srcId="{7B69F9C0-8F6C-40C7-8314-66A7A041B030}" destId="{430F69FD-861D-4AAD-9582-2753A909F800}" srcOrd="9" destOrd="0" parTransId="{CC88427E-898B-4EC3-AC52-184CDB59E786}" sibTransId="{3D5B207C-FA4D-444A-9AA7-25698297764A}"/>
    <dgm:cxn modelId="{2DEE25DC-F145-48D1-87D8-58BBB5A8B933}" srcId="{7B69F9C0-8F6C-40C7-8314-66A7A041B030}" destId="{9BC877C0-884E-4C1D-9E87-7F3CF0763BDA}" srcOrd="3" destOrd="0" parTransId="{E2F46DCD-3F4E-495C-85AB-A484580ED610}" sibTransId="{5C46E7E7-C0CC-4B39-B79D-142057763C43}"/>
    <dgm:cxn modelId="{D93604AB-135D-4297-BF06-DC66F8A9C647}" srcId="{7B69F9C0-8F6C-40C7-8314-66A7A041B030}" destId="{0C32A309-AE10-4397-BBA7-ED93DC970C67}" srcOrd="5" destOrd="0" parTransId="{A3B7EE3F-26BF-4368-A62A-00A3A74997D6}" sibTransId="{B45935D0-5589-4676-9BD6-C3B8C6E20C07}"/>
    <dgm:cxn modelId="{72B69F39-FB0A-4422-B90A-D3BC7D1504F8}" type="presOf" srcId="{A980C742-35FE-4708-89D5-019184B7FFAA}" destId="{6AC07A2C-D189-4970-9E56-099D2D847DB9}" srcOrd="0" destOrd="0" presId="urn:microsoft.com/office/officeart/2005/8/layout/vList2"/>
    <dgm:cxn modelId="{19936595-BEB7-4301-B82D-7C5768EDB5E7}" srcId="{7B69F9C0-8F6C-40C7-8314-66A7A041B030}" destId="{031ED120-2C9F-4A44-8C6B-D83D67949AE6}" srcOrd="1" destOrd="0" parTransId="{C221BC90-19B8-40F3-9CC1-8F2BF83EB3AC}" sibTransId="{046ECF09-F164-40BD-A3BF-E68F0141598A}"/>
    <dgm:cxn modelId="{0820D329-2CB0-46E8-8978-C39145AD3325}" type="presOf" srcId="{031ED120-2C9F-4A44-8C6B-D83D67949AE6}" destId="{70E26EFD-FE48-4D2C-8AE9-8E43C065AC94}" srcOrd="0" destOrd="0" presId="urn:microsoft.com/office/officeart/2005/8/layout/vList2"/>
    <dgm:cxn modelId="{D5E9A8AE-296B-4F5F-93FC-220DC2736C5B}" type="presOf" srcId="{42667B62-9436-4788-8A43-400AA8632FC9}" destId="{5F844D0B-9F7D-410E-B990-21B5FFC113E9}" srcOrd="0" destOrd="0" presId="urn:microsoft.com/office/officeart/2005/8/layout/vList2"/>
    <dgm:cxn modelId="{F0842953-F70E-49BD-AFF9-773FF5263D91}" type="presOf" srcId="{4CC095AB-8222-4704-B4AB-CB6EDE3A0FDA}" destId="{746164A5-9F17-4B2E-8F08-1AB4F78336DB}" srcOrd="0" destOrd="0" presId="urn:microsoft.com/office/officeart/2005/8/layout/vList2"/>
    <dgm:cxn modelId="{7CD58442-7E36-49A3-B63D-640C25694C45}" type="presOf" srcId="{9BC877C0-884E-4C1D-9E87-7F3CF0763BDA}" destId="{25F76660-E6F0-4D0F-8495-D12CD50766EE}" srcOrd="0" destOrd="0" presId="urn:microsoft.com/office/officeart/2005/8/layout/vList2"/>
    <dgm:cxn modelId="{0AA60A90-C758-48FC-922E-32BCD9259E34}" type="presOf" srcId="{7B69F9C0-8F6C-40C7-8314-66A7A041B030}" destId="{F90A78DC-4985-4F20-91B2-5C1CEF7C3BD6}" srcOrd="0" destOrd="0" presId="urn:microsoft.com/office/officeart/2005/8/layout/vList2"/>
    <dgm:cxn modelId="{DF9FCE46-29E3-4A7D-8548-FCC1C8273563}" srcId="{7B69F9C0-8F6C-40C7-8314-66A7A041B030}" destId="{42667B62-9436-4788-8A43-400AA8632FC9}" srcOrd="0" destOrd="0" parTransId="{E1412F82-DC7C-409E-9E10-1CF4F2EB00F4}" sibTransId="{D8DBFCE4-223D-4E15-B222-B8F84A9BCB84}"/>
    <dgm:cxn modelId="{558218E9-22FC-44AC-BD09-B2A783410D09}" type="presOf" srcId="{553BFCFD-2045-4671-B254-261A58C10699}" destId="{5F814EDF-BAA4-47FA-887C-FEF91FCC9723}" srcOrd="0" destOrd="0" presId="urn:microsoft.com/office/officeart/2005/8/layout/vList2"/>
    <dgm:cxn modelId="{658FDDEA-2B41-4695-8D18-63DAC85197CC}" type="presOf" srcId="{90D91413-1FD8-41B6-BBC3-17771C4FC185}" destId="{6AF013CB-518E-4E49-967B-EF75821F3540}" srcOrd="0" destOrd="0" presId="urn:microsoft.com/office/officeart/2005/8/layout/vList2"/>
    <dgm:cxn modelId="{4674769C-0B0B-4468-91B9-9A4833CBC337}" srcId="{7B69F9C0-8F6C-40C7-8314-66A7A041B030}" destId="{90D91413-1FD8-41B6-BBC3-17771C4FC185}" srcOrd="2" destOrd="0" parTransId="{48C8492B-FA54-47FF-A7BF-FEE190F92CD1}" sibTransId="{E314019E-CEF1-4957-9E09-6120CE37B6B1}"/>
    <dgm:cxn modelId="{241C0C93-0D23-4144-A960-482BFADACE41}" type="presOf" srcId="{430F69FD-861D-4AAD-9582-2753A909F800}" destId="{6FDF98EF-1983-4A08-B037-FA6C974B3CEA}" srcOrd="0" destOrd="0" presId="urn:microsoft.com/office/officeart/2005/8/layout/vList2"/>
    <dgm:cxn modelId="{CDDBE056-0E14-4820-875F-CDDFAE328D06}" srcId="{7B69F9C0-8F6C-40C7-8314-66A7A041B030}" destId="{553BFCFD-2045-4671-B254-261A58C10699}" srcOrd="6" destOrd="0" parTransId="{1673C711-F093-47BA-BDB2-A35DB151937C}" sibTransId="{5B7C7118-0A17-420B-9B3F-9498BAE32AE1}"/>
    <dgm:cxn modelId="{983CF6DA-D6FF-470C-9F62-AB6175994A11}" srcId="{7B69F9C0-8F6C-40C7-8314-66A7A041B030}" destId="{A980C742-35FE-4708-89D5-019184B7FFAA}" srcOrd="4" destOrd="0" parTransId="{5D2AEF52-8627-47DD-BF3C-3D08E79D913C}" sibTransId="{331AE8AF-A799-44CD-89E4-80CAA655AE35}"/>
    <dgm:cxn modelId="{5E9749D7-3CF0-4B98-86E0-0E5CBC55BD85}" type="presParOf" srcId="{F90A78DC-4985-4F20-91B2-5C1CEF7C3BD6}" destId="{5F844D0B-9F7D-410E-B990-21B5FFC113E9}" srcOrd="0" destOrd="0" presId="urn:microsoft.com/office/officeart/2005/8/layout/vList2"/>
    <dgm:cxn modelId="{CFD4A3E1-134D-416A-A414-7E7812129B24}" type="presParOf" srcId="{F90A78DC-4985-4F20-91B2-5C1CEF7C3BD6}" destId="{0CDB3B2C-9206-4CC9-88A2-DD8AF9B1134C}" srcOrd="1" destOrd="0" presId="urn:microsoft.com/office/officeart/2005/8/layout/vList2"/>
    <dgm:cxn modelId="{0A069993-8863-4271-B2CA-EF6F374A28A8}" type="presParOf" srcId="{F90A78DC-4985-4F20-91B2-5C1CEF7C3BD6}" destId="{70E26EFD-FE48-4D2C-8AE9-8E43C065AC94}" srcOrd="2" destOrd="0" presId="urn:microsoft.com/office/officeart/2005/8/layout/vList2"/>
    <dgm:cxn modelId="{357D91F6-A79F-45C0-8AD4-FF5E8CCB42CA}" type="presParOf" srcId="{F90A78DC-4985-4F20-91B2-5C1CEF7C3BD6}" destId="{576E4303-A7C0-454A-AFB9-739ABC87E044}" srcOrd="3" destOrd="0" presId="urn:microsoft.com/office/officeart/2005/8/layout/vList2"/>
    <dgm:cxn modelId="{8C36D9F9-EBE2-4FD3-A048-58C5C016E617}" type="presParOf" srcId="{F90A78DC-4985-4F20-91B2-5C1CEF7C3BD6}" destId="{6AF013CB-518E-4E49-967B-EF75821F3540}" srcOrd="4" destOrd="0" presId="urn:microsoft.com/office/officeart/2005/8/layout/vList2"/>
    <dgm:cxn modelId="{EB10F8C9-D77F-4F6C-95A6-F8B9D8EE5975}" type="presParOf" srcId="{F90A78DC-4985-4F20-91B2-5C1CEF7C3BD6}" destId="{16546F08-F5F4-442A-819E-D33AED58499E}" srcOrd="5" destOrd="0" presId="urn:microsoft.com/office/officeart/2005/8/layout/vList2"/>
    <dgm:cxn modelId="{0E5D12AB-9D7F-4551-B527-0A5FD1EDAD0B}" type="presParOf" srcId="{F90A78DC-4985-4F20-91B2-5C1CEF7C3BD6}" destId="{25F76660-E6F0-4D0F-8495-D12CD50766EE}" srcOrd="6" destOrd="0" presId="urn:microsoft.com/office/officeart/2005/8/layout/vList2"/>
    <dgm:cxn modelId="{52E27B68-8F19-4DDD-825C-DA31553D11B6}" type="presParOf" srcId="{F90A78DC-4985-4F20-91B2-5C1CEF7C3BD6}" destId="{A1F1ED1C-8026-43B6-96D5-E0BBD0AE2444}" srcOrd="7" destOrd="0" presId="urn:microsoft.com/office/officeart/2005/8/layout/vList2"/>
    <dgm:cxn modelId="{340F4964-47AA-4852-8EB0-83596264B271}" type="presParOf" srcId="{F90A78DC-4985-4F20-91B2-5C1CEF7C3BD6}" destId="{6AC07A2C-D189-4970-9E56-099D2D847DB9}" srcOrd="8" destOrd="0" presId="urn:microsoft.com/office/officeart/2005/8/layout/vList2"/>
    <dgm:cxn modelId="{23732C82-8221-4E80-A8A9-9B28C82368AA}" type="presParOf" srcId="{F90A78DC-4985-4F20-91B2-5C1CEF7C3BD6}" destId="{686BA0D3-FE2E-4FAC-9478-7148EA2D6CB5}" srcOrd="9" destOrd="0" presId="urn:microsoft.com/office/officeart/2005/8/layout/vList2"/>
    <dgm:cxn modelId="{3BF10C81-3854-4BF8-9DF5-07E8B9821B5C}" type="presParOf" srcId="{F90A78DC-4985-4F20-91B2-5C1CEF7C3BD6}" destId="{CC6DDF72-FCF5-481D-8659-786E2B91F179}" srcOrd="10" destOrd="0" presId="urn:microsoft.com/office/officeart/2005/8/layout/vList2"/>
    <dgm:cxn modelId="{1232FDBD-4633-449E-B19D-2295DF8CB2DB}" type="presParOf" srcId="{F90A78DC-4985-4F20-91B2-5C1CEF7C3BD6}" destId="{2927C16A-5EBE-41E6-8C2C-C1C3D6BAEEE5}" srcOrd="11" destOrd="0" presId="urn:microsoft.com/office/officeart/2005/8/layout/vList2"/>
    <dgm:cxn modelId="{EDE1EFEB-411A-4412-B063-1FFF13C51532}" type="presParOf" srcId="{F90A78DC-4985-4F20-91B2-5C1CEF7C3BD6}" destId="{5F814EDF-BAA4-47FA-887C-FEF91FCC9723}" srcOrd="12" destOrd="0" presId="urn:microsoft.com/office/officeart/2005/8/layout/vList2"/>
    <dgm:cxn modelId="{12E72ABD-FF3E-45CF-B693-305EC9252AA4}" type="presParOf" srcId="{F90A78DC-4985-4F20-91B2-5C1CEF7C3BD6}" destId="{FF2F2D32-A215-4438-9587-3D1F05BBE939}" srcOrd="13" destOrd="0" presId="urn:microsoft.com/office/officeart/2005/8/layout/vList2"/>
    <dgm:cxn modelId="{22FF5B7E-A153-4B93-8C8C-E4DC3229835F}" type="presParOf" srcId="{F90A78DC-4985-4F20-91B2-5C1CEF7C3BD6}" destId="{746164A5-9F17-4B2E-8F08-1AB4F78336DB}" srcOrd="14" destOrd="0" presId="urn:microsoft.com/office/officeart/2005/8/layout/vList2"/>
    <dgm:cxn modelId="{DC379CB0-BED0-446C-B3AA-B6815F5876D4}" type="presParOf" srcId="{F90A78DC-4985-4F20-91B2-5C1CEF7C3BD6}" destId="{52EA9828-E240-40D3-B3B8-2E5F551EC0B9}" srcOrd="15" destOrd="0" presId="urn:microsoft.com/office/officeart/2005/8/layout/vList2"/>
    <dgm:cxn modelId="{44DEF27E-C372-46B5-8379-075432DF921A}" type="presParOf" srcId="{F90A78DC-4985-4F20-91B2-5C1CEF7C3BD6}" destId="{F72990E0-CC3F-4A82-8389-AD75B8825F2A}" srcOrd="16" destOrd="0" presId="urn:microsoft.com/office/officeart/2005/8/layout/vList2"/>
    <dgm:cxn modelId="{CED9A23D-B717-4506-BF32-6DBCE187EAAC}" type="presParOf" srcId="{F90A78DC-4985-4F20-91B2-5C1CEF7C3BD6}" destId="{2489FB01-C501-4965-9AC3-6CC602A1546C}" srcOrd="17" destOrd="0" presId="urn:microsoft.com/office/officeart/2005/8/layout/vList2"/>
    <dgm:cxn modelId="{2C8CBFD1-1BEB-417A-96EC-1A600B991320}" type="presParOf" srcId="{F90A78DC-4985-4F20-91B2-5C1CEF7C3BD6}" destId="{6FDF98EF-1983-4A08-B037-FA6C974B3CEA}" srcOrd="1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7F96DB-CFCB-4616-812E-9ECAA5C2DAC0}" type="doc">
      <dgm:prSet loTypeId="urn:microsoft.com/office/officeart/2005/8/layout/process2" loCatId="process" qsTypeId="urn:microsoft.com/office/officeart/2005/8/quickstyle/simple5" qsCatId="simple" csTypeId="urn:microsoft.com/office/officeart/2005/8/colors/accent0_3" csCatId="mainScheme" phldr="1"/>
      <dgm:spPr/>
    </dgm:pt>
    <dgm:pt modelId="{126012C6-2AB9-4CAC-B851-B5D25D23F26F}">
      <dgm:prSet phldrT="[Текст]"/>
      <dgm:spPr>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dgm:spPr>
      <dgm:t>
        <a:bodyPr/>
        <a:lstStyle/>
        <a:p>
          <a:r>
            <a:rPr lang="ru-RU" dirty="0" smtClean="0">
              <a:latin typeface="Times New Roman" pitchFamily="18" charset="0"/>
              <a:cs typeface="Times New Roman" pitchFamily="18" charset="0"/>
            </a:rPr>
            <a:t>930 участников</a:t>
          </a:r>
          <a:endParaRPr lang="ru-RU" dirty="0">
            <a:latin typeface="Times New Roman" pitchFamily="18" charset="0"/>
            <a:cs typeface="Times New Roman" pitchFamily="18" charset="0"/>
          </a:endParaRPr>
        </a:p>
      </dgm:t>
    </dgm:pt>
    <dgm:pt modelId="{C31F9834-AB39-4179-847E-C04654D5D82F}" type="parTrans" cxnId="{2AD54A5F-14D2-42D0-81E7-1D0A4D7D10C8}">
      <dgm:prSet/>
      <dgm:spPr/>
      <dgm:t>
        <a:bodyPr/>
        <a:lstStyle/>
        <a:p>
          <a:endParaRPr lang="ru-RU"/>
        </a:p>
      </dgm:t>
    </dgm:pt>
    <dgm:pt modelId="{32F2860F-B38D-415B-A2CF-B06DA628A999}" type="sibTrans" cxnId="{2AD54A5F-14D2-42D0-81E7-1D0A4D7D10C8}">
      <dgm:prSet/>
      <dgm:spPr/>
      <dgm:t>
        <a:bodyPr/>
        <a:lstStyle/>
        <a:p>
          <a:endParaRPr lang="ru-RU"/>
        </a:p>
      </dgm:t>
    </dgm:pt>
    <dgm:pt modelId="{E7C2F944-4162-4B90-AEB4-D850B1B6ADA9}">
      <dgm:prSet phldrT="[Текст]"/>
      <dgm:spPr>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smtClean="0">
              <a:latin typeface="Times New Roman" pitchFamily="18" charset="0"/>
              <a:cs typeface="Times New Roman" pitchFamily="18" charset="0"/>
            </a:rPr>
            <a:t>623 эксперта</a:t>
          </a:r>
        </a:p>
        <a:p>
          <a:pPr defTabSz="533400">
            <a:lnSpc>
              <a:spcPct val="90000"/>
            </a:lnSpc>
            <a:spcBef>
              <a:spcPct val="0"/>
            </a:spcBef>
            <a:spcAft>
              <a:spcPct val="35000"/>
            </a:spcAft>
          </a:pPr>
          <a:endParaRPr lang="ru-RU" dirty="0"/>
        </a:p>
      </dgm:t>
    </dgm:pt>
    <dgm:pt modelId="{2A4D2B1D-4B6D-452B-84CF-0109813580B5}" type="parTrans" cxnId="{DF605808-0B38-4DC4-B671-AFE4A826DFFC}">
      <dgm:prSet/>
      <dgm:spPr/>
      <dgm:t>
        <a:bodyPr/>
        <a:lstStyle/>
        <a:p>
          <a:endParaRPr lang="ru-RU"/>
        </a:p>
      </dgm:t>
    </dgm:pt>
    <dgm:pt modelId="{C0500D49-72DA-4D7B-AB6B-9B4D80897E6C}" type="sibTrans" cxnId="{DF605808-0B38-4DC4-B671-AFE4A826DFFC}">
      <dgm:prSet/>
      <dgm:spPr/>
      <dgm:t>
        <a:bodyPr/>
        <a:lstStyle/>
        <a:p>
          <a:endParaRPr lang="ru-RU"/>
        </a:p>
      </dgm:t>
    </dgm:pt>
    <dgm:pt modelId="{044BAAEC-E3F1-404A-B2DF-EEA283F94BC6}">
      <dgm:prSet phldrT="[Текст]"/>
      <dgm:spPr>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gradFill>
      </dgm:spPr>
      <dgm:t>
        <a:bodyPr/>
        <a:lstStyle/>
        <a:p>
          <a:r>
            <a:rPr lang="ru-RU" dirty="0" smtClean="0">
              <a:latin typeface="Times New Roman" pitchFamily="18" charset="0"/>
              <a:cs typeface="Times New Roman" pitchFamily="18" charset="0"/>
            </a:rPr>
            <a:t>85 компетенций</a:t>
          </a:r>
          <a:endParaRPr lang="ru-RU" dirty="0">
            <a:latin typeface="Times New Roman" pitchFamily="18" charset="0"/>
            <a:cs typeface="Times New Roman" pitchFamily="18" charset="0"/>
          </a:endParaRPr>
        </a:p>
      </dgm:t>
    </dgm:pt>
    <dgm:pt modelId="{657D8195-C21A-4F72-AABA-D59A5D2A1DF1}" type="parTrans" cxnId="{A1077667-B719-49FA-92D5-73877A733BE5}">
      <dgm:prSet/>
      <dgm:spPr/>
      <dgm:t>
        <a:bodyPr/>
        <a:lstStyle/>
        <a:p>
          <a:endParaRPr lang="ru-RU"/>
        </a:p>
      </dgm:t>
    </dgm:pt>
    <dgm:pt modelId="{5D5FCB72-C539-45B6-8F7A-86AACFAF4D0F}" type="sibTrans" cxnId="{A1077667-B719-49FA-92D5-73877A733BE5}">
      <dgm:prSet/>
      <dgm:spPr/>
      <dgm:t>
        <a:bodyPr/>
        <a:lstStyle/>
        <a:p>
          <a:endParaRPr lang="ru-RU"/>
        </a:p>
      </dgm:t>
    </dgm:pt>
    <dgm:pt modelId="{9334514C-BFC7-4529-BE40-D2CB40248A73}">
      <dgm:prSet/>
      <dgm:spPr>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gradFill>
      </dgm:spPr>
      <dgm:t>
        <a:bodyPr/>
        <a:lstStyle/>
        <a:p>
          <a:r>
            <a:rPr lang="ru-RU" dirty="0" smtClean="0">
              <a:latin typeface="Times New Roman" pitchFamily="18" charset="0"/>
              <a:cs typeface="Times New Roman" pitchFamily="18" charset="0"/>
            </a:rPr>
            <a:t>73 региона РФ</a:t>
          </a:r>
          <a:endParaRPr lang="ru-RU" dirty="0">
            <a:latin typeface="Times New Roman" pitchFamily="18" charset="0"/>
            <a:cs typeface="Times New Roman" pitchFamily="18" charset="0"/>
          </a:endParaRPr>
        </a:p>
      </dgm:t>
    </dgm:pt>
    <dgm:pt modelId="{1D844BB8-C5BC-40E8-BB3F-B75CE01DACCF}" type="parTrans" cxnId="{322A278E-09D9-4895-AD1A-5760BE936B93}">
      <dgm:prSet/>
      <dgm:spPr/>
      <dgm:t>
        <a:bodyPr/>
        <a:lstStyle/>
        <a:p>
          <a:endParaRPr lang="ru-RU"/>
        </a:p>
      </dgm:t>
    </dgm:pt>
    <dgm:pt modelId="{BA6AB91E-47E9-4340-8A23-BA05E383D280}" type="sibTrans" cxnId="{322A278E-09D9-4895-AD1A-5760BE936B93}">
      <dgm:prSet/>
      <dgm:spPr/>
      <dgm:t>
        <a:bodyPr/>
        <a:lstStyle/>
        <a:p>
          <a:endParaRPr lang="ru-RU"/>
        </a:p>
      </dgm:t>
    </dgm:pt>
    <dgm:pt modelId="{5F0FCEB9-A955-4391-9301-D63D469010BC}" type="pres">
      <dgm:prSet presAssocID="{537F96DB-CFCB-4616-812E-9ECAA5C2DAC0}" presName="linearFlow" presStyleCnt="0">
        <dgm:presLayoutVars>
          <dgm:resizeHandles val="exact"/>
        </dgm:presLayoutVars>
      </dgm:prSet>
      <dgm:spPr/>
    </dgm:pt>
    <dgm:pt modelId="{E24C5684-8F8F-4175-969B-D86B364CC5DD}" type="pres">
      <dgm:prSet presAssocID="{126012C6-2AB9-4CAC-B851-B5D25D23F26F}" presName="node" presStyleLbl="node1" presStyleIdx="0" presStyleCnt="4">
        <dgm:presLayoutVars>
          <dgm:bulletEnabled val="1"/>
        </dgm:presLayoutVars>
      </dgm:prSet>
      <dgm:spPr/>
      <dgm:t>
        <a:bodyPr/>
        <a:lstStyle/>
        <a:p>
          <a:endParaRPr lang="ru-RU"/>
        </a:p>
      </dgm:t>
    </dgm:pt>
    <dgm:pt modelId="{6C4A8213-DA65-46D7-93FB-5F8F915F66D3}" type="pres">
      <dgm:prSet presAssocID="{32F2860F-B38D-415B-A2CF-B06DA628A999}" presName="sibTrans" presStyleLbl="sibTrans2D1" presStyleIdx="0" presStyleCnt="3"/>
      <dgm:spPr/>
      <dgm:t>
        <a:bodyPr/>
        <a:lstStyle/>
        <a:p>
          <a:endParaRPr lang="ru-RU"/>
        </a:p>
      </dgm:t>
    </dgm:pt>
    <dgm:pt modelId="{1E9ACE52-C427-4EBE-A738-F70A7D2F515E}" type="pres">
      <dgm:prSet presAssocID="{32F2860F-B38D-415B-A2CF-B06DA628A999}" presName="connectorText" presStyleLbl="sibTrans2D1" presStyleIdx="0" presStyleCnt="3"/>
      <dgm:spPr/>
      <dgm:t>
        <a:bodyPr/>
        <a:lstStyle/>
        <a:p>
          <a:endParaRPr lang="ru-RU"/>
        </a:p>
      </dgm:t>
    </dgm:pt>
    <dgm:pt modelId="{1A5DD199-15CC-4F05-869A-432898413D68}" type="pres">
      <dgm:prSet presAssocID="{E7C2F944-4162-4B90-AEB4-D850B1B6ADA9}" presName="node" presStyleLbl="node1" presStyleIdx="1" presStyleCnt="4">
        <dgm:presLayoutVars>
          <dgm:bulletEnabled val="1"/>
        </dgm:presLayoutVars>
      </dgm:prSet>
      <dgm:spPr/>
      <dgm:t>
        <a:bodyPr/>
        <a:lstStyle/>
        <a:p>
          <a:endParaRPr lang="ru-RU"/>
        </a:p>
      </dgm:t>
    </dgm:pt>
    <dgm:pt modelId="{0F1B34DB-BBE9-4B13-9F17-BDD686D03DE1}" type="pres">
      <dgm:prSet presAssocID="{C0500D49-72DA-4D7B-AB6B-9B4D80897E6C}" presName="sibTrans" presStyleLbl="sibTrans2D1" presStyleIdx="1" presStyleCnt="3"/>
      <dgm:spPr/>
      <dgm:t>
        <a:bodyPr/>
        <a:lstStyle/>
        <a:p>
          <a:endParaRPr lang="ru-RU"/>
        </a:p>
      </dgm:t>
    </dgm:pt>
    <dgm:pt modelId="{5EEB1FE0-B097-484F-9431-9F292AC41E71}" type="pres">
      <dgm:prSet presAssocID="{C0500D49-72DA-4D7B-AB6B-9B4D80897E6C}" presName="connectorText" presStyleLbl="sibTrans2D1" presStyleIdx="1" presStyleCnt="3"/>
      <dgm:spPr/>
      <dgm:t>
        <a:bodyPr/>
        <a:lstStyle/>
        <a:p>
          <a:endParaRPr lang="ru-RU"/>
        </a:p>
      </dgm:t>
    </dgm:pt>
    <dgm:pt modelId="{D589457E-5435-4464-92F9-12E51A4885F4}" type="pres">
      <dgm:prSet presAssocID="{044BAAEC-E3F1-404A-B2DF-EEA283F94BC6}" presName="node" presStyleLbl="node1" presStyleIdx="2" presStyleCnt="4">
        <dgm:presLayoutVars>
          <dgm:bulletEnabled val="1"/>
        </dgm:presLayoutVars>
      </dgm:prSet>
      <dgm:spPr/>
      <dgm:t>
        <a:bodyPr/>
        <a:lstStyle/>
        <a:p>
          <a:endParaRPr lang="ru-RU"/>
        </a:p>
      </dgm:t>
    </dgm:pt>
    <dgm:pt modelId="{1FC5DE25-221B-468A-860E-8D6479A3304B}" type="pres">
      <dgm:prSet presAssocID="{5D5FCB72-C539-45B6-8F7A-86AACFAF4D0F}" presName="sibTrans" presStyleLbl="sibTrans2D1" presStyleIdx="2" presStyleCnt="3"/>
      <dgm:spPr/>
      <dgm:t>
        <a:bodyPr/>
        <a:lstStyle/>
        <a:p>
          <a:endParaRPr lang="ru-RU"/>
        </a:p>
      </dgm:t>
    </dgm:pt>
    <dgm:pt modelId="{527079EB-8406-4B04-AEC1-697E79898D72}" type="pres">
      <dgm:prSet presAssocID="{5D5FCB72-C539-45B6-8F7A-86AACFAF4D0F}" presName="connectorText" presStyleLbl="sibTrans2D1" presStyleIdx="2" presStyleCnt="3"/>
      <dgm:spPr/>
      <dgm:t>
        <a:bodyPr/>
        <a:lstStyle/>
        <a:p>
          <a:endParaRPr lang="ru-RU"/>
        </a:p>
      </dgm:t>
    </dgm:pt>
    <dgm:pt modelId="{BA8389AC-CA8B-4993-88DF-83943A2AA2B9}" type="pres">
      <dgm:prSet presAssocID="{9334514C-BFC7-4529-BE40-D2CB40248A73}" presName="node" presStyleLbl="node1" presStyleIdx="3" presStyleCnt="4">
        <dgm:presLayoutVars>
          <dgm:bulletEnabled val="1"/>
        </dgm:presLayoutVars>
      </dgm:prSet>
      <dgm:spPr/>
      <dgm:t>
        <a:bodyPr/>
        <a:lstStyle/>
        <a:p>
          <a:endParaRPr lang="ru-RU"/>
        </a:p>
      </dgm:t>
    </dgm:pt>
  </dgm:ptLst>
  <dgm:cxnLst>
    <dgm:cxn modelId="{4790D92E-F42D-484E-A798-127EF36142F3}" type="presOf" srcId="{126012C6-2AB9-4CAC-B851-B5D25D23F26F}" destId="{E24C5684-8F8F-4175-969B-D86B364CC5DD}" srcOrd="0" destOrd="0" presId="urn:microsoft.com/office/officeart/2005/8/layout/process2"/>
    <dgm:cxn modelId="{A0D96F43-ADC6-4DAF-B02F-66ACFD39371D}" type="presOf" srcId="{32F2860F-B38D-415B-A2CF-B06DA628A999}" destId="{1E9ACE52-C427-4EBE-A738-F70A7D2F515E}" srcOrd="1" destOrd="0" presId="urn:microsoft.com/office/officeart/2005/8/layout/process2"/>
    <dgm:cxn modelId="{3C2A89EF-6EE2-47A5-81F8-9AA940181CFB}" type="presOf" srcId="{32F2860F-B38D-415B-A2CF-B06DA628A999}" destId="{6C4A8213-DA65-46D7-93FB-5F8F915F66D3}" srcOrd="0" destOrd="0" presId="urn:microsoft.com/office/officeart/2005/8/layout/process2"/>
    <dgm:cxn modelId="{165668A3-553B-43F4-8484-9271FA96D907}" type="presOf" srcId="{537F96DB-CFCB-4616-812E-9ECAA5C2DAC0}" destId="{5F0FCEB9-A955-4391-9301-D63D469010BC}" srcOrd="0" destOrd="0" presId="urn:microsoft.com/office/officeart/2005/8/layout/process2"/>
    <dgm:cxn modelId="{DF605808-0B38-4DC4-B671-AFE4A826DFFC}" srcId="{537F96DB-CFCB-4616-812E-9ECAA5C2DAC0}" destId="{E7C2F944-4162-4B90-AEB4-D850B1B6ADA9}" srcOrd="1" destOrd="0" parTransId="{2A4D2B1D-4B6D-452B-84CF-0109813580B5}" sibTransId="{C0500D49-72DA-4D7B-AB6B-9B4D80897E6C}"/>
    <dgm:cxn modelId="{322A278E-09D9-4895-AD1A-5760BE936B93}" srcId="{537F96DB-CFCB-4616-812E-9ECAA5C2DAC0}" destId="{9334514C-BFC7-4529-BE40-D2CB40248A73}" srcOrd="3" destOrd="0" parTransId="{1D844BB8-C5BC-40E8-BB3F-B75CE01DACCF}" sibTransId="{BA6AB91E-47E9-4340-8A23-BA05E383D280}"/>
    <dgm:cxn modelId="{2AD54A5F-14D2-42D0-81E7-1D0A4D7D10C8}" srcId="{537F96DB-CFCB-4616-812E-9ECAA5C2DAC0}" destId="{126012C6-2AB9-4CAC-B851-B5D25D23F26F}" srcOrd="0" destOrd="0" parTransId="{C31F9834-AB39-4179-847E-C04654D5D82F}" sibTransId="{32F2860F-B38D-415B-A2CF-B06DA628A999}"/>
    <dgm:cxn modelId="{8CC435C5-26FD-409E-8F84-E361D4588E84}" type="presOf" srcId="{5D5FCB72-C539-45B6-8F7A-86AACFAF4D0F}" destId="{1FC5DE25-221B-468A-860E-8D6479A3304B}" srcOrd="0" destOrd="0" presId="urn:microsoft.com/office/officeart/2005/8/layout/process2"/>
    <dgm:cxn modelId="{0705267D-AB11-4A37-B877-2548177EA977}" type="presOf" srcId="{C0500D49-72DA-4D7B-AB6B-9B4D80897E6C}" destId="{5EEB1FE0-B097-484F-9431-9F292AC41E71}" srcOrd="1" destOrd="0" presId="urn:microsoft.com/office/officeart/2005/8/layout/process2"/>
    <dgm:cxn modelId="{A1077667-B719-49FA-92D5-73877A733BE5}" srcId="{537F96DB-CFCB-4616-812E-9ECAA5C2DAC0}" destId="{044BAAEC-E3F1-404A-B2DF-EEA283F94BC6}" srcOrd="2" destOrd="0" parTransId="{657D8195-C21A-4F72-AABA-D59A5D2A1DF1}" sibTransId="{5D5FCB72-C539-45B6-8F7A-86AACFAF4D0F}"/>
    <dgm:cxn modelId="{A311FA5C-9931-464D-B6A0-9F06D21C56EB}" type="presOf" srcId="{C0500D49-72DA-4D7B-AB6B-9B4D80897E6C}" destId="{0F1B34DB-BBE9-4B13-9F17-BDD686D03DE1}" srcOrd="0" destOrd="0" presId="urn:microsoft.com/office/officeart/2005/8/layout/process2"/>
    <dgm:cxn modelId="{835C030B-DCD2-4766-93B4-C72F097225C4}" type="presOf" srcId="{044BAAEC-E3F1-404A-B2DF-EEA283F94BC6}" destId="{D589457E-5435-4464-92F9-12E51A4885F4}" srcOrd="0" destOrd="0" presId="urn:microsoft.com/office/officeart/2005/8/layout/process2"/>
    <dgm:cxn modelId="{83F5AF04-6F68-4224-9BE6-32D94526B3E3}" type="presOf" srcId="{E7C2F944-4162-4B90-AEB4-D850B1B6ADA9}" destId="{1A5DD199-15CC-4F05-869A-432898413D68}" srcOrd="0" destOrd="0" presId="urn:microsoft.com/office/officeart/2005/8/layout/process2"/>
    <dgm:cxn modelId="{07924E91-7FB5-4EA9-97A3-404F7BF12D92}" type="presOf" srcId="{9334514C-BFC7-4529-BE40-D2CB40248A73}" destId="{BA8389AC-CA8B-4993-88DF-83943A2AA2B9}" srcOrd="0" destOrd="0" presId="urn:microsoft.com/office/officeart/2005/8/layout/process2"/>
    <dgm:cxn modelId="{B8AB2C06-A683-435D-9BFF-222AAE9386AC}" type="presOf" srcId="{5D5FCB72-C539-45B6-8F7A-86AACFAF4D0F}" destId="{527079EB-8406-4B04-AEC1-697E79898D72}" srcOrd="1" destOrd="0" presId="urn:microsoft.com/office/officeart/2005/8/layout/process2"/>
    <dgm:cxn modelId="{EBA407A8-25FA-49DC-9F9D-84D39ECA6841}" type="presParOf" srcId="{5F0FCEB9-A955-4391-9301-D63D469010BC}" destId="{E24C5684-8F8F-4175-969B-D86B364CC5DD}" srcOrd="0" destOrd="0" presId="urn:microsoft.com/office/officeart/2005/8/layout/process2"/>
    <dgm:cxn modelId="{D8D43E6A-447D-43AE-A601-2E460AD7F0B1}" type="presParOf" srcId="{5F0FCEB9-A955-4391-9301-D63D469010BC}" destId="{6C4A8213-DA65-46D7-93FB-5F8F915F66D3}" srcOrd="1" destOrd="0" presId="urn:microsoft.com/office/officeart/2005/8/layout/process2"/>
    <dgm:cxn modelId="{2CD7E762-2188-4024-8BC5-A1363201A61C}" type="presParOf" srcId="{6C4A8213-DA65-46D7-93FB-5F8F915F66D3}" destId="{1E9ACE52-C427-4EBE-A738-F70A7D2F515E}" srcOrd="0" destOrd="0" presId="urn:microsoft.com/office/officeart/2005/8/layout/process2"/>
    <dgm:cxn modelId="{FDE21BB6-7B7A-4610-B48D-DA3DB683F03F}" type="presParOf" srcId="{5F0FCEB9-A955-4391-9301-D63D469010BC}" destId="{1A5DD199-15CC-4F05-869A-432898413D68}" srcOrd="2" destOrd="0" presId="urn:microsoft.com/office/officeart/2005/8/layout/process2"/>
    <dgm:cxn modelId="{C512FE12-35D5-49DB-AA98-443B7764E48A}" type="presParOf" srcId="{5F0FCEB9-A955-4391-9301-D63D469010BC}" destId="{0F1B34DB-BBE9-4B13-9F17-BDD686D03DE1}" srcOrd="3" destOrd="0" presId="urn:microsoft.com/office/officeart/2005/8/layout/process2"/>
    <dgm:cxn modelId="{2B1EF791-2EE8-4767-BE08-82AE206C4539}" type="presParOf" srcId="{0F1B34DB-BBE9-4B13-9F17-BDD686D03DE1}" destId="{5EEB1FE0-B097-484F-9431-9F292AC41E71}" srcOrd="0" destOrd="0" presId="urn:microsoft.com/office/officeart/2005/8/layout/process2"/>
    <dgm:cxn modelId="{5B35B6BA-3A2A-4B93-9098-9998A471133E}" type="presParOf" srcId="{5F0FCEB9-A955-4391-9301-D63D469010BC}" destId="{D589457E-5435-4464-92F9-12E51A4885F4}" srcOrd="4" destOrd="0" presId="urn:microsoft.com/office/officeart/2005/8/layout/process2"/>
    <dgm:cxn modelId="{64A07BF2-5D5F-4877-988B-BFEBF3A5D3C2}" type="presParOf" srcId="{5F0FCEB9-A955-4391-9301-D63D469010BC}" destId="{1FC5DE25-221B-468A-860E-8D6479A3304B}" srcOrd="5" destOrd="0" presId="urn:microsoft.com/office/officeart/2005/8/layout/process2"/>
    <dgm:cxn modelId="{FF03A88A-D947-4832-83D6-BB4F85756CF0}" type="presParOf" srcId="{1FC5DE25-221B-468A-860E-8D6479A3304B}" destId="{527079EB-8406-4B04-AEC1-697E79898D72}" srcOrd="0" destOrd="0" presId="urn:microsoft.com/office/officeart/2005/8/layout/process2"/>
    <dgm:cxn modelId="{4E42665A-088A-49E6-9642-7BC35B8E36DF}" type="presParOf" srcId="{5F0FCEB9-A955-4391-9301-D63D469010BC}" destId="{BA8389AC-CA8B-4993-88DF-83943A2AA2B9}" srcOrd="6"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7F96DB-CFCB-4616-812E-9ECAA5C2DAC0}" type="doc">
      <dgm:prSet loTypeId="urn:microsoft.com/office/officeart/2005/8/layout/process2" loCatId="process" qsTypeId="urn:microsoft.com/office/officeart/2005/8/quickstyle/simple5" qsCatId="simple" csTypeId="urn:microsoft.com/office/officeart/2005/8/colors/accent0_3" csCatId="mainScheme" phldr="1"/>
      <dgm:spPr/>
    </dgm:pt>
    <dgm:pt modelId="{126012C6-2AB9-4CAC-B851-B5D25D23F26F}">
      <dgm:prSet phldrT="[Текст]"/>
      <dgm:spPr>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dgm:spPr>
      <dgm:t>
        <a:bodyPr/>
        <a:lstStyle/>
        <a:p>
          <a:r>
            <a:rPr lang="ru-RU" dirty="0" smtClean="0">
              <a:latin typeface="Times New Roman" pitchFamily="18" charset="0"/>
              <a:cs typeface="Times New Roman" pitchFamily="18" charset="0"/>
            </a:rPr>
            <a:t>28 участников</a:t>
          </a:r>
          <a:endParaRPr lang="ru-RU" dirty="0">
            <a:latin typeface="Times New Roman" pitchFamily="18" charset="0"/>
            <a:cs typeface="Times New Roman" pitchFamily="18" charset="0"/>
          </a:endParaRPr>
        </a:p>
      </dgm:t>
    </dgm:pt>
    <dgm:pt modelId="{C31F9834-AB39-4179-847E-C04654D5D82F}" type="parTrans" cxnId="{2AD54A5F-14D2-42D0-81E7-1D0A4D7D10C8}">
      <dgm:prSet/>
      <dgm:spPr/>
      <dgm:t>
        <a:bodyPr/>
        <a:lstStyle/>
        <a:p>
          <a:endParaRPr lang="ru-RU"/>
        </a:p>
      </dgm:t>
    </dgm:pt>
    <dgm:pt modelId="{32F2860F-B38D-415B-A2CF-B06DA628A999}" type="sibTrans" cxnId="{2AD54A5F-14D2-42D0-81E7-1D0A4D7D10C8}">
      <dgm:prSet/>
      <dgm:spPr/>
      <dgm:t>
        <a:bodyPr/>
        <a:lstStyle/>
        <a:p>
          <a:endParaRPr lang="ru-RU"/>
        </a:p>
      </dgm:t>
    </dgm:pt>
    <dgm:pt modelId="{E7C2F944-4162-4B90-AEB4-D850B1B6ADA9}">
      <dgm:prSet phldrT="[Текст]"/>
      <dgm:spPr>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smtClean="0">
              <a:latin typeface="Times New Roman" pitchFamily="18" charset="0"/>
              <a:cs typeface="Times New Roman" pitchFamily="18" charset="0"/>
            </a:rPr>
            <a:t>34 эксперта</a:t>
          </a:r>
        </a:p>
        <a:p>
          <a:pPr defTabSz="533400">
            <a:lnSpc>
              <a:spcPct val="90000"/>
            </a:lnSpc>
            <a:spcBef>
              <a:spcPct val="0"/>
            </a:spcBef>
            <a:spcAft>
              <a:spcPct val="35000"/>
            </a:spcAft>
          </a:pPr>
          <a:endParaRPr lang="ru-RU" dirty="0"/>
        </a:p>
      </dgm:t>
    </dgm:pt>
    <dgm:pt modelId="{2A4D2B1D-4B6D-452B-84CF-0109813580B5}" type="parTrans" cxnId="{DF605808-0B38-4DC4-B671-AFE4A826DFFC}">
      <dgm:prSet/>
      <dgm:spPr/>
      <dgm:t>
        <a:bodyPr/>
        <a:lstStyle/>
        <a:p>
          <a:endParaRPr lang="ru-RU"/>
        </a:p>
      </dgm:t>
    </dgm:pt>
    <dgm:pt modelId="{C0500D49-72DA-4D7B-AB6B-9B4D80897E6C}" type="sibTrans" cxnId="{DF605808-0B38-4DC4-B671-AFE4A826DFFC}">
      <dgm:prSet/>
      <dgm:spPr/>
      <dgm:t>
        <a:bodyPr/>
        <a:lstStyle/>
        <a:p>
          <a:endParaRPr lang="ru-RU"/>
        </a:p>
      </dgm:t>
    </dgm:pt>
    <dgm:pt modelId="{044BAAEC-E3F1-404A-B2DF-EEA283F94BC6}">
      <dgm:prSet phldrT="[Текст]"/>
      <dgm:spPr>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gradFill>
      </dgm:spPr>
      <dgm:t>
        <a:bodyPr/>
        <a:lstStyle/>
        <a:p>
          <a:r>
            <a:rPr lang="ru-RU" dirty="0" smtClean="0">
              <a:latin typeface="Times New Roman" pitchFamily="18" charset="0"/>
              <a:cs typeface="Times New Roman" pitchFamily="18" charset="0"/>
            </a:rPr>
            <a:t>5 компетенций</a:t>
          </a:r>
          <a:endParaRPr lang="ru-RU" dirty="0">
            <a:latin typeface="Times New Roman" pitchFamily="18" charset="0"/>
            <a:cs typeface="Times New Roman" pitchFamily="18" charset="0"/>
          </a:endParaRPr>
        </a:p>
      </dgm:t>
    </dgm:pt>
    <dgm:pt modelId="{657D8195-C21A-4F72-AABA-D59A5D2A1DF1}" type="parTrans" cxnId="{A1077667-B719-49FA-92D5-73877A733BE5}">
      <dgm:prSet/>
      <dgm:spPr/>
      <dgm:t>
        <a:bodyPr/>
        <a:lstStyle/>
        <a:p>
          <a:endParaRPr lang="ru-RU"/>
        </a:p>
      </dgm:t>
    </dgm:pt>
    <dgm:pt modelId="{5D5FCB72-C539-45B6-8F7A-86AACFAF4D0F}" type="sibTrans" cxnId="{A1077667-B719-49FA-92D5-73877A733BE5}">
      <dgm:prSet/>
      <dgm:spPr/>
      <dgm:t>
        <a:bodyPr/>
        <a:lstStyle/>
        <a:p>
          <a:endParaRPr lang="ru-RU"/>
        </a:p>
      </dgm:t>
    </dgm:pt>
    <dgm:pt modelId="{5F0FCEB9-A955-4391-9301-D63D469010BC}" type="pres">
      <dgm:prSet presAssocID="{537F96DB-CFCB-4616-812E-9ECAA5C2DAC0}" presName="linearFlow" presStyleCnt="0">
        <dgm:presLayoutVars>
          <dgm:resizeHandles val="exact"/>
        </dgm:presLayoutVars>
      </dgm:prSet>
      <dgm:spPr/>
    </dgm:pt>
    <dgm:pt modelId="{E24C5684-8F8F-4175-969B-D86B364CC5DD}" type="pres">
      <dgm:prSet presAssocID="{126012C6-2AB9-4CAC-B851-B5D25D23F26F}" presName="node" presStyleLbl="node1" presStyleIdx="0" presStyleCnt="3">
        <dgm:presLayoutVars>
          <dgm:bulletEnabled val="1"/>
        </dgm:presLayoutVars>
      </dgm:prSet>
      <dgm:spPr/>
      <dgm:t>
        <a:bodyPr/>
        <a:lstStyle/>
        <a:p>
          <a:endParaRPr lang="ru-RU"/>
        </a:p>
      </dgm:t>
    </dgm:pt>
    <dgm:pt modelId="{6C4A8213-DA65-46D7-93FB-5F8F915F66D3}" type="pres">
      <dgm:prSet presAssocID="{32F2860F-B38D-415B-A2CF-B06DA628A999}" presName="sibTrans" presStyleLbl="sibTrans2D1" presStyleIdx="0" presStyleCnt="2"/>
      <dgm:spPr/>
      <dgm:t>
        <a:bodyPr/>
        <a:lstStyle/>
        <a:p>
          <a:endParaRPr lang="ru-RU"/>
        </a:p>
      </dgm:t>
    </dgm:pt>
    <dgm:pt modelId="{1E9ACE52-C427-4EBE-A738-F70A7D2F515E}" type="pres">
      <dgm:prSet presAssocID="{32F2860F-B38D-415B-A2CF-B06DA628A999}" presName="connectorText" presStyleLbl="sibTrans2D1" presStyleIdx="0" presStyleCnt="2"/>
      <dgm:spPr/>
      <dgm:t>
        <a:bodyPr/>
        <a:lstStyle/>
        <a:p>
          <a:endParaRPr lang="ru-RU"/>
        </a:p>
      </dgm:t>
    </dgm:pt>
    <dgm:pt modelId="{1A5DD199-15CC-4F05-869A-432898413D68}" type="pres">
      <dgm:prSet presAssocID="{E7C2F944-4162-4B90-AEB4-D850B1B6ADA9}" presName="node" presStyleLbl="node1" presStyleIdx="1" presStyleCnt="3">
        <dgm:presLayoutVars>
          <dgm:bulletEnabled val="1"/>
        </dgm:presLayoutVars>
      </dgm:prSet>
      <dgm:spPr/>
      <dgm:t>
        <a:bodyPr/>
        <a:lstStyle/>
        <a:p>
          <a:endParaRPr lang="ru-RU"/>
        </a:p>
      </dgm:t>
    </dgm:pt>
    <dgm:pt modelId="{0F1B34DB-BBE9-4B13-9F17-BDD686D03DE1}" type="pres">
      <dgm:prSet presAssocID="{C0500D49-72DA-4D7B-AB6B-9B4D80897E6C}" presName="sibTrans" presStyleLbl="sibTrans2D1" presStyleIdx="1" presStyleCnt="2"/>
      <dgm:spPr/>
      <dgm:t>
        <a:bodyPr/>
        <a:lstStyle/>
        <a:p>
          <a:endParaRPr lang="ru-RU"/>
        </a:p>
      </dgm:t>
    </dgm:pt>
    <dgm:pt modelId="{5EEB1FE0-B097-484F-9431-9F292AC41E71}" type="pres">
      <dgm:prSet presAssocID="{C0500D49-72DA-4D7B-AB6B-9B4D80897E6C}" presName="connectorText" presStyleLbl="sibTrans2D1" presStyleIdx="1" presStyleCnt="2"/>
      <dgm:spPr/>
      <dgm:t>
        <a:bodyPr/>
        <a:lstStyle/>
        <a:p>
          <a:endParaRPr lang="ru-RU"/>
        </a:p>
      </dgm:t>
    </dgm:pt>
    <dgm:pt modelId="{D589457E-5435-4464-92F9-12E51A4885F4}" type="pres">
      <dgm:prSet presAssocID="{044BAAEC-E3F1-404A-B2DF-EEA283F94BC6}" presName="node" presStyleLbl="node1" presStyleIdx="2" presStyleCnt="3">
        <dgm:presLayoutVars>
          <dgm:bulletEnabled val="1"/>
        </dgm:presLayoutVars>
      </dgm:prSet>
      <dgm:spPr/>
      <dgm:t>
        <a:bodyPr/>
        <a:lstStyle/>
        <a:p>
          <a:endParaRPr lang="ru-RU"/>
        </a:p>
      </dgm:t>
    </dgm:pt>
  </dgm:ptLst>
  <dgm:cxnLst>
    <dgm:cxn modelId="{48CFC4E4-F61D-4A30-91BF-3EBD1E0F2E75}" type="presOf" srcId="{C0500D49-72DA-4D7B-AB6B-9B4D80897E6C}" destId="{0F1B34DB-BBE9-4B13-9F17-BDD686D03DE1}" srcOrd="0" destOrd="0" presId="urn:microsoft.com/office/officeart/2005/8/layout/process2"/>
    <dgm:cxn modelId="{6D7C88CA-C7F6-4E96-8045-2176DC7B0902}" type="presOf" srcId="{537F96DB-CFCB-4616-812E-9ECAA5C2DAC0}" destId="{5F0FCEB9-A955-4391-9301-D63D469010BC}" srcOrd="0" destOrd="0" presId="urn:microsoft.com/office/officeart/2005/8/layout/process2"/>
    <dgm:cxn modelId="{10786884-09C4-4C8B-9267-9B928AB2E5B5}" type="presOf" srcId="{E7C2F944-4162-4B90-AEB4-D850B1B6ADA9}" destId="{1A5DD199-15CC-4F05-869A-432898413D68}" srcOrd="0" destOrd="0" presId="urn:microsoft.com/office/officeart/2005/8/layout/process2"/>
    <dgm:cxn modelId="{DF605808-0B38-4DC4-B671-AFE4A826DFFC}" srcId="{537F96DB-CFCB-4616-812E-9ECAA5C2DAC0}" destId="{E7C2F944-4162-4B90-AEB4-D850B1B6ADA9}" srcOrd="1" destOrd="0" parTransId="{2A4D2B1D-4B6D-452B-84CF-0109813580B5}" sibTransId="{C0500D49-72DA-4D7B-AB6B-9B4D80897E6C}"/>
    <dgm:cxn modelId="{591904DE-5677-4D8A-A952-8CA5730A1751}" type="presOf" srcId="{126012C6-2AB9-4CAC-B851-B5D25D23F26F}" destId="{E24C5684-8F8F-4175-969B-D86B364CC5DD}" srcOrd="0" destOrd="0" presId="urn:microsoft.com/office/officeart/2005/8/layout/process2"/>
    <dgm:cxn modelId="{2AD54A5F-14D2-42D0-81E7-1D0A4D7D10C8}" srcId="{537F96DB-CFCB-4616-812E-9ECAA5C2DAC0}" destId="{126012C6-2AB9-4CAC-B851-B5D25D23F26F}" srcOrd="0" destOrd="0" parTransId="{C31F9834-AB39-4179-847E-C04654D5D82F}" sibTransId="{32F2860F-B38D-415B-A2CF-B06DA628A999}"/>
    <dgm:cxn modelId="{AC17595B-4D08-4217-9546-A2D8AF135E31}" type="presOf" srcId="{32F2860F-B38D-415B-A2CF-B06DA628A999}" destId="{6C4A8213-DA65-46D7-93FB-5F8F915F66D3}" srcOrd="0" destOrd="0" presId="urn:microsoft.com/office/officeart/2005/8/layout/process2"/>
    <dgm:cxn modelId="{740C49A5-CA2D-41F9-B0DB-EFC302981C1F}" type="presOf" srcId="{044BAAEC-E3F1-404A-B2DF-EEA283F94BC6}" destId="{D589457E-5435-4464-92F9-12E51A4885F4}" srcOrd="0" destOrd="0" presId="urn:microsoft.com/office/officeart/2005/8/layout/process2"/>
    <dgm:cxn modelId="{A1077667-B719-49FA-92D5-73877A733BE5}" srcId="{537F96DB-CFCB-4616-812E-9ECAA5C2DAC0}" destId="{044BAAEC-E3F1-404A-B2DF-EEA283F94BC6}" srcOrd="2" destOrd="0" parTransId="{657D8195-C21A-4F72-AABA-D59A5D2A1DF1}" sibTransId="{5D5FCB72-C539-45B6-8F7A-86AACFAF4D0F}"/>
    <dgm:cxn modelId="{6CA584BC-8F1C-4E03-9C04-CC5B5FA21966}" type="presOf" srcId="{32F2860F-B38D-415B-A2CF-B06DA628A999}" destId="{1E9ACE52-C427-4EBE-A738-F70A7D2F515E}" srcOrd="1" destOrd="0" presId="urn:microsoft.com/office/officeart/2005/8/layout/process2"/>
    <dgm:cxn modelId="{8DBC5A5D-91E1-4F64-BDF2-ED04DAE211FB}" type="presOf" srcId="{C0500D49-72DA-4D7B-AB6B-9B4D80897E6C}" destId="{5EEB1FE0-B097-484F-9431-9F292AC41E71}" srcOrd="1" destOrd="0" presId="urn:microsoft.com/office/officeart/2005/8/layout/process2"/>
    <dgm:cxn modelId="{20C0CD18-12B5-4E25-B65F-477D9AD29FB4}" type="presParOf" srcId="{5F0FCEB9-A955-4391-9301-D63D469010BC}" destId="{E24C5684-8F8F-4175-969B-D86B364CC5DD}" srcOrd="0" destOrd="0" presId="urn:microsoft.com/office/officeart/2005/8/layout/process2"/>
    <dgm:cxn modelId="{D9AD4431-C68B-4AA8-900B-3D3455D92011}" type="presParOf" srcId="{5F0FCEB9-A955-4391-9301-D63D469010BC}" destId="{6C4A8213-DA65-46D7-93FB-5F8F915F66D3}" srcOrd="1" destOrd="0" presId="urn:microsoft.com/office/officeart/2005/8/layout/process2"/>
    <dgm:cxn modelId="{8CDF99FC-72A6-41B6-BF1D-240705310208}" type="presParOf" srcId="{6C4A8213-DA65-46D7-93FB-5F8F915F66D3}" destId="{1E9ACE52-C427-4EBE-A738-F70A7D2F515E}" srcOrd="0" destOrd="0" presId="urn:microsoft.com/office/officeart/2005/8/layout/process2"/>
    <dgm:cxn modelId="{13FDF388-29CC-451D-870D-E37E3D9DC940}" type="presParOf" srcId="{5F0FCEB9-A955-4391-9301-D63D469010BC}" destId="{1A5DD199-15CC-4F05-869A-432898413D68}" srcOrd="2" destOrd="0" presId="urn:microsoft.com/office/officeart/2005/8/layout/process2"/>
    <dgm:cxn modelId="{1978ABCA-2892-4489-B74A-D611AE76335C}" type="presParOf" srcId="{5F0FCEB9-A955-4391-9301-D63D469010BC}" destId="{0F1B34DB-BBE9-4B13-9F17-BDD686D03DE1}" srcOrd="3" destOrd="0" presId="urn:microsoft.com/office/officeart/2005/8/layout/process2"/>
    <dgm:cxn modelId="{641ADBBF-1B46-478A-B740-19474D9AEF81}" type="presParOf" srcId="{0F1B34DB-BBE9-4B13-9F17-BDD686D03DE1}" destId="{5EEB1FE0-B097-484F-9431-9F292AC41E71}" srcOrd="0" destOrd="0" presId="urn:microsoft.com/office/officeart/2005/8/layout/process2"/>
    <dgm:cxn modelId="{5034754C-EF65-40EE-AAE6-89FC4F690EA7}" type="presParOf" srcId="{5F0FCEB9-A955-4391-9301-D63D469010BC}" destId="{D589457E-5435-4464-92F9-12E51A4885F4}" srcOrd="4" destOrd="0" presId="urn:microsoft.com/office/officeart/2005/8/layout/process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E0826B-8D8C-4450-AE3F-BD319672DF42}" type="doc">
      <dgm:prSet loTypeId="urn:microsoft.com/office/officeart/2005/8/layout/vList4#3" loCatId="list" qsTypeId="urn:microsoft.com/office/officeart/2005/8/quickstyle/simple1" qsCatId="simple" csTypeId="urn:microsoft.com/office/officeart/2005/8/colors/colorful2" csCatId="colorful" phldr="1"/>
      <dgm:spPr/>
      <dgm:t>
        <a:bodyPr/>
        <a:lstStyle/>
        <a:p>
          <a:endParaRPr lang="ru-RU"/>
        </a:p>
      </dgm:t>
    </dgm:pt>
    <dgm:pt modelId="{EC671CCC-E6CA-47DE-8C7A-412EAA71F4C1}">
      <dgm:prSet phldrT="[Текст]"/>
      <dgm:spPr/>
      <dgm:t>
        <a:bodyPr/>
        <a:lstStyle/>
        <a:p>
          <a:r>
            <a:rPr lang="ru-RU" dirty="0" smtClean="0">
              <a:solidFill>
                <a:schemeClr val="bg1"/>
              </a:solidFill>
            </a:rPr>
            <a:t>Региональный этап Всероссийского конкурса «Доброволец России – 2016»</a:t>
          </a:r>
          <a:endParaRPr lang="ru-RU" dirty="0">
            <a:solidFill>
              <a:schemeClr val="bg1"/>
            </a:solidFill>
          </a:endParaRPr>
        </a:p>
      </dgm:t>
    </dgm:pt>
    <dgm:pt modelId="{F4280F6D-99A0-43AF-9482-1F9D446500FE}" type="parTrans" cxnId="{6AE5E00C-27E5-49FF-85B7-B236FD0CBEAD}">
      <dgm:prSet/>
      <dgm:spPr/>
      <dgm:t>
        <a:bodyPr/>
        <a:lstStyle/>
        <a:p>
          <a:endParaRPr lang="ru-RU">
            <a:solidFill>
              <a:schemeClr val="bg1"/>
            </a:solidFill>
          </a:endParaRPr>
        </a:p>
      </dgm:t>
    </dgm:pt>
    <dgm:pt modelId="{385F1404-D12C-4CAC-B72F-24A95FFB44D1}" type="sibTrans" cxnId="{6AE5E00C-27E5-49FF-85B7-B236FD0CBEAD}">
      <dgm:prSet/>
      <dgm:spPr/>
      <dgm:t>
        <a:bodyPr/>
        <a:lstStyle/>
        <a:p>
          <a:endParaRPr lang="ru-RU">
            <a:solidFill>
              <a:schemeClr val="bg1"/>
            </a:solidFill>
          </a:endParaRPr>
        </a:p>
      </dgm:t>
    </dgm:pt>
    <dgm:pt modelId="{96684FB1-9415-4B36-8B3E-B4B8D2C92CD1}">
      <dgm:prSet phldrT="[Текст]"/>
      <dgm:spPr/>
      <dgm:t>
        <a:bodyPr/>
        <a:lstStyle/>
        <a:p>
          <a:r>
            <a:rPr lang="ru-RU" dirty="0" smtClean="0">
              <a:solidFill>
                <a:schemeClr val="bg1"/>
              </a:solidFill>
            </a:rPr>
            <a:t>Краевой фестиваль конкурс «Забайкальская студенческая весна – 2016»</a:t>
          </a:r>
          <a:endParaRPr lang="ru-RU" dirty="0">
            <a:solidFill>
              <a:schemeClr val="bg1"/>
            </a:solidFill>
          </a:endParaRPr>
        </a:p>
      </dgm:t>
    </dgm:pt>
    <dgm:pt modelId="{752BC2E8-8011-4BB2-A507-1494050AE661}" type="parTrans" cxnId="{552C39DE-B4D5-41D0-A2AC-3B20FC311E0F}">
      <dgm:prSet/>
      <dgm:spPr/>
      <dgm:t>
        <a:bodyPr/>
        <a:lstStyle/>
        <a:p>
          <a:endParaRPr lang="ru-RU">
            <a:solidFill>
              <a:schemeClr val="bg1"/>
            </a:solidFill>
          </a:endParaRPr>
        </a:p>
      </dgm:t>
    </dgm:pt>
    <dgm:pt modelId="{2CE85452-4B84-49C5-96C0-BB5F3F0DB447}" type="sibTrans" cxnId="{552C39DE-B4D5-41D0-A2AC-3B20FC311E0F}">
      <dgm:prSet/>
      <dgm:spPr/>
      <dgm:t>
        <a:bodyPr/>
        <a:lstStyle/>
        <a:p>
          <a:endParaRPr lang="ru-RU">
            <a:solidFill>
              <a:schemeClr val="bg1"/>
            </a:solidFill>
          </a:endParaRPr>
        </a:p>
      </dgm:t>
    </dgm:pt>
    <dgm:pt modelId="{201BD332-1F3D-4CD0-AD7F-9605ECE12EBA}">
      <dgm:prSet phldrT="[Текст]"/>
      <dgm:spPr/>
      <dgm:t>
        <a:bodyPr/>
        <a:lstStyle/>
        <a:p>
          <a:r>
            <a:rPr lang="ru-RU" dirty="0" smtClean="0">
              <a:solidFill>
                <a:schemeClr val="bg1"/>
              </a:solidFill>
            </a:rPr>
            <a:t>Забайкальский съезд добровольцев</a:t>
          </a:r>
          <a:endParaRPr lang="ru-RU" dirty="0">
            <a:solidFill>
              <a:schemeClr val="bg1"/>
            </a:solidFill>
          </a:endParaRPr>
        </a:p>
      </dgm:t>
    </dgm:pt>
    <dgm:pt modelId="{4C7DEA7A-07D6-44E8-8C4D-765CAED7C825}" type="parTrans" cxnId="{92EA1F64-388A-4093-8354-59D704B8BDA5}">
      <dgm:prSet/>
      <dgm:spPr/>
      <dgm:t>
        <a:bodyPr/>
        <a:lstStyle/>
        <a:p>
          <a:endParaRPr lang="ru-RU">
            <a:solidFill>
              <a:schemeClr val="bg1"/>
            </a:solidFill>
          </a:endParaRPr>
        </a:p>
      </dgm:t>
    </dgm:pt>
    <dgm:pt modelId="{7A647416-2A3E-4EA9-9550-7DD49E3C46D3}" type="sibTrans" cxnId="{92EA1F64-388A-4093-8354-59D704B8BDA5}">
      <dgm:prSet/>
      <dgm:spPr/>
      <dgm:t>
        <a:bodyPr/>
        <a:lstStyle/>
        <a:p>
          <a:endParaRPr lang="ru-RU">
            <a:solidFill>
              <a:schemeClr val="bg1"/>
            </a:solidFill>
          </a:endParaRPr>
        </a:p>
      </dgm:t>
    </dgm:pt>
    <dgm:pt modelId="{577A6FD8-8F61-4B77-B339-91CC2D2FBBA1}">
      <dgm:prSet phldrT="[Текст]"/>
      <dgm:spPr/>
      <dgm:t>
        <a:bodyPr/>
        <a:lstStyle/>
        <a:p>
          <a:r>
            <a:rPr lang="ru-RU" dirty="0" smtClean="0">
              <a:solidFill>
                <a:schemeClr val="bg1"/>
              </a:solidFill>
            </a:rPr>
            <a:t>Летняя школа молодого ученого, педагога-исследователя и лидера в сфере молодежной политики</a:t>
          </a:r>
          <a:endParaRPr lang="ru-RU" dirty="0">
            <a:solidFill>
              <a:schemeClr val="bg1"/>
            </a:solidFill>
          </a:endParaRPr>
        </a:p>
      </dgm:t>
    </dgm:pt>
    <dgm:pt modelId="{3626ADCD-F557-437E-BA1F-4A72F96E7406}" type="parTrans" cxnId="{B86FC10D-A3BE-4665-85AA-F67228C7E1B6}">
      <dgm:prSet/>
      <dgm:spPr/>
      <dgm:t>
        <a:bodyPr/>
        <a:lstStyle/>
        <a:p>
          <a:endParaRPr lang="ru-RU">
            <a:solidFill>
              <a:schemeClr val="bg1"/>
            </a:solidFill>
          </a:endParaRPr>
        </a:p>
      </dgm:t>
    </dgm:pt>
    <dgm:pt modelId="{D15A051C-F138-4CC0-8332-81878BAB8A5B}" type="sibTrans" cxnId="{B86FC10D-A3BE-4665-85AA-F67228C7E1B6}">
      <dgm:prSet/>
      <dgm:spPr/>
      <dgm:t>
        <a:bodyPr/>
        <a:lstStyle/>
        <a:p>
          <a:endParaRPr lang="ru-RU">
            <a:solidFill>
              <a:schemeClr val="bg1"/>
            </a:solidFill>
          </a:endParaRPr>
        </a:p>
      </dgm:t>
    </dgm:pt>
    <dgm:pt modelId="{7F36E2DB-710A-409C-A83B-7E12E30E0996}">
      <dgm:prSet phldrT="[Текст]"/>
      <dgm:spPr/>
      <dgm:t>
        <a:bodyPr/>
        <a:lstStyle/>
        <a:p>
          <a:r>
            <a:rPr lang="en-US" dirty="0" smtClean="0">
              <a:solidFill>
                <a:schemeClr val="bg1"/>
              </a:solidFill>
            </a:rPr>
            <a:t>III</a:t>
          </a:r>
          <a:r>
            <a:rPr lang="ru-RU" dirty="0" smtClean="0">
              <a:solidFill>
                <a:schemeClr val="bg1"/>
              </a:solidFill>
            </a:rPr>
            <a:t> финал всероссийской военно-патриотической игры «Зарница»</a:t>
          </a:r>
          <a:endParaRPr lang="ru-RU" dirty="0">
            <a:solidFill>
              <a:schemeClr val="bg1"/>
            </a:solidFill>
          </a:endParaRPr>
        </a:p>
      </dgm:t>
    </dgm:pt>
    <dgm:pt modelId="{C22F83D0-3C77-42BE-9830-C0183BDAC07C}" type="parTrans" cxnId="{2449AACB-0D13-433D-B87C-942786DBD021}">
      <dgm:prSet/>
      <dgm:spPr/>
      <dgm:t>
        <a:bodyPr/>
        <a:lstStyle/>
        <a:p>
          <a:endParaRPr lang="ru-RU">
            <a:solidFill>
              <a:schemeClr val="bg1"/>
            </a:solidFill>
          </a:endParaRPr>
        </a:p>
      </dgm:t>
    </dgm:pt>
    <dgm:pt modelId="{C0037E1F-2459-45B8-AC83-E45B055F91D6}" type="sibTrans" cxnId="{2449AACB-0D13-433D-B87C-942786DBD021}">
      <dgm:prSet/>
      <dgm:spPr/>
      <dgm:t>
        <a:bodyPr/>
        <a:lstStyle/>
        <a:p>
          <a:endParaRPr lang="ru-RU">
            <a:solidFill>
              <a:schemeClr val="bg1"/>
            </a:solidFill>
          </a:endParaRPr>
        </a:p>
      </dgm:t>
    </dgm:pt>
    <dgm:pt modelId="{D42D3B3D-B601-4A13-BD1F-EFF43D5AC8BF}" type="pres">
      <dgm:prSet presAssocID="{0AE0826B-8D8C-4450-AE3F-BD319672DF42}" presName="linear" presStyleCnt="0">
        <dgm:presLayoutVars>
          <dgm:dir/>
          <dgm:resizeHandles val="exact"/>
        </dgm:presLayoutVars>
      </dgm:prSet>
      <dgm:spPr/>
      <dgm:t>
        <a:bodyPr/>
        <a:lstStyle/>
        <a:p>
          <a:endParaRPr lang="ru-RU"/>
        </a:p>
      </dgm:t>
    </dgm:pt>
    <dgm:pt modelId="{537B170C-10A2-4FFA-80DA-D8AF18D51274}" type="pres">
      <dgm:prSet presAssocID="{EC671CCC-E6CA-47DE-8C7A-412EAA71F4C1}" presName="comp" presStyleCnt="0"/>
      <dgm:spPr/>
    </dgm:pt>
    <dgm:pt modelId="{7A452246-AD0F-4AB3-973B-DB1A1FF40DAF}" type="pres">
      <dgm:prSet presAssocID="{EC671CCC-E6CA-47DE-8C7A-412EAA71F4C1}" presName="box" presStyleLbl="node1" presStyleIdx="0" presStyleCnt="5"/>
      <dgm:spPr/>
      <dgm:t>
        <a:bodyPr/>
        <a:lstStyle/>
        <a:p>
          <a:endParaRPr lang="ru-RU"/>
        </a:p>
      </dgm:t>
    </dgm:pt>
    <dgm:pt modelId="{0EA76C25-5AD6-4495-A566-246B49B90480}" type="pres">
      <dgm:prSet presAssocID="{EC671CCC-E6CA-47DE-8C7A-412EAA71F4C1}" presName="img"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xmlns=""/>
              </a:ext>
            </a:extLst>
          </a:blip>
          <a:srcRect/>
          <a:stretch>
            <a:fillRect/>
          </a:stretch>
        </a:blipFill>
      </dgm:spPr>
      <dgm:t>
        <a:bodyPr/>
        <a:lstStyle/>
        <a:p>
          <a:endParaRPr lang="ru-RU"/>
        </a:p>
      </dgm:t>
    </dgm:pt>
    <dgm:pt modelId="{4732D2F7-5AFE-47CD-82EA-DA686A7151AC}" type="pres">
      <dgm:prSet presAssocID="{EC671CCC-E6CA-47DE-8C7A-412EAA71F4C1}" presName="text" presStyleLbl="node1" presStyleIdx="0" presStyleCnt="5">
        <dgm:presLayoutVars>
          <dgm:bulletEnabled val="1"/>
        </dgm:presLayoutVars>
      </dgm:prSet>
      <dgm:spPr/>
      <dgm:t>
        <a:bodyPr/>
        <a:lstStyle/>
        <a:p>
          <a:endParaRPr lang="ru-RU"/>
        </a:p>
      </dgm:t>
    </dgm:pt>
    <dgm:pt modelId="{37FEB09C-F345-49ED-B85B-AA67C8759748}" type="pres">
      <dgm:prSet presAssocID="{385F1404-D12C-4CAC-B72F-24A95FFB44D1}" presName="spacer" presStyleCnt="0"/>
      <dgm:spPr/>
    </dgm:pt>
    <dgm:pt modelId="{C3F95B5C-B3A1-40F9-8E01-D8E4BFDFF520}" type="pres">
      <dgm:prSet presAssocID="{96684FB1-9415-4B36-8B3E-B4B8D2C92CD1}" presName="comp" presStyleCnt="0"/>
      <dgm:spPr/>
    </dgm:pt>
    <dgm:pt modelId="{26CE9CD1-956B-4175-81E8-86241D4A4749}" type="pres">
      <dgm:prSet presAssocID="{96684FB1-9415-4B36-8B3E-B4B8D2C92CD1}" presName="box" presStyleLbl="node1" presStyleIdx="1" presStyleCnt="5"/>
      <dgm:spPr/>
      <dgm:t>
        <a:bodyPr/>
        <a:lstStyle/>
        <a:p>
          <a:endParaRPr lang="ru-RU"/>
        </a:p>
      </dgm:t>
    </dgm:pt>
    <dgm:pt modelId="{2585969B-87EF-4CDC-B58E-D29F56659ACA}" type="pres">
      <dgm:prSet presAssocID="{96684FB1-9415-4B36-8B3E-B4B8D2C92CD1}" presName="img"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xmlns=""/>
              </a:ext>
            </a:extLst>
          </a:blip>
          <a:srcRect/>
          <a:stretch>
            <a:fillRect/>
          </a:stretch>
        </a:blipFill>
      </dgm:spPr>
      <dgm:t>
        <a:bodyPr/>
        <a:lstStyle/>
        <a:p>
          <a:endParaRPr lang="ru-RU"/>
        </a:p>
      </dgm:t>
    </dgm:pt>
    <dgm:pt modelId="{434BDA42-38D0-48DA-9B68-680858927ED0}" type="pres">
      <dgm:prSet presAssocID="{96684FB1-9415-4B36-8B3E-B4B8D2C92CD1}" presName="text" presStyleLbl="node1" presStyleIdx="1" presStyleCnt="5">
        <dgm:presLayoutVars>
          <dgm:bulletEnabled val="1"/>
        </dgm:presLayoutVars>
      </dgm:prSet>
      <dgm:spPr/>
      <dgm:t>
        <a:bodyPr/>
        <a:lstStyle/>
        <a:p>
          <a:endParaRPr lang="ru-RU"/>
        </a:p>
      </dgm:t>
    </dgm:pt>
    <dgm:pt modelId="{CB7C1F94-B989-4C37-A32E-DD6F757C8DA3}" type="pres">
      <dgm:prSet presAssocID="{2CE85452-4B84-49C5-96C0-BB5F3F0DB447}" presName="spacer" presStyleCnt="0"/>
      <dgm:spPr/>
    </dgm:pt>
    <dgm:pt modelId="{8416CE06-E2AC-436A-841C-10AB63C56B29}" type="pres">
      <dgm:prSet presAssocID="{201BD332-1F3D-4CD0-AD7F-9605ECE12EBA}" presName="comp" presStyleCnt="0"/>
      <dgm:spPr/>
    </dgm:pt>
    <dgm:pt modelId="{2E894E09-6431-4A2C-8AA0-2A2B922A8761}" type="pres">
      <dgm:prSet presAssocID="{201BD332-1F3D-4CD0-AD7F-9605ECE12EBA}" presName="box" presStyleLbl="node1" presStyleIdx="2" presStyleCnt="5"/>
      <dgm:spPr/>
      <dgm:t>
        <a:bodyPr/>
        <a:lstStyle/>
        <a:p>
          <a:endParaRPr lang="ru-RU"/>
        </a:p>
      </dgm:t>
    </dgm:pt>
    <dgm:pt modelId="{3353969B-CE1B-4275-A541-9F7D93E23808}" type="pres">
      <dgm:prSet presAssocID="{201BD332-1F3D-4CD0-AD7F-9605ECE12EBA}" presName="img"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xmlns=""/>
              </a:ext>
            </a:extLst>
          </a:blip>
          <a:srcRect/>
          <a:stretch>
            <a:fillRect/>
          </a:stretch>
        </a:blipFill>
      </dgm:spPr>
      <dgm:t>
        <a:bodyPr/>
        <a:lstStyle/>
        <a:p>
          <a:endParaRPr lang="ru-RU"/>
        </a:p>
      </dgm:t>
    </dgm:pt>
    <dgm:pt modelId="{16574342-4F31-4CA0-9949-A37D284E5278}" type="pres">
      <dgm:prSet presAssocID="{201BD332-1F3D-4CD0-AD7F-9605ECE12EBA}" presName="text" presStyleLbl="node1" presStyleIdx="2" presStyleCnt="5">
        <dgm:presLayoutVars>
          <dgm:bulletEnabled val="1"/>
        </dgm:presLayoutVars>
      </dgm:prSet>
      <dgm:spPr/>
      <dgm:t>
        <a:bodyPr/>
        <a:lstStyle/>
        <a:p>
          <a:endParaRPr lang="ru-RU"/>
        </a:p>
      </dgm:t>
    </dgm:pt>
    <dgm:pt modelId="{005C4846-B554-4A94-A066-CBF9DACB2B2B}" type="pres">
      <dgm:prSet presAssocID="{7A647416-2A3E-4EA9-9550-7DD49E3C46D3}" presName="spacer" presStyleCnt="0"/>
      <dgm:spPr/>
    </dgm:pt>
    <dgm:pt modelId="{CDE3FBB0-06D5-466C-895A-86D98BE3F249}" type="pres">
      <dgm:prSet presAssocID="{577A6FD8-8F61-4B77-B339-91CC2D2FBBA1}" presName="comp" presStyleCnt="0"/>
      <dgm:spPr/>
    </dgm:pt>
    <dgm:pt modelId="{51A3D393-AD50-46FC-92D7-B2B7C003BF29}" type="pres">
      <dgm:prSet presAssocID="{577A6FD8-8F61-4B77-B339-91CC2D2FBBA1}" presName="box" presStyleLbl="node1" presStyleIdx="3" presStyleCnt="5"/>
      <dgm:spPr/>
      <dgm:t>
        <a:bodyPr/>
        <a:lstStyle/>
        <a:p>
          <a:endParaRPr lang="ru-RU"/>
        </a:p>
      </dgm:t>
    </dgm:pt>
    <dgm:pt modelId="{045C087A-036E-4045-A8BB-52EDEA6E90AF}" type="pres">
      <dgm:prSet presAssocID="{577A6FD8-8F61-4B77-B339-91CC2D2FBBA1}" presName="img"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xmlns=""/>
              </a:ext>
            </a:extLst>
          </a:blip>
          <a:srcRect/>
          <a:stretch>
            <a:fillRect/>
          </a:stretch>
        </a:blipFill>
      </dgm:spPr>
      <dgm:t>
        <a:bodyPr/>
        <a:lstStyle/>
        <a:p>
          <a:endParaRPr lang="ru-RU"/>
        </a:p>
      </dgm:t>
    </dgm:pt>
    <dgm:pt modelId="{82F57261-93B8-4E08-A6EB-0319020A353E}" type="pres">
      <dgm:prSet presAssocID="{577A6FD8-8F61-4B77-B339-91CC2D2FBBA1}" presName="text" presStyleLbl="node1" presStyleIdx="3" presStyleCnt="5">
        <dgm:presLayoutVars>
          <dgm:bulletEnabled val="1"/>
        </dgm:presLayoutVars>
      </dgm:prSet>
      <dgm:spPr/>
      <dgm:t>
        <a:bodyPr/>
        <a:lstStyle/>
        <a:p>
          <a:endParaRPr lang="ru-RU"/>
        </a:p>
      </dgm:t>
    </dgm:pt>
    <dgm:pt modelId="{E0EF4FB1-A813-4DEE-B2BC-D7BFABCAD2C7}" type="pres">
      <dgm:prSet presAssocID="{D15A051C-F138-4CC0-8332-81878BAB8A5B}" presName="spacer" presStyleCnt="0"/>
      <dgm:spPr/>
    </dgm:pt>
    <dgm:pt modelId="{F28D41C4-7D34-4BD6-8D50-C03E4AB3740B}" type="pres">
      <dgm:prSet presAssocID="{7F36E2DB-710A-409C-A83B-7E12E30E0996}" presName="comp" presStyleCnt="0"/>
      <dgm:spPr/>
    </dgm:pt>
    <dgm:pt modelId="{25BC27FB-1673-4C1C-B586-ED4A2213A963}" type="pres">
      <dgm:prSet presAssocID="{7F36E2DB-710A-409C-A83B-7E12E30E0996}" presName="box" presStyleLbl="node1" presStyleIdx="4" presStyleCnt="5"/>
      <dgm:spPr/>
      <dgm:t>
        <a:bodyPr/>
        <a:lstStyle/>
        <a:p>
          <a:endParaRPr lang="ru-RU"/>
        </a:p>
      </dgm:t>
    </dgm:pt>
    <dgm:pt modelId="{DF0B4174-96F6-47C8-A3D5-3F447E7CBBE7}" type="pres">
      <dgm:prSet presAssocID="{7F36E2DB-710A-409C-A83B-7E12E30E0996}" presName="img"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xmlns=""/>
              </a:ext>
            </a:extLst>
          </a:blip>
          <a:srcRect/>
          <a:stretch>
            <a:fillRect/>
          </a:stretch>
        </a:blipFill>
      </dgm:spPr>
      <dgm:t>
        <a:bodyPr/>
        <a:lstStyle/>
        <a:p>
          <a:endParaRPr lang="ru-RU"/>
        </a:p>
      </dgm:t>
    </dgm:pt>
    <dgm:pt modelId="{1D8A7CBD-919F-46C9-99B1-C5118C62AA48}" type="pres">
      <dgm:prSet presAssocID="{7F36E2DB-710A-409C-A83B-7E12E30E0996}" presName="text" presStyleLbl="node1" presStyleIdx="4" presStyleCnt="5">
        <dgm:presLayoutVars>
          <dgm:bulletEnabled val="1"/>
        </dgm:presLayoutVars>
      </dgm:prSet>
      <dgm:spPr/>
      <dgm:t>
        <a:bodyPr/>
        <a:lstStyle/>
        <a:p>
          <a:endParaRPr lang="ru-RU"/>
        </a:p>
      </dgm:t>
    </dgm:pt>
  </dgm:ptLst>
  <dgm:cxnLst>
    <dgm:cxn modelId="{12F3C62B-3596-40A6-9662-6B2120994D01}" type="presOf" srcId="{201BD332-1F3D-4CD0-AD7F-9605ECE12EBA}" destId="{2E894E09-6431-4A2C-8AA0-2A2B922A8761}" srcOrd="0" destOrd="0" presId="urn:microsoft.com/office/officeart/2005/8/layout/vList4#3"/>
    <dgm:cxn modelId="{0D3FBF9F-646F-40A7-AEEE-CE2DAB3D0743}" type="presOf" srcId="{EC671CCC-E6CA-47DE-8C7A-412EAA71F4C1}" destId="{7A452246-AD0F-4AB3-973B-DB1A1FF40DAF}" srcOrd="0" destOrd="0" presId="urn:microsoft.com/office/officeart/2005/8/layout/vList4#3"/>
    <dgm:cxn modelId="{84C6AC4D-3983-4CBD-9D14-0A1F877243CB}" type="presOf" srcId="{96684FB1-9415-4B36-8B3E-B4B8D2C92CD1}" destId="{434BDA42-38D0-48DA-9B68-680858927ED0}" srcOrd="1" destOrd="0" presId="urn:microsoft.com/office/officeart/2005/8/layout/vList4#3"/>
    <dgm:cxn modelId="{796A1095-C656-447C-B102-D9B1E09077AE}" type="presOf" srcId="{7F36E2DB-710A-409C-A83B-7E12E30E0996}" destId="{25BC27FB-1673-4C1C-B586-ED4A2213A963}" srcOrd="0" destOrd="0" presId="urn:microsoft.com/office/officeart/2005/8/layout/vList4#3"/>
    <dgm:cxn modelId="{D084F728-8FD2-4246-AC8D-D06BAC9BF4E1}" type="presOf" srcId="{EC671CCC-E6CA-47DE-8C7A-412EAA71F4C1}" destId="{4732D2F7-5AFE-47CD-82EA-DA686A7151AC}" srcOrd="1" destOrd="0" presId="urn:microsoft.com/office/officeart/2005/8/layout/vList4#3"/>
    <dgm:cxn modelId="{1B50E0D6-964F-4731-90EA-44B97F941DA3}" type="presOf" srcId="{201BD332-1F3D-4CD0-AD7F-9605ECE12EBA}" destId="{16574342-4F31-4CA0-9949-A37D284E5278}" srcOrd="1" destOrd="0" presId="urn:microsoft.com/office/officeart/2005/8/layout/vList4#3"/>
    <dgm:cxn modelId="{2449AACB-0D13-433D-B87C-942786DBD021}" srcId="{0AE0826B-8D8C-4450-AE3F-BD319672DF42}" destId="{7F36E2DB-710A-409C-A83B-7E12E30E0996}" srcOrd="4" destOrd="0" parTransId="{C22F83D0-3C77-42BE-9830-C0183BDAC07C}" sibTransId="{C0037E1F-2459-45B8-AC83-E45B055F91D6}"/>
    <dgm:cxn modelId="{2453DD85-7713-40BD-87EB-3655476E2970}" type="presOf" srcId="{96684FB1-9415-4B36-8B3E-B4B8D2C92CD1}" destId="{26CE9CD1-956B-4175-81E8-86241D4A4749}" srcOrd="0" destOrd="0" presId="urn:microsoft.com/office/officeart/2005/8/layout/vList4#3"/>
    <dgm:cxn modelId="{92EA1F64-388A-4093-8354-59D704B8BDA5}" srcId="{0AE0826B-8D8C-4450-AE3F-BD319672DF42}" destId="{201BD332-1F3D-4CD0-AD7F-9605ECE12EBA}" srcOrd="2" destOrd="0" parTransId="{4C7DEA7A-07D6-44E8-8C4D-765CAED7C825}" sibTransId="{7A647416-2A3E-4EA9-9550-7DD49E3C46D3}"/>
    <dgm:cxn modelId="{552C39DE-B4D5-41D0-A2AC-3B20FC311E0F}" srcId="{0AE0826B-8D8C-4450-AE3F-BD319672DF42}" destId="{96684FB1-9415-4B36-8B3E-B4B8D2C92CD1}" srcOrd="1" destOrd="0" parTransId="{752BC2E8-8011-4BB2-A507-1494050AE661}" sibTransId="{2CE85452-4B84-49C5-96C0-BB5F3F0DB447}"/>
    <dgm:cxn modelId="{6AE5E00C-27E5-49FF-85B7-B236FD0CBEAD}" srcId="{0AE0826B-8D8C-4450-AE3F-BD319672DF42}" destId="{EC671CCC-E6CA-47DE-8C7A-412EAA71F4C1}" srcOrd="0" destOrd="0" parTransId="{F4280F6D-99A0-43AF-9482-1F9D446500FE}" sibTransId="{385F1404-D12C-4CAC-B72F-24A95FFB44D1}"/>
    <dgm:cxn modelId="{A063BA17-E4E1-4DF5-BD88-35B5CC6BA8E0}" type="presOf" srcId="{577A6FD8-8F61-4B77-B339-91CC2D2FBBA1}" destId="{51A3D393-AD50-46FC-92D7-B2B7C003BF29}" srcOrd="0" destOrd="0" presId="urn:microsoft.com/office/officeart/2005/8/layout/vList4#3"/>
    <dgm:cxn modelId="{5B0797E1-D435-4DE1-9762-F877AB77818B}" type="presOf" srcId="{577A6FD8-8F61-4B77-B339-91CC2D2FBBA1}" destId="{82F57261-93B8-4E08-A6EB-0319020A353E}" srcOrd="1" destOrd="0" presId="urn:microsoft.com/office/officeart/2005/8/layout/vList4#3"/>
    <dgm:cxn modelId="{EC244D5B-B227-4033-BCB5-E0AAB9C98D59}" type="presOf" srcId="{0AE0826B-8D8C-4450-AE3F-BD319672DF42}" destId="{D42D3B3D-B601-4A13-BD1F-EFF43D5AC8BF}" srcOrd="0" destOrd="0" presId="urn:microsoft.com/office/officeart/2005/8/layout/vList4#3"/>
    <dgm:cxn modelId="{B86FC10D-A3BE-4665-85AA-F67228C7E1B6}" srcId="{0AE0826B-8D8C-4450-AE3F-BD319672DF42}" destId="{577A6FD8-8F61-4B77-B339-91CC2D2FBBA1}" srcOrd="3" destOrd="0" parTransId="{3626ADCD-F557-437E-BA1F-4A72F96E7406}" sibTransId="{D15A051C-F138-4CC0-8332-81878BAB8A5B}"/>
    <dgm:cxn modelId="{C7A180B5-1F66-48EE-B407-31B4EED11CAC}" type="presOf" srcId="{7F36E2DB-710A-409C-A83B-7E12E30E0996}" destId="{1D8A7CBD-919F-46C9-99B1-C5118C62AA48}" srcOrd="1" destOrd="0" presId="urn:microsoft.com/office/officeart/2005/8/layout/vList4#3"/>
    <dgm:cxn modelId="{8D6D6479-3AC5-4D7C-9A65-491B8FEFE48D}" type="presParOf" srcId="{D42D3B3D-B601-4A13-BD1F-EFF43D5AC8BF}" destId="{537B170C-10A2-4FFA-80DA-D8AF18D51274}" srcOrd="0" destOrd="0" presId="urn:microsoft.com/office/officeart/2005/8/layout/vList4#3"/>
    <dgm:cxn modelId="{27370C9D-5E0E-4B43-B549-99E50A6E60CE}" type="presParOf" srcId="{537B170C-10A2-4FFA-80DA-D8AF18D51274}" destId="{7A452246-AD0F-4AB3-973B-DB1A1FF40DAF}" srcOrd="0" destOrd="0" presId="urn:microsoft.com/office/officeart/2005/8/layout/vList4#3"/>
    <dgm:cxn modelId="{DD39F697-D1AD-42C3-8A0F-1D65FCFACEDA}" type="presParOf" srcId="{537B170C-10A2-4FFA-80DA-D8AF18D51274}" destId="{0EA76C25-5AD6-4495-A566-246B49B90480}" srcOrd="1" destOrd="0" presId="urn:microsoft.com/office/officeart/2005/8/layout/vList4#3"/>
    <dgm:cxn modelId="{5E3FB47D-18A5-417D-B42F-92B1580BC226}" type="presParOf" srcId="{537B170C-10A2-4FFA-80DA-D8AF18D51274}" destId="{4732D2F7-5AFE-47CD-82EA-DA686A7151AC}" srcOrd="2" destOrd="0" presId="urn:microsoft.com/office/officeart/2005/8/layout/vList4#3"/>
    <dgm:cxn modelId="{7E9A4C71-D97E-433E-B5A8-02F1DC3C9784}" type="presParOf" srcId="{D42D3B3D-B601-4A13-BD1F-EFF43D5AC8BF}" destId="{37FEB09C-F345-49ED-B85B-AA67C8759748}" srcOrd="1" destOrd="0" presId="urn:microsoft.com/office/officeart/2005/8/layout/vList4#3"/>
    <dgm:cxn modelId="{29BF747E-8AD8-4318-ABED-D284DF8EFDE5}" type="presParOf" srcId="{D42D3B3D-B601-4A13-BD1F-EFF43D5AC8BF}" destId="{C3F95B5C-B3A1-40F9-8E01-D8E4BFDFF520}" srcOrd="2" destOrd="0" presId="urn:microsoft.com/office/officeart/2005/8/layout/vList4#3"/>
    <dgm:cxn modelId="{F25958D8-11DA-4D96-87AD-0F855F6794A1}" type="presParOf" srcId="{C3F95B5C-B3A1-40F9-8E01-D8E4BFDFF520}" destId="{26CE9CD1-956B-4175-81E8-86241D4A4749}" srcOrd="0" destOrd="0" presId="urn:microsoft.com/office/officeart/2005/8/layout/vList4#3"/>
    <dgm:cxn modelId="{25E4ABDA-39C8-4D15-A726-DEE39732500F}" type="presParOf" srcId="{C3F95B5C-B3A1-40F9-8E01-D8E4BFDFF520}" destId="{2585969B-87EF-4CDC-B58E-D29F56659ACA}" srcOrd="1" destOrd="0" presId="urn:microsoft.com/office/officeart/2005/8/layout/vList4#3"/>
    <dgm:cxn modelId="{CF1A0B72-9672-427F-93FA-45B251AFDCCC}" type="presParOf" srcId="{C3F95B5C-B3A1-40F9-8E01-D8E4BFDFF520}" destId="{434BDA42-38D0-48DA-9B68-680858927ED0}" srcOrd="2" destOrd="0" presId="urn:microsoft.com/office/officeart/2005/8/layout/vList4#3"/>
    <dgm:cxn modelId="{2840A74C-92A6-43E0-8296-9A3BDA4C01FD}" type="presParOf" srcId="{D42D3B3D-B601-4A13-BD1F-EFF43D5AC8BF}" destId="{CB7C1F94-B989-4C37-A32E-DD6F757C8DA3}" srcOrd="3" destOrd="0" presId="urn:microsoft.com/office/officeart/2005/8/layout/vList4#3"/>
    <dgm:cxn modelId="{B72C5D2B-5010-4A49-8863-50FBEAA4D3BC}" type="presParOf" srcId="{D42D3B3D-B601-4A13-BD1F-EFF43D5AC8BF}" destId="{8416CE06-E2AC-436A-841C-10AB63C56B29}" srcOrd="4" destOrd="0" presId="urn:microsoft.com/office/officeart/2005/8/layout/vList4#3"/>
    <dgm:cxn modelId="{CD4BDBA9-0680-4B6E-8575-A74F16CD6F15}" type="presParOf" srcId="{8416CE06-E2AC-436A-841C-10AB63C56B29}" destId="{2E894E09-6431-4A2C-8AA0-2A2B922A8761}" srcOrd="0" destOrd="0" presId="urn:microsoft.com/office/officeart/2005/8/layout/vList4#3"/>
    <dgm:cxn modelId="{5D79B924-0A9E-40D0-A1C9-010E2D2C39D0}" type="presParOf" srcId="{8416CE06-E2AC-436A-841C-10AB63C56B29}" destId="{3353969B-CE1B-4275-A541-9F7D93E23808}" srcOrd="1" destOrd="0" presId="urn:microsoft.com/office/officeart/2005/8/layout/vList4#3"/>
    <dgm:cxn modelId="{A8457935-1733-4AB9-94E4-448573994E29}" type="presParOf" srcId="{8416CE06-E2AC-436A-841C-10AB63C56B29}" destId="{16574342-4F31-4CA0-9949-A37D284E5278}" srcOrd="2" destOrd="0" presId="urn:microsoft.com/office/officeart/2005/8/layout/vList4#3"/>
    <dgm:cxn modelId="{AC4F85E5-FB0B-485B-8BCC-4C67650DC035}" type="presParOf" srcId="{D42D3B3D-B601-4A13-BD1F-EFF43D5AC8BF}" destId="{005C4846-B554-4A94-A066-CBF9DACB2B2B}" srcOrd="5" destOrd="0" presId="urn:microsoft.com/office/officeart/2005/8/layout/vList4#3"/>
    <dgm:cxn modelId="{2E2331DD-9009-463D-B949-FF0DD10B8250}" type="presParOf" srcId="{D42D3B3D-B601-4A13-BD1F-EFF43D5AC8BF}" destId="{CDE3FBB0-06D5-466C-895A-86D98BE3F249}" srcOrd="6" destOrd="0" presId="urn:microsoft.com/office/officeart/2005/8/layout/vList4#3"/>
    <dgm:cxn modelId="{A3E1DAEA-C24D-48E0-860C-C712B1F33B7B}" type="presParOf" srcId="{CDE3FBB0-06D5-466C-895A-86D98BE3F249}" destId="{51A3D393-AD50-46FC-92D7-B2B7C003BF29}" srcOrd="0" destOrd="0" presId="urn:microsoft.com/office/officeart/2005/8/layout/vList4#3"/>
    <dgm:cxn modelId="{572559AA-54B3-4BB8-9CB5-1EF18D99FD3C}" type="presParOf" srcId="{CDE3FBB0-06D5-466C-895A-86D98BE3F249}" destId="{045C087A-036E-4045-A8BB-52EDEA6E90AF}" srcOrd="1" destOrd="0" presId="urn:microsoft.com/office/officeart/2005/8/layout/vList4#3"/>
    <dgm:cxn modelId="{6B25E8DB-D821-4A60-A369-6938E23D3EE9}" type="presParOf" srcId="{CDE3FBB0-06D5-466C-895A-86D98BE3F249}" destId="{82F57261-93B8-4E08-A6EB-0319020A353E}" srcOrd="2" destOrd="0" presId="urn:microsoft.com/office/officeart/2005/8/layout/vList4#3"/>
    <dgm:cxn modelId="{DFAB1CFC-BFE2-45E7-892B-1C516F377D02}" type="presParOf" srcId="{D42D3B3D-B601-4A13-BD1F-EFF43D5AC8BF}" destId="{E0EF4FB1-A813-4DEE-B2BC-D7BFABCAD2C7}" srcOrd="7" destOrd="0" presId="urn:microsoft.com/office/officeart/2005/8/layout/vList4#3"/>
    <dgm:cxn modelId="{89E8E8E0-E28B-42FD-B65A-D0D98B1BE545}" type="presParOf" srcId="{D42D3B3D-B601-4A13-BD1F-EFF43D5AC8BF}" destId="{F28D41C4-7D34-4BD6-8D50-C03E4AB3740B}" srcOrd="8" destOrd="0" presId="urn:microsoft.com/office/officeart/2005/8/layout/vList4#3"/>
    <dgm:cxn modelId="{AEFE5A78-B742-4183-83C6-BD7DA71C9B55}" type="presParOf" srcId="{F28D41C4-7D34-4BD6-8D50-C03E4AB3740B}" destId="{25BC27FB-1673-4C1C-B586-ED4A2213A963}" srcOrd="0" destOrd="0" presId="urn:microsoft.com/office/officeart/2005/8/layout/vList4#3"/>
    <dgm:cxn modelId="{F4F4840B-556A-4457-886A-820CF2AA9986}" type="presParOf" srcId="{F28D41C4-7D34-4BD6-8D50-C03E4AB3740B}" destId="{DF0B4174-96F6-47C8-A3D5-3F447E7CBBE7}" srcOrd="1" destOrd="0" presId="urn:microsoft.com/office/officeart/2005/8/layout/vList4#3"/>
    <dgm:cxn modelId="{D8729BDA-48FE-4364-BD8D-1E5AA4A9AB4A}" type="presParOf" srcId="{F28D41C4-7D34-4BD6-8D50-C03E4AB3740B}" destId="{1D8A7CBD-919F-46C9-99B1-C5118C62AA48}" srcOrd="2" destOrd="0" presId="urn:microsoft.com/office/officeart/2005/8/layout/vList4#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59E695-F6C0-40C6-84A2-74C41AC8AC7D}" type="doc">
      <dgm:prSet loTypeId="urn:microsoft.com/office/officeart/2008/layout/PictureAccentList" loCatId="list" qsTypeId="urn:microsoft.com/office/officeart/2005/8/quickstyle/simple1" qsCatId="simple" csTypeId="urn:microsoft.com/office/officeart/2005/8/colors/colorful3" csCatId="colorful" phldr="1"/>
      <dgm:spPr/>
      <dgm:t>
        <a:bodyPr/>
        <a:lstStyle/>
        <a:p>
          <a:endParaRPr lang="ru-RU"/>
        </a:p>
      </dgm:t>
    </dgm:pt>
    <dgm:pt modelId="{0F05A02F-12FA-4266-98D5-9F272EA84B70}">
      <dgm:prSet phldrT="[Текст]"/>
      <dgm:spPr/>
      <dgm:t>
        <a:bodyPr/>
        <a:lstStyle/>
        <a:p>
          <a:r>
            <a:rPr lang="ru-RU" dirty="0" smtClean="0">
              <a:solidFill>
                <a:schemeClr val="bg1"/>
              </a:solidFill>
            </a:rPr>
            <a:t>Молодежные НКО</a:t>
          </a:r>
          <a:endParaRPr lang="ru-RU" dirty="0">
            <a:solidFill>
              <a:schemeClr val="bg1"/>
            </a:solidFill>
          </a:endParaRPr>
        </a:p>
      </dgm:t>
    </dgm:pt>
    <dgm:pt modelId="{B9260E19-BFE3-4FC9-A51C-C7E55BBAA373}" type="parTrans" cxnId="{806906ED-BE02-4FA3-9F6A-9233C76DC3C1}">
      <dgm:prSet/>
      <dgm:spPr/>
      <dgm:t>
        <a:bodyPr/>
        <a:lstStyle/>
        <a:p>
          <a:endParaRPr lang="ru-RU"/>
        </a:p>
      </dgm:t>
    </dgm:pt>
    <dgm:pt modelId="{F8ADB1E8-4B91-47CE-937F-E7683F524D34}" type="sibTrans" cxnId="{806906ED-BE02-4FA3-9F6A-9233C76DC3C1}">
      <dgm:prSet/>
      <dgm:spPr/>
      <dgm:t>
        <a:bodyPr/>
        <a:lstStyle/>
        <a:p>
          <a:endParaRPr lang="ru-RU"/>
        </a:p>
      </dgm:t>
    </dgm:pt>
    <dgm:pt modelId="{D66E09F1-F342-4AF2-8993-9C7E4B572F41}">
      <dgm:prSet phldrT="[Текст]"/>
      <dgm:spPr/>
      <dgm:t>
        <a:bodyPr/>
        <a:lstStyle/>
        <a:p>
          <a:r>
            <a:rPr lang="ru-RU" dirty="0" smtClean="0">
              <a:solidFill>
                <a:schemeClr val="tx1"/>
              </a:solidFill>
            </a:rPr>
            <a:t>Забайкальская региональная общественная организация «ЗАБВОЛОНТЕР»</a:t>
          </a:r>
          <a:endParaRPr lang="ru-RU" dirty="0">
            <a:solidFill>
              <a:schemeClr val="tx1"/>
            </a:solidFill>
          </a:endParaRPr>
        </a:p>
      </dgm:t>
    </dgm:pt>
    <dgm:pt modelId="{A961A465-3691-40F2-99F8-02844E278ABD}" type="parTrans" cxnId="{3E664B62-3C07-45CC-A5C0-43E9C7F35BDA}">
      <dgm:prSet/>
      <dgm:spPr/>
      <dgm:t>
        <a:bodyPr/>
        <a:lstStyle/>
        <a:p>
          <a:endParaRPr lang="ru-RU"/>
        </a:p>
      </dgm:t>
    </dgm:pt>
    <dgm:pt modelId="{0B58EDB8-1937-47D8-BC04-1CC848AE718C}" type="sibTrans" cxnId="{3E664B62-3C07-45CC-A5C0-43E9C7F35BDA}">
      <dgm:prSet/>
      <dgm:spPr/>
      <dgm:t>
        <a:bodyPr/>
        <a:lstStyle/>
        <a:p>
          <a:endParaRPr lang="ru-RU"/>
        </a:p>
      </dgm:t>
    </dgm:pt>
    <dgm:pt modelId="{84FC2D81-202B-4882-84C4-3AF71E25D80E}">
      <dgm:prSet phldrT="[Текст]"/>
      <dgm:spPr/>
      <dgm:t>
        <a:bodyPr/>
        <a:lstStyle/>
        <a:p>
          <a:r>
            <a:rPr lang="ru-RU" dirty="0" smtClean="0">
              <a:solidFill>
                <a:schemeClr val="tx1"/>
              </a:solidFill>
            </a:rPr>
            <a:t>Региональное отделение Всероссийских общественных движений «Волонтеры-медики»</a:t>
          </a:r>
          <a:endParaRPr lang="ru-RU" dirty="0">
            <a:solidFill>
              <a:schemeClr val="tx1"/>
            </a:solidFill>
          </a:endParaRPr>
        </a:p>
      </dgm:t>
    </dgm:pt>
    <dgm:pt modelId="{B7A1FBEE-E05A-4DB7-8DC8-B074E22B566C}" type="parTrans" cxnId="{0ABC056D-04D4-47A8-A4DE-2D3EBE4A01EB}">
      <dgm:prSet/>
      <dgm:spPr/>
      <dgm:t>
        <a:bodyPr/>
        <a:lstStyle/>
        <a:p>
          <a:endParaRPr lang="ru-RU"/>
        </a:p>
      </dgm:t>
    </dgm:pt>
    <dgm:pt modelId="{DBB80671-685B-4EC2-964E-2C58173D0355}" type="sibTrans" cxnId="{0ABC056D-04D4-47A8-A4DE-2D3EBE4A01EB}">
      <dgm:prSet/>
      <dgm:spPr/>
      <dgm:t>
        <a:bodyPr/>
        <a:lstStyle/>
        <a:p>
          <a:endParaRPr lang="ru-RU"/>
        </a:p>
      </dgm:t>
    </dgm:pt>
    <dgm:pt modelId="{07BAE012-AA26-4CD2-AEAD-7DFD27AEBCC7}">
      <dgm:prSet phldrT="[Текст]"/>
      <dgm:spPr/>
      <dgm:t>
        <a:bodyPr/>
        <a:lstStyle/>
        <a:p>
          <a:r>
            <a:rPr lang="ru-RU" dirty="0" smtClean="0">
              <a:solidFill>
                <a:schemeClr val="tx1"/>
              </a:solidFill>
            </a:rPr>
            <a:t>Региональное отделение Всероссийских общественных движений «Волонтеры Победы»</a:t>
          </a:r>
          <a:endParaRPr lang="ru-RU" dirty="0">
            <a:solidFill>
              <a:schemeClr val="tx1"/>
            </a:solidFill>
          </a:endParaRPr>
        </a:p>
      </dgm:t>
    </dgm:pt>
    <dgm:pt modelId="{4F52A714-4301-4BEF-8872-3A45CAD2675E}" type="parTrans" cxnId="{DB3B3E80-842D-4486-BA8D-E74212BC8899}">
      <dgm:prSet/>
      <dgm:spPr/>
      <dgm:t>
        <a:bodyPr/>
        <a:lstStyle/>
        <a:p>
          <a:endParaRPr lang="ru-RU"/>
        </a:p>
      </dgm:t>
    </dgm:pt>
    <dgm:pt modelId="{B6D3A3FA-252B-4B4A-B502-5140E485EEBA}" type="sibTrans" cxnId="{DB3B3E80-842D-4486-BA8D-E74212BC8899}">
      <dgm:prSet/>
      <dgm:spPr/>
      <dgm:t>
        <a:bodyPr/>
        <a:lstStyle/>
        <a:p>
          <a:endParaRPr lang="ru-RU"/>
        </a:p>
      </dgm:t>
    </dgm:pt>
    <dgm:pt modelId="{E61415A7-0AA2-44B8-9272-24F11E1229AA}" type="pres">
      <dgm:prSet presAssocID="{E259E695-F6C0-40C6-84A2-74C41AC8AC7D}" presName="layout" presStyleCnt="0">
        <dgm:presLayoutVars>
          <dgm:chMax/>
          <dgm:chPref/>
          <dgm:dir/>
          <dgm:animOne val="branch"/>
          <dgm:animLvl val="lvl"/>
          <dgm:resizeHandles/>
        </dgm:presLayoutVars>
      </dgm:prSet>
      <dgm:spPr/>
      <dgm:t>
        <a:bodyPr/>
        <a:lstStyle/>
        <a:p>
          <a:endParaRPr lang="ru-RU"/>
        </a:p>
      </dgm:t>
    </dgm:pt>
    <dgm:pt modelId="{2E7BE659-DB63-441E-9D72-69FA8FA41A19}" type="pres">
      <dgm:prSet presAssocID="{0F05A02F-12FA-4266-98D5-9F272EA84B70}" presName="root" presStyleCnt="0">
        <dgm:presLayoutVars>
          <dgm:chMax/>
          <dgm:chPref val="4"/>
        </dgm:presLayoutVars>
      </dgm:prSet>
      <dgm:spPr/>
    </dgm:pt>
    <dgm:pt modelId="{481EB246-39EB-4029-95FA-73B95ADF35A8}" type="pres">
      <dgm:prSet presAssocID="{0F05A02F-12FA-4266-98D5-9F272EA84B70}" presName="rootComposite" presStyleCnt="0">
        <dgm:presLayoutVars/>
      </dgm:prSet>
      <dgm:spPr/>
    </dgm:pt>
    <dgm:pt modelId="{D5171249-DB1C-4AAF-9C19-60FBC406E16F}" type="pres">
      <dgm:prSet presAssocID="{0F05A02F-12FA-4266-98D5-9F272EA84B70}" presName="rootText" presStyleLbl="node0" presStyleIdx="0" presStyleCnt="1" custLinFactNeighborY="-6310">
        <dgm:presLayoutVars>
          <dgm:chMax/>
          <dgm:chPref val="4"/>
        </dgm:presLayoutVars>
      </dgm:prSet>
      <dgm:spPr/>
      <dgm:t>
        <a:bodyPr/>
        <a:lstStyle/>
        <a:p>
          <a:endParaRPr lang="ru-RU"/>
        </a:p>
      </dgm:t>
    </dgm:pt>
    <dgm:pt modelId="{10CFAA1F-E98D-493F-BFFF-875F2D1534DD}" type="pres">
      <dgm:prSet presAssocID="{0F05A02F-12FA-4266-98D5-9F272EA84B70}" presName="childShape" presStyleCnt="0">
        <dgm:presLayoutVars>
          <dgm:chMax val="0"/>
          <dgm:chPref val="0"/>
        </dgm:presLayoutVars>
      </dgm:prSet>
      <dgm:spPr/>
    </dgm:pt>
    <dgm:pt modelId="{61733803-D3C7-41AC-9D09-40C0C43AF5CC}" type="pres">
      <dgm:prSet presAssocID="{D66E09F1-F342-4AF2-8993-9C7E4B572F41}" presName="childComposite" presStyleCnt="0">
        <dgm:presLayoutVars>
          <dgm:chMax val="0"/>
          <dgm:chPref val="0"/>
        </dgm:presLayoutVars>
      </dgm:prSet>
      <dgm:spPr/>
    </dgm:pt>
    <dgm:pt modelId="{23FCB8DE-549E-4424-B964-6F246C8E91B4}" type="pres">
      <dgm:prSet presAssocID="{D66E09F1-F342-4AF2-8993-9C7E4B572F41}" presName="Image" presStyleLbl="node1" presStyleIdx="0" presStyleCnt="3"/>
      <dgm:spPr>
        <a:blipFill>
          <a:blip xmlns:r="http://schemas.openxmlformats.org/officeDocument/2006/relationships" r:embed="rId1" cstate="screen">
            <a:extLst>
              <a:ext uri="{28A0092B-C50C-407E-A947-70E740481C1C}">
                <a14:useLocalDpi xmlns:a14="http://schemas.microsoft.com/office/drawing/2010/main" xmlns=""/>
              </a:ext>
            </a:extLst>
          </a:blip>
          <a:srcRect/>
          <a:stretch>
            <a:fillRect/>
          </a:stretch>
        </a:blipFill>
      </dgm:spPr>
      <dgm:t>
        <a:bodyPr/>
        <a:lstStyle/>
        <a:p>
          <a:endParaRPr lang="ru-RU"/>
        </a:p>
      </dgm:t>
    </dgm:pt>
    <dgm:pt modelId="{A4941251-0AAA-4A6D-8930-67C027548799}" type="pres">
      <dgm:prSet presAssocID="{D66E09F1-F342-4AF2-8993-9C7E4B572F41}" presName="childText" presStyleLbl="lnNode1" presStyleIdx="0" presStyleCnt="3">
        <dgm:presLayoutVars>
          <dgm:chMax val="0"/>
          <dgm:chPref val="0"/>
          <dgm:bulletEnabled val="1"/>
        </dgm:presLayoutVars>
      </dgm:prSet>
      <dgm:spPr/>
      <dgm:t>
        <a:bodyPr/>
        <a:lstStyle/>
        <a:p>
          <a:endParaRPr lang="ru-RU"/>
        </a:p>
      </dgm:t>
    </dgm:pt>
    <dgm:pt modelId="{29F95B46-E866-41D2-8CED-45C98847C8EA}" type="pres">
      <dgm:prSet presAssocID="{84FC2D81-202B-4882-84C4-3AF71E25D80E}" presName="childComposite" presStyleCnt="0">
        <dgm:presLayoutVars>
          <dgm:chMax val="0"/>
          <dgm:chPref val="0"/>
        </dgm:presLayoutVars>
      </dgm:prSet>
      <dgm:spPr/>
    </dgm:pt>
    <dgm:pt modelId="{93ACB097-54B0-49E8-82BA-7741C19A4D42}" type="pres">
      <dgm:prSet presAssocID="{84FC2D81-202B-4882-84C4-3AF71E25D80E}" presName="Image" presStyleLbl="node1" presStyleIdx="1" presStyleCnt="3"/>
      <dgm:spPr>
        <a:blipFill>
          <a:blip xmlns:r="http://schemas.openxmlformats.org/officeDocument/2006/relationships" r:embed="rId2">
            <a:extLst/>
          </a:blip>
          <a:srcRect/>
          <a:stretch>
            <a:fillRect/>
          </a:stretch>
        </a:blipFill>
      </dgm:spPr>
    </dgm:pt>
    <dgm:pt modelId="{1423C74D-DCBB-45E7-881B-B9CB6BB6BB42}" type="pres">
      <dgm:prSet presAssocID="{84FC2D81-202B-4882-84C4-3AF71E25D80E}" presName="childText" presStyleLbl="lnNode1" presStyleIdx="1" presStyleCnt="3">
        <dgm:presLayoutVars>
          <dgm:chMax val="0"/>
          <dgm:chPref val="0"/>
          <dgm:bulletEnabled val="1"/>
        </dgm:presLayoutVars>
      </dgm:prSet>
      <dgm:spPr/>
      <dgm:t>
        <a:bodyPr/>
        <a:lstStyle/>
        <a:p>
          <a:endParaRPr lang="ru-RU"/>
        </a:p>
      </dgm:t>
    </dgm:pt>
    <dgm:pt modelId="{81CB3AB1-0A30-4A55-911B-DC7316A981E9}" type="pres">
      <dgm:prSet presAssocID="{07BAE012-AA26-4CD2-AEAD-7DFD27AEBCC7}" presName="childComposite" presStyleCnt="0">
        <dgm:presLayoutVars>
          <dgm:chMax val="0"/>
          <dgm:chPref val="0"/>
        </dgm:presLayoutVars>
      </dgm:prSet>
      <dgm:spPr/>
    </dgm:pt>
    <dgm:pt modelId="{BA46257C-0140-4FCB-B1F6-AC0F690C8AF8}" type="pres">
      <dgm:prSet presAssocID="{07BAE012-AA26-4CD2-AEAD-7DFD27AEBCC7}" presName="Image" presStyleLbl="node1" presStyleIdx="2" presStyleCnt="3"/>
      <dgm:spPr>
        <a:blipFill>
          <a:blip xmlns:r="http://schemas.openxmlformats.org/officeDocument/2006/relationships" r:embed="rId3" cstate="screen">
            <a:extLst>
              <a:ext uri="{28A0092B-C50C-407E-A947-70E740481C1C}">
                <a14:useLocalDpi xmlns:a14="http://schemas.microsoft.com/office/drawing/2010/main" xmlns=""/>
              </a:ext>
            </a:extLst>
          </a:blip>
          <a:srcRect/>
          <a:stretch>
            <a:fillRect/>
          </a:stretch>
        </a:blipFill>
      </dgm:spPr>
      <dgm:t>
        <a:bodyPr/>
        <a:lstStyle/>
        <a:p>
          <a:endParaRPr lang="ru-RU"/>
        </a:p>
      </dgm:t>
    </dgm:pt>
    <dgm:pt modelId="{1A4D781A-7614-46C3-9560-757685C4BCBA}" type="pres">
      <dgm:prSet presAssocID="{07BAE012-AA26-4CD2-AEAD-7DFD27AEBCC7}" presName="childText" presStyleLbl="lnNode1" presStyleIdx="2" presStyleCnt="3">
        <dgm:presLayoutVars>
          <dgm:chMax val="0"/>
          <dgm:chPref val="0"/>
          <dgm:bulletEnabled val="1"/>
        </dgm:presLayoutVars>
      </dgm:prSet>
      <dgm:spPr/>
      <dgm:t>
        <a:bodyPr/>
        <a:lstStyle/>
        <a:p>
          <a:endParaRPr lang="ru-RU"/>
        </a:p>
      </dgm:t>
    </dgm:pt>
  </dgm:ptLst>
  <dgm:cxnLst>
    <dgm:cxn modelId="{D9D50E1B-1B39-4DAD-9BA3-5D09D81738C4}" type="presOf" srcId="{D66E09F1-F342-4AF2-8993-9C7E4B572F41}" destId="{A4941251-0AAA-4A6D-8930-67C027548799}" srcOrd="0" destOrd="0" presId="urn:microsoft.com/office/officeart/2008/layout/PictureAccentList"/>
    <dgm:cxn modelId="{D95FB902-0699-4F73-869C-3854E242671F}" type="presOf" srcId="{07BAE012-AA26-4CD2-AEAD-7DFD27AEBCC7}" destId="{1A4D781A-7614-46C3-9560-757685C4BCBA}" srcOrd="0" destOrd="0" presId="urn:microsoft.com/office/officeart/2008/layout/PictureAccentList"/>
    <dgm:cxn modelId="{24C01813-6DB4-40A3-AD7E-920B8CF51170}" type="presOf" srcId="{0F05A02F-12FA-4266-98D5-9F272EA84B70}" destId="{D5171249-DB1C-4AAF-9C19-60FBC406E16F}" srcOrd="0" destOrd="0" presId="urn:microsoft.com/office/officeart/2008/layout/PictureAccentList"/>
    <dgm:cxn modelId="{806906ED-BE02-4FA3-9F6A-9233C76DC3C1}" srcId="{E259E695-F6C0-40C6-84A2-74C41AC8AC7D}" destId="{0F05A02F-12FA-4266-98D5-9F272EA84B70}" srcOrd="0" destOrd="0" parTransId="{B9260E19-BFE3-4FC9-A51C-C7E55BBAA373}" sibTransId="{F8ADB1E8-4B91-47CE-937F-E7683F524D34}"/>
    <dgm:cxn modelId="{999CAD07-BB0B-4873-A6EA-40BB87C5BA50}" type="presOf" srcId="{84FC2D81-202B-4882-84C4-3AF71E25D80E}" destId="{1423C74D-DCBB-45E7-881B-B9CB6BB6BB42}" srcOrd="0" destOrd="0" presId="urn:microsoft.com/office/officeart/2008/layout/PictureAccentList"/>
    <dgm:cxn modelId="{47E3D91B-4474-4059-9E65-E0B2DD9D1870}" type="presOf" srcId="{E259E695-F6C0-40C6-84A2-74C41AC8AC7D}" destId="{E61415A7-0AA2-44B8-9272-24F11E1229AA}" srcOrd="0" destOrd="0" presId="urn:microsoft.com/office/officeart/2008/layout/PictureAccentList"/>
    <dgm:cxn modelId="{0ABC056D-04D4-47A8-A4DE-2D3EBE4A01EB}" srcId="{0F05A02F-12FA-4266-98D5-9F272EA84B70}" destId="{84FC2D81-202B-4882-84C4-3AF71E25D80E}" srcOrd="1" destOrd="0" parTransId="{B7A1FBEE-E05A-4DB7-8DC8-B074E22B566C}" sibTransId="{DBB80671-685B-4EC2-964E-2C58173D0355}"/>
    <dgm:cxn modelId="{3E664B62-3C07-45CC-A5C0-43E9C7F35BDA}" srcId="{0F05A02F-12FA-4266-98D5-9F272EA84B70}" destId="{D66E09F1-F342-4AF2-8993-9C7E4B572F41}" srcOrd="0" destOrd="0" parTransId="{A961A465-3691-40F2-99F8-02844E278ABD}" sibTransId="{0B58EDB8-1937-47D8-BC04-1CC848AE718C}"/>
    <dgm:cxn modelId="{DB3B3E80-842D-4486-BA8D-E74212BC8899}" srcId="{0F05A02F-12FA-4266-98D5-9F272EA84B70}" destId="{07BAE012-AA26-4CD2-AEAD-7DFD27AEBCC7}" srcOrd="2" destOrd="0" parTransId="{4F52A714-4301-4BEF-8872-3A45CAD2675E}" sibTransId="{B6D3A3FA-252B-4B4A-B502-5140E485EEBA}"/>
    <dgm:cxn modelId="{CFBAF938-2E2B-450B-A64E-012A2635BDB1}" type="presParOf" srcId="{E61415A7-0AA2-44B8-9272-24F11E1229AA}" destId="{2E7BE659-DB63-441E-9D72-69FA8FA41A19}" srcOrd="0" destOrd="0" presId="urn:microsoft.com/office/officeart/2008/layout/PictureAccentList"/>
    <dgm:cxn modelId="{DD539EC9-3DBD-4944-9806-BCA1F0F8CEF1}" type="presParOf" srcId="{2E7BE659-DB63-441E-9D72-69FA8FA41A19}" destId="{481EB246-39EB-4029-95FA-73B95ADF35A8}" srcOrd="0" destOrd="0" presId="urn:microsoft.com/office/officeart/2008/layout/PictureAccentList"/>
    <dgm:cxn modelId="{EBC57DAB-DC9E-4B16-85C9-ECDFCE1116B7}" type="presParOf" srcId="{481EB246-39EB-4029-95FA-73B95ADF35A8}" destId="{D5171249-DB1C-4AAF-9C19-60FBC406E16F}" srcOrd="0" destOrd="0" presId="urn:microsoft.com/office/officeart/2008/layout/PictureAccentList"/>
    <dgm:cxn modelId="{CEEC8834-FF5B-4367-8969-03DAE1A43A29}" type="presParOf" srcId="{2E7BE659-DB63-441E-9D72-69FA8FA41A19}" destId="{10CFAA1F-E98D-493F-BFFF-875F2D1534DD}" srcOrd="1" destOrd="0" presId="urn:microsoft.com/office/officeart/2008/layout/PictureAccentList"/>
    <dgm:cxn modelId="{1EB805A0-4F6A-46B2-83C6-43F9D208A159}" type="presParOf" srcId="{10CFAA1F-E98D-493F-BFFF-875F2D1534DD}" destId="{61733803-D3C7-41AC-9D09-40C0C43AF5CC}" srcOrd="0" destOrd="0" presId="urn:microsoft.com/office/officeart/2008/layout/PictureAccentList"/>
    <dgm:cxn modelId="{1A265792-24B1-4093-8ED4-AA27DBAF1511}" type="presParOf" srcId="{61733803-D3C7-41AC-9D09-40C0C43AF5CC}" destId="{23FCB8DE-549E-4424-B964-6F246C8E91B4}" srcOrd="0" destOrd="0" presId="urn:microsoft.com/office/officeart/2008/layout/PictureAccentList"/>
    <dgm:cxn modelId="{B23B57D3-43E6-41E4-BA27-5D9E9914886D}" type="presParOf" srcId="{61733803-D3C7-41AC-9D09-40C0C43AF5CC}" destId="{A4941251-0AAA-4A6D-8930-67C027548799}" srcOrd="1" destOrd="0" presId="urn:microsoft.com/office/officeart/2008/layout/PictureAccentList"/>
    <dgm:cxn modelId="{CE3A72B9-6730-42DB-B941-D11905C53662}" type="presParOf" srcId="{10CFAA1F-E98D-493F-BFFF-875F2D1534DD}" destId="{29F95B46-E866-41D2-8CED-45C98847C8EA}" srcOrd="1" destOrd="0" presId="urn:microsoft.com/office/officeart/2008/layout/PictureAccentList"/>
    <dgm:cxn modelId="{8C8AC116-FC56-4F0E-B6D0-28073BE86BD0}" type="presParOf" srcId="{29F95B46-E866-41D2-8CED-45C98847C8EA}" destId="{93ACB097-54B0-49E8-82BA-7741C19A4D42}" srcOrd="0" destOrd="0" presId="urn:microsoft.com/office/officeart/2008/layout/PictureAccentList"/>
    <dgm:cxn modelId="{8E96E72E-CD21-4C69-ADA2-20410DD8F4E6}" type="presParOf" srcId="{29F95B46-E866-41D2-8CED-45C98847C8EA}" destId="{1423C74D-DCBB-45E7-881B-B9CB6BB6BB42}" srcOrd="1" destOrd="0" presId="urn:microsoft.com/office/officeart/2008/layout/PictureAccentList"/>
    <dgm:cxn modelId="{183E9D29-183B-47CA-907C-9A12CEB461F9}" type="presParOf" srcId="{10CFAA1F-E98D-493F-BFFF-875F2D1534DD}" destId="{81CB3AB1-0A30-4A55-911B-DC7316A981E9}" srcOrd="2" destOrd="0" presId="urn:microsoft.com/office/officeart/2008/layout/PictureAccentList"/>
    <dgm:cxn modelId="{C68D7BBC-7EC2-41CD-B501-8C913C41C1FD}" type="presParOf" srcId="{81CB3AB1-0A30-4A55-911B-DC7316A981E9}" destId="{BA46257C-0140-4FCB-B1F6-AC0F690C8AF8}" srcOrd="0" destOrd="0" presId="urn:microsoft.com/office/officeart/2008/layout/PictureAccentList"/>
    <dgm:cxn modelId="{53646F73-D298-4FA1-90A2-B55A52C4FA9C}" type="presParOf" srcId="{81CB3AB1-0A30-4A55-911B-DC7316A981E9}" destId="{1A4D781A-7614-46C3-9560-757685C4BCBA}" srcOrd="1" destOrd="0" presId="urn:microsoft.com/office/officeart/2008/layout/PictureAccentList"/>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C5684-8F8F-4175-969B-D86B364CC5DD}">
      <dsp:nvSpPr>
        <dsp:cNvPr id="0" name=""/>
        <dsp:cNvSpPr/>
      </dsp:nvSpPr>
      <dsp:spPr>
        <a:xfrm>
          <a:off x="51443" y="2406"/>
          <a:ext cx="1611624" cy="895346"/>
        </a:xfrm>
        <a:prstGeom prst="roundRect">
          <a:avLst>
            <a:gd name="adj" fmla="val 10000"/>
          </a:avLst>
        </a:prstGeom>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kern="1200" dirty="0" smtClean="0">
              <a:latin typeface="Times New Roman" pitchFamily="18" charset="0"/>
              <a:cs typeface="Times New Roman" pitchFamily="18" charset="0"/>
            </a:rPr>
            <a:t>930 участников</a:t>
          </a:r>
          <a:endParaRPr lang="ru-RU" sz="1900" kern="1200" dirty="0">
            <a:latin typeface="Times New Roman" pitchFamily="18" charset="0"/>
            <a:cs typeface="Times New Roman" pitchFamily="18" charset="0"/>
          </a:endParaRPr>
        </a:p>
      </dsp:txBody>
      <dsp:txXfrm>
        <a:off x="77667" y="28630"/>
        <a:ext cx="1559176" cy="842898"/>
      </dsp:txXfrm>
    </dsp:sp>
    <dsp:sp modelId="{6C4A8213-DA65-46D7-93FB-5F8F915F66D3}">
      <dsp:nvSpPr>
        <dsp:cNvPr id="0" name=""/>
        <dsp:cNvSpPr/>
      </dsp:nvSpPr>
      <dsp:spPr>
        <a:xfrm rot="5400000">
          <a:off x="689378" y="920137"/>
          <a:ext cx="335755" cy="402906"/>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5400000">
        <a:off x="736384" y="953712"/>
        <a:ext cx="241744" cy="235029"/>
      </dsp:txXfrm>
    </dsp:sp>
    <dsp:sp modelId="{1A5DD199-15CC-4F05-869A-432898413D68}">
      <dsp:nvSpPr>
        <dsp:cNvPr id="0" name=""/>
        <dsp:cNvSpPr/>
      </dsp:nvSpPr>
      <dsp:spPr>
        <a:xfrm>
          <a:off x="51443" y="1345427"/>
          <a:ext cx="1611624" cy="895346"/>
        </a:xfrm>
        <a:prstGeom prst="roundRect">
          <a:avLst>
            <a:gd name="adj" fmla="val 10000"/>
          </a:avLst>
        </a:prstGeom>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900" kern="1200" dirty="0" smtClean="0">
              <a:latin typeface="Times New Roman" pitchFamily="18" charset="0"/>
              <a:cs typeface="Times New Roman" pitchFamily="18" charset="0"/>
            </a:rPr>
            <a:t>623 эксперта</a:t>
          </a:r>
        </a:p>
        <a:p>
          <a:pPr lvl="0" algn="ctr" defTabSz="533400">
            <a:lnSpc>
              <a:spcPct val="90000"/>
            </a:lnSpc>
            <a:spcBef>
              <a:spcPct val="0"/>
            </a:spcBef>
            <a:spcAft>
              <a:spcPct val="35000"/>
            </a:spcAft>
          </a:pPr>
          <a:endParaRPr lang="ru-RU" sz="1900" kern="1200" dirty="0"/>
        </a:p>
      </dsp:txBody>
      <dsp:txXfrm>
        <a:off x="77667" y="1371651"/>
        <a:ext cx="1559176" cy="842898"/>
      </dsp:txXfrm>
    </dsp:sp>
    <dsp:sp modelId="{0F1B34DB-BBE9-4B13-9F17-BDD686D03DE1}">
      <dsp:nvSpPr>
        <dsp:cNvPr id="0" name=""/>
        <dsp:cNvSpPr/>
      </dsp:nvSpPr>
      <dsp:spPr>
        <a:xfrm rot="5400000">
          <a:off x="689378" y="2263157"/>
          <a:ext cx="335755" cy="402906"/>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5400000">
        <a:off x="736384" y="2296732"/>
        <a:ext cx="241744" cy="235029"/>
      </dsp:txXfrm>
    </dsp:sp>
    <dsp:sp modelId="{D589457E-5435-4464-92F9-12E51A4885F4}">
      <dsp:nvSpPr>
        <dsp:cNvPr id="0" name=""/>
        <dsp:cNvSpPr/>
      </dsp:nvSpPr>
      <dsp:spPr>
        <a:xfrm>
          <a:off x="51443" y="2688447"/>
          <a:ext cx="1611624" cy="895346"/>
        </a:xfrm>
        <a:prstGeom prst="roundRect">
          <a:avLst>
            <a:gd name="adj" fmla="val 10000"/>
          </a:avLst>
        </a:prstGeom>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kern="1200" dirty="0" smtClean="0">
              <a:latin typeface="Times New Roman" pitchFamily="18" charset="0"/>
              <a:cs typeface="Times New Roman" pitchFamily="18" charset="0"/>
            </a:rPr>
            <a:t>85 компетенций</a:t>
          </a:r>
          <a:endParaRPr lang="ru-RU" sz="1900" kern="1200" dirty="0">
            <a:latin typeface="Times New Roman" pitchFamily="18" charset="0"/>
            <a:cs typeface="Times New Roman" pitchFamily="18" charset="0"/>
          </a:endParaRPr>
        </a:p>
      </dsp:txBody>
      <dsp:txXfrm>
        <a:off x="77667" y="2714671"/>
        <a:ext cx="1559176" cy="842898"/>
      </dsp:txXfrm>
    </dsp:sp>
    <dsp:sp modelId="{1FC5DE25-221B-468A-860E-8D6479A3304B}">
      <dsp:nvSpPr>
        <dsp:cNvPr id="0" name=""/>
        <dsp:cNvSpPr/>
      </dsp:nvSpPr>
      <dsp:spPr>
        <a:xfrm rot="5400000">
          <a:off x="689378" y="3606178"/>
          <a:ext cx="335755" cy="402906"/>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5400000">
        <a:off x="736384" y="3639753"/>
        <a:ext cx="241744" cy="235029"/>
      </dsp:txXfrm>
    </dsp:sp>
    <dsp:sp modelId="{BA8389AC-CA8B-4993-88DF-83943A2AA2B9}">
      <dsp:nvSpPr>
        <dsp:cNvPr id="0" name=""/>
        <dsp:cNvSpPr/>
      </dsp:nvSpPr>
      <dsp:spPr>
        <a:xfrm>
          <a:off x="51443" y="4031468"/>
          <a:ext cx="1611624" cy="895346"/>
        </a:xfrm>
        <a:prstGeom prst="roundRect">
          <a:avLst>
            <a:gd name="adj" fmla="val 10000"/>
          </a:avLst>
        </a:prstGeom>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kern="1200" dirty="0" smtClean="0">
              <a:latin typeface="Times New Roman" pitchFamily="18" charset="0"/>
              <a:cs typeface="Times New Roman" pitchFamily="18" charset="0"/>
            </a:rPr>
            <a:t>73 региона РФ</a:t>
          </a:r>
          <a:endParaRPr lang="ru-RU" sz="1900" kern="1200" dirty="0">
            <a:latin typeface="Times New Roman" pitchFamily="18" charset="0"/>
            <a:cs typeface="Times New Roman" pitchFamily="18" charset="0"/>
          </a:endParaRPr>
        </a:p>
      </dsp:txBody>
      <dsp:txXfrm>
        <a:off x="77667" y="4057692"/>
        <a:ext cx="1559176" cy="8428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C5684-8F8F-4175-969B-D86B364CC5DD}">
      <dsp:nvSpPr>
        <dsp:cNvPr id="0" name=""/>
        <dsp:cNvSpPr/>
      </dsp:nvSpPr>
      <dsp:spPr>
        <a:xfrm>
          <a:off x="404140" y="0"/>
          <a:ext cx="1477734" cy="714379"/>
        </a:xfrm>
        <a:prstGeom prst="roundRect">
          <a:avLst>
            <a:gd name="adj" fmla="val 10000"/>
          </a:avLst>
        </a:prstGeom>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imes New Roman" pitchFamily="18" charset="0"/>
              <a:cs typeface="Times New Roman" pitchFamily="18" charset="0"/>
            </a:rPr>
            <a:t>28 участников</a:t>
          </a:r>
          <a:endParaRPr lang="ru-RU" sz="1800" kern="1200" dirty="0">
            <a:latin typeface="Times New Roman" pitchFamily="18" charset="0"/>
            <a:cs typeface="Times New Roman" pitchFamily="18" charset="0"/>
          </a:endParaRPr>
        </a:p>
      </dsp:txBody>
      <dsp:txXfrm>
        <a:off x="425063" y="20923"/>
        <a:ext cx="1435888" cy="672533"/>
      </dsp:txXfrm>
    </dsp:sp>
    <dsp:sp modelId="{6C4A8213-DA65-46D7-93FB-5F8F915F66D3}">
      <dsp:nvSpPr>
        <dsp:cNvPr id="0" name=""/>
        <dsp:cNvSpPr/>
      </dsp:nvSpPr>
      <dsp:spPr>
        <a:xfrm rot="5400000">
          <a:off x="1009061" y="732239"/>
          <a:ext cx="267892" cy="321471"/>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ru-RU" sz="1300" kern="1200"/>
        </a:p>
      </dsp:txBody>
      <dsp:txXfrm rot="-5400000">
        <a:off x="1046566" y="759028"/>
        <a:ext cx="192883" cy="187524"/>
      </dsp:txXfrm>
    </dsp:sp>
    <dsp:sp modelId="{1A5DD199-15CC-4F05-869A-432898413D68}">
      <dsp:nvSpPr>
        <dsp:cNvPr id="0" name=""/>
        <dsp:cNvSpPr/>
      </dsp:nvSpPr>
      <dsp:spPr>
        <a:xfrm>
          <a:off x="404140" y="1071570"/>
          <a:ext cx="1477734" cy="714379"/>
        </a:xfrm>
        <a:prstGeom prst="roundRect">
          <a:avLst>
            <a:gd name="adj" fmla="val 10000"/>
          </a:avLst>
        </a:prstGeom>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800" kern="1200" dirty="0" smtClean="0">
              <a:latin typeface="Times New Roman" pitchFamily="18" charset="0"/>
              <a:cs typeface="Times New Roman" pitchFamily="18" charset="0"/>
            </a:rPr>
            <a:t>34 эксперта</a:t>
          </a:r>
        </a:p>
        <a:p>
          <a:pPr lvl="0" algn="ctr" defTabSz="533400">
            <a:lnSpc>
              <a:spcPct val="90000"/>
            </a:lnSpc>
            <a:spcBef>
              <a:spcPct val="0"/>
            </a:spcBef>
            <a:spcAft>
              <a:spcPct val="35000"/>
            </a:spcAft>
          </a:pPr>
          <a:endParaRPr lang="ru-RU" sz="1800" kern="1200" dirty="0"/>
        </a:p>
      </dsp:txBody>
      <dsp:txXfrm>
        <a:off x="425063" y="1092493"/>
        <a:ext cx="1435888" cy="672533"/>
      </dsp:txXfrm>
    </dsp:sp>
    <dsp:sp modelId="{0F1B34DB-BBE9-4B13-9F17-BDD686D03DE1}">
      <dsp:nvSpPr>
        <dsp:cNvPr id="0" name=""/>
        <dsp:cNvSpPr/>
      </dsp:nvSpPr>
      <dsp:spPr>
        <a:xfrm rot="5400000">
          <a:off x="1009061" y="1803809"/>
          <a:ext cx="267892" cy="321471"/>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ru-RU" sz="1300" kern="1200"/>
        </a:p>
      </dsp:txBody>
      <dsp:txXfrm rot="-5400000">
        <a:off x="1046566" y="1830598"/>
        <a:ext cx="192883" cy="187524"/>
      </dsp:txXfrm>
    </dsp:sp>
    <dsp:sp modelId="{D589457E-5435-4464-92F9-12E51A4885F4}">
      <dsp:nvSpPr>
        <dsp:cNvPr id="0" name=""/>
        <dsp:cNvSpPr/>
      </dsp:nvSpPr>
      <dsp:spPr>
        <a:xfrm>
          <a:off x="404140" y="2143139"/>
          <a:ext cx="1477734" cy="714379"/>
        </a:xfrm>
        <a:prstGeom prst="roundRect">
          <a:avLst>
            <a:gd name="adj" fmla="val 10000"/>
          </a:avLst>
        </a:prstGeom>
        <a:gradFill rotWithShape="0">
          <a:gsLst>
            <a:gs pos="0">
              <a:schemeClr val="tx2">
                <a:lumMod val="40000"/>
                <a:lumOff val="6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latin typeface="Times New Roman" pitchFamily="18" charset="0"/>
              <a:cs typeface="Times New Roman" pitchFamily="18" charset="0"/>
            </a:rPr>
            <a:t>5 компетенций</a:t>
          </a:r>
          <a:endParaRPr lang="ru-RU" sz="1800" kern="1200" dirty="0">
            <a:latin typeface="Times New Roman" pitchFamily="18" charset="0"/>
            <a:cs typeface="Times New Roman" pitchFamily="18" charset="0"/>
          </a:endParaRPr>
        </a:p>
      </dsp:txBody>
      <dsp:txXfrm>
        <a:off x="425063" y="2164062"/>
        <a:ext cx="1435888" cy="6725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52246-AD0F-4AB3-973B-DB1A1FF40DAF}">
      <dsp:nvSpPr>
        <dsp:cNvPr id="0" name=""/>
        <dsp:cNvSpPr/>
      </dsp:nvSpPr>
      <dsp:spPr>
        <a:xfrm>
          <a:off x="0" y="0"/>
          <a:ext cx="3429024" cy="95649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ru-RU" sz="1500" kern="1200" dirty="0" smtClean="0">
              <a:solidFill>
                <a:schemeClr val="bg1"/>
              </a:solidFill>
            </a:rPr>
            <a:t>Региональный этап Всероссийского конкурса «Доброволец России – 2016»</a:t>
          </a:r>
          <a:endParaRPr lang="ru-RU" sz="1500" kern="1200" dirty="0">
            <a:solidFill>
              <a:schemeClr val="bg1"/>
            </a:solidFill>
          </a:endParaRPr>
        </a:p>
      </dsp:txBody>
      <dsp:txXfrm>
        <a:off x="781454" y="0"/>
        <a:ext cx="2647569" cy="956496"/>
      </dsp:txXfrm>
    </dsp:sp>
    <dsp:sp modelId="{0EA76C25-5AD6-4495-A566-246B49B90480}">
      <dsp:nvSpPr>
        <dsp:cNvPr id="0" name=""/>
        <dsp:cNvSpPr/>
      </dsp:nvSpPr>
      <dsp:spPr>
        <a:xfrm>
          <a:off x="95649" y="95649"/>
          <a:ext cx="685804" cy="765197"/>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CE9CD1-956B-4175-81E8-86241D4A4749}">
      <dsp:nvSpPr>
        <dsp:cNvPr id="0" name=""/>
        <dsp:cNvSpPr/>
      </dsp:nvSpPr>
      <dsp:spPr>
        <a:xfrm>
          <a:off x="0" y="1052146"/>
          <a:ext cx="3429024" cy="956496"/>
        </a:xfrm>
        <a:prstGeom prst="roundRect">
          <a:avLst>
            <a:gd name="adj" fmla="val 1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ru-RU" sz="1500" kern="1200" dirty="0" smtClean="0">
              <a:solidFill>
                <a:schemeClr val="bg1"/>
              </a:solidFill>
            </a:rPr>
            <a:t>Краевой фестиваль конкурс «Забайкальская студенческая весна – 2016»</a:t>
          </a:r>
          <a:endParaRPr lang="ru-RU" sz="1500" kern="1200" dirty="0">
            <a:solidFill>
              <a:schemeClr val="bg1"/>
            </a:solidFill>
          </a:endParaRPr>
        </a:p>
      </dsp:txBody>
      <dsp:txXfrm>
        <a:off x="781454" y="1052146"/>
        <a:ext cx="2647569" cy="956496"/>
      </dsp:txXfrm>
    </dsp:sp>
    <dsp:sp modelId="{2585969B-87EF-4CDC-B58E-D29F56659ACA}">
      <dsp:nvSpPr>
        <dsp:cNvPr id="0" name=""/>
        <dsp:cNvSpPr/>
      </dsp:nvSpPr>
      <dsp:spPr>
        <a:xfrm>
          <a:off x="95649" y="1147795"/>
          <a:ext cx="685804" cy="765197"/>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894E09-6431-4A2C-8AA0-2A2B922A8761}">
      <dsp:nvSpPr>
        <dsp:cNvPr id="0" name=""/>
        <dsp:cNvSpPr/>
      </dsp:nvSpPr>
      <dsp:spPr>
        <a:xfrm>
          <a:off x="0" y="2104292"/>
          <a:ext cx="3429024" cy="956496"/>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ru-RU" sz="1500" kern="1200" dirty="0" smtClean="0">
              <a:solidFill>
                <a:schemeClr val="bg1"/>
              </a:solidFill>
            </a:rPr>
            <a:t>Забайкальский съезд добровольцев</a:t>
          </a:r>
          <a:endParaRPr lang="ru-RU" sz="1500" kern="1200" dirty="0">
            <a:solidFill>
              <a:schemeClr val="bg1"/>
            </a:solidFill>
          </a:endParaRPr>
        </a:p>
      </dsp:txBody>
      <dsp:txXfrm>
        <a:off x="781454" y="2104292"/>
        <a:ext cx="2647569" cy="956496"/>
      </dsp:txXfrm>
    </dsp:sp>
    <dsp:sp modelId="{3353969B-CE1B-4275-A541-9F7D93E23808}">
      <dsp:nvSpPr>
        <dsp:cNvPr id="0" name=""/>
        <dsp:cNvSpPr/>
      </dsp:nvSpPr>
      <dsp:spPr>
        <a:xfrm>
          <a:off x="95649" y="2199942"/>
          <a:ext cx="685804" cy="765197"/>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A3D393-AD50-46FC-92D7-B2B7C003BF29}">
      <dsp:nvSpPr>
        <dsp:cNvPr id="0" name=""/>
        <dsp:cNvSpPr/>
      </dsp:nvSpPr>
      <dsp:spPr>
        <a:xfrm>
          <a:off x="0" y="3156438"/>
          <a:ext cx="3429024" cy="956496"/>
        </a:xfrm>
        <a:prstGeom prst="roundRect">
          <a:avLst>
            <a:gd name="adj" fmla="val 1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ru-RU" sz="1500" kern="1200" dirty="0" smtClean="0">
              <a:solidFill>
                <a:schemeClr val="bg1"/>
              </a:solidFill>
            </a:rPr>
            <a:t>Летняя школа молодого ученого, педагога-исследователя и лидера в сфере молодежной политики</a:t>
          </a:r>
          <a:endParaRPr lang="ru-RU" sz="1500" kern="1200" dirty="0">
            <a:solidFill>
              <a:schemeClr val="bg1"/>
            </a:solidFill>
          </a:endParaRPr>
        </a:p>
      </dsp:txBody>
      <dsp:txXfrm>
        <a:off x="781454" y="3156438"/>
        <a:ext cx="2647569" cy="956496"/>
      </dsp:txXfrm>
    </dsp:sp>
    <dsp:sp modelId="{045C087A-036E-4045-A8BB-52EDEA6E90AF}">
      <dsp:nvSpPr>
        <dsp:cNvPr id="0" name=""/>
        <dsp:cNvSpPr/>
      </dsp:nvSpPr>
      <dsp:spPr>
        <a:xfrm>
          <a:off x="95649" y="3252088"/>
          <a:ext cx="685804" cy="765197"/>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BC27FB-1673-4C1C-B586-ED4A2213A963}">
      <dsp:nvSpPr>
        <dsp:cNvPr id="0" name=""/>
        <dsp:cNvSpPr/>
      </dsp:nvSpPr>
      <dsp:spPr>
        <a:xfrm>
          <a:off x="0" y="4208585"/>
          <a:ext cx="3429024" cy="956496"/>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solidFill>
                <a:schemeClr val="bg1"/>
              </a:solidFill>
            </a:rPr>
            <a:t>III</a:t>
          </a:r>
          <a:r>
            <a:rPr lang="ru-RU" sz="1500" kern="1200" dirty="0" smtClean="0">
              <a:solidFill>
                <a:schemeClr val="bg1"/>
              </a:solidFill>
            </a:rPr>
            <a:t> финал всероссийской военно-патриотической игры «Зарница»</a:t>
          </a:r>
          <a:endParaRPr lang="ru-RU" sz="1500" kern="1200" dirty="0">
            <a:solidFill>
              <a:schemeClr val="bg1"/>
            </a:solidFill>
          </a:endParaRPr>
        </a:p>
      </dsp:txBody>
      <dsp:txXfrm>
        <a:off x="781454" y="4208585"/>
        <a:ext cx="2647569" cy="956496"/>
      </dsp:txXfrm>
    </dsp:sp>
    <dsp:sp modelId="{DF0B4174-96F6-47C8-A3D5-3F447E7CBBE7}">
      <dsp:nvSpPr>
        <dsp:cNvPr id="0" name=""/>
        <dsp:cNvSpPr/>
      </dsp:nvSpPr>
      <dsp:spPr>
        <a:xfrm>
          <a:off x="95649" y="4304234"/>
          <a:ext cx="685804" cy="765197"/>
        </a:xfrm>
        <a:prstGeom prst="roundRect">
          <a:avLst>
            <a:gd name="adj" fmla="val 1000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71249-DB1C-4AAF-9C19-60FBC406E16F}">
      <dsp:nvSpPr>
        <dsp:cNvPr id="0" name=""/>
        <dsp:cNvSpPr/>
      </dsp:nvSpPr>
      <dsp:spPr>
        <a:xfrm>
          <a:off x="193064" y="0"/>
          <a:ext cx="3648527" cy="115248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ru-RU" sz="3500" kern="1200" dirty="0" smtClean="0">
              <a:solidFill>
                <a:schemeClr val="bg1"/>
              </a:solidFill>
            </a:rPr>
            <a:t>Молодежные НКО</a:t>
          </a:r>
          <a:endParaRPr lang="ru-RU" sz="3500" kern="1200" dirty="0">
            <a:solidFill>
              <a:schemeClr val="bg1"/>
            </a:solidFill>
          </a:endParaRPr>
        </a:p>
      </dsp:txBody>
      <dsp:txXfrm>
        <a:off x="226819" y="33755"/>
        <a:ext cx="3581017" cy="1084974"/>
      </dsp:txXfrm>
    </dsp:sp>
    <dsp:sp modelId="{23FCB8DE-549E-4424-B964-6F246C8E91B4}">
      <dsp:nvSpPr>
        <dsp:cNvPr id="0" name=""/>
        <dsp:cNvSpPr/>
      </dsp:nvSpPr>
      <dsp:spPr>
        <a:xfrm>
          <a:off x="193064" y="1361847"/>
          <a:ext cx="1152484" cy="1152484"/>
        </a:xfrm>
        <a:prstGeom prst="roundRect">
          <a:avLst>
            <a:gd name="adj" fmla="val 166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941251-0AAA-4A6D-8930-67C027548799}">
      <dsp:nvSpPr>
        <dsp:cNvPr id="0" name=""/>
        <dsp:cNvSpPr/>
      </dsp:nvSpPr>
      <dsp:spPr>
        <a:xfrm>
          <a:off x="1414697" y="1361847"/>
          <a:ext cx="2426894" cy="1152484"/>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rPr>
            <a:t>Забайкальская региональная общественная организация «ЗАБВОЛОНТЕР»</a:t>
          </a:r>
          <a:endParaRPr lang="ru-RU" sz="1400" kern="1200" dirty="0">
            <a:solidFill>
              <a:schemeClr val="tx1"/>
            </a:solidFill>
          </a:endParaRPr>
        </a:p>
      </dsp:txBody>
      <dsp:txXfrm>
        <a:off x="1470967" y="1418117"/>
        <a:ext cx="2314354" cy="1039944"/>
      </dsp:txXfrm>
    </dsp:sp>
    <dsp:sp modelId="{93ACB097-54B0-49E8-82BA-7741C19A4D42}">
      <dsp:nvSpPr>
        <dsp:cNvPr id="0" name=""/>
        <dsp:cNvSpPr/>
      </dsp:nvSpPr>
      <dsp:spPr>
        <a:xfrm>
          <a:off x="193064" y="2652630"/>
          <a:ext cx="1152484" cy="1152484"/>
        </a:xfrm>
        <a:prstGeom prst="roundRect">
          <a:avLst>
            <a:gd name="adj" fmla="val 16670"/>
          </a:avLst>
        </a:prstGeom>
        <a:blipFill>
          <a:blip xmlns:r="http://schemas.openxmlformats.org/officeDocument/2006/relationships" r:embed="rId2">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23C74D-DCBB-45E7-881B-B9CB6BB6BB42}">
      <dsp:nvSpPr>
        <dsp:cNvPr id="0" name=""/>
        <dsp:cNvSpPr/>
      </dsp:nvSpPr>
      <dsp:spPr>
        <a:xfrm>
          <a:off x="1414697" y="2652630"/>
          <a:ext cx="2426894" cy="1152484"/>
        </a:xfrm>
        <a:prstGeom prst="roundRect">
          <a:avLst>
            <a:gd name="adj" fmla="val 1667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rPr>
            <a:t>Региональное отделение Всероссийских общественных движений «Волонтеры-медики»</a:t>
          </a:r>
          <a:endParaRPr lang="ru-RU" sz="1400" kern="1200" dirty="0">
            <a:solidFill>
              <a:schemeClr val="tx1"/>
            </a:solidFill>
          </a:endParaRPr>
        </a:p>
      </dsp:txBody>
      <dsp:txXfrm>
        <a:off x="1470967" y="2708900"/>
        <a:ext cx="2314354" cy="1039944"/>
      </dsp:txXfrm>
    </dsp:sp>
    <dsp:sp modelId="{BA46257C-0140-4FCB-B1F6-AC0F690C8AF8}">
      <dsp:nvSpPr>
        <dsp:cNvPr id="0" name=""/>
        <dsp:cNvSpPr/>
      </dsp:nvSpPr>
      <dsp:spPr>
        <a:xfrm>
          <a:off x="193064" y="3943412"/>
          <a:ext cx="1152484" cy="1152484"/>
        </a:xfrm>
        <a:prstGeom prst="roundRect">
          <a:avLst>
            <a:gd name="adj" fmla="val 166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4D781A-7614-46C3-9560-757685C4BCBA}">
      <dsp:nvSpPr>
        <dsp:cNvPr id="0" name=""/>
        <dsp:cNvSpPr/>
      </dsp:nvSpPr>
      <dsp:spPr>
        <a:xfrm>
          <a:off x="1414697" y="3943412"/>
          <a:ext cx="2426894" cy="1152484"/>
        </a:xfrm>
        <a:prstGeom prst="roundRect">
          <a:avLst>
            <a:gd name="adj" fmla="val 1667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rPr>
            <a:t>Региональное отделение Всероссийских общественных движений «Волонтеры Победы»</a:t>
          </a:r>
          <a:endParaRPr lang="ru-RU" sz="1400" kern="1200" dirty="0">
            <a:solidFill>
              <a:schemeClr val="tx1"/>
            </a:solidFill>
          </a:endParaRPr>
        </a:p>
      </dsp:txBody>
      <dsp:txXfrm>
        <a:off x="1470967" y="3999682"/>
        <a:ext cx="2314354" cy="103994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3">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8703E7BA-169A-40E4-A1C7-44578003F158}" type="datetimeFigureOut">
              <a:rPr lang="ru-RU" smtClean="0"/>
              <a:pPr/>
              <a:t>14.02.2018</a:t>
            </a:fld>
            <a:endParaRPr lang="ru-RU"/>
          </a:p>
        </p:txBody>
      </p:sp>
      <p:sp>
        <p:nvSpPr>
          <p:cNvPr id="4" name="Нижний колонтитул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6F1D6ABA-4427-4177-80F8-4C7FD082FF4C}" type="slidenum">
              <a:rPr lang="ru-RU" smtClean="0"/>
              <a:pPr/>
              <a:t>‹#›</a:t>
            </a:fld>
            <a:endParaRPr lang="ru-RU"/>
          </a:p>
        </p:txBody>
      </p:sp>
    </p:spTree>
    <p:extLst>
      <p:ext uri="{BB962C8B-B14F-4D97-AF65-F5344CB8AC3E}">
        <p14:creationId xmlns:p14="http://schemas.microsoft.com/office/powerpoint/2010/main" xmlns="" val="1675459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51A9D3A-8B9F-4A9F-82C2-DC0820E19CEB}" type="datetimeFigureOut">
              <a:rPr lang="ru-RU" smtClean="0"/>
              <a:pPr/>
              <a:t>14.02.2018</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85934F6-AD27-4AAA-8A79-2DD6D47A4390}" type="slidenum">
              <a:rPr lang="ru-RU" smtClean="0"/>
              <a:pPr/>
              <a:t>‹#›</a:t>
            </a:fld>
            <a:endParaRPr lang="ru-RU"/>
          </a:p>
        </p:txBody>
      </p:sp>
    </p:spTree>
    <p:extLst>
      <p:ext uri="{BB962C8B-B14F-4D97-AF65-F5344CB8AC3E}">
        <p14:creationId xmlns:p14="http://schemas.microsoft.com/office/powerpoint/2010/main" xmlns="" val="3747853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5934F6-AD27-4AAA-8A79-2DD6D47A4390}" type="slidenum">
              <a:rPr lang="ru-RU" smtClean="0"/>
              <a:pPr/>
              <a:t>12</a:t>
            </a:fld>
            <a:endParaRPr lang="ru-RU"/>
          </a:p>
        </p:txBody>
      </p:sp>
    </p:spTree>
    <p:extLst>
      <p:ext uri="{BB962C8B-B14F-4D97-AF65-F5344CB8AC3E}">
        <p14:creationId xmlns:p14="http://schemas.microsoft.com/office/powerpoint/2010/main" xmlns="" val="49331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5934F6-AD27-4AAA-8A79-2DD6D47A4390}" type="slidenum">
              <a:rPr lang="ru-RU" smtClean="0"/>
              <a:pPr/>
              <a:t>13</a:t>
            </a:fld>
            <a:endParaRPr lang="ru-RU"/>
          </a:p>
        </p:txBody>
      </p:sp>
    </p:spTree>
    <p:extLst>
      <p:ext uri="{BB962C8B-B14F-4D97-AF65-F5344CB8AC3E}">
        <p14:creationId xmlns:p14="http://schemas.microsoft.com/office/powerpoint/2010/main" xmlns="" val="130730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5934F6-AD27-4AAA-8A79-2DD6D47A4390}" type="slidenum">
              <a:rPr lang="ru-RU" smtClean="0"/>
              <a:pPr/>
              <a:t>14</a:t>
            </a:fld>
            <a:endParaRPr lang="ru-RU"/>
          </a:p>
        </p:txBody>
      </p:sp>
    </p:spTree>
    <p:extLst>
      <p:ext uri="{BB962C8B-B14F-4D97-AF65-F5344CB8AC3E}">
        <p14:creationId xmlns:p14="http://schemas.microsoft.com/office/powerpoint/2010/main" xmlns="" val="1231110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5934F6-AD27-4AAA-8A79-2DD6D47A4390}" type="slidenum">
              <a:rPr lang="ru-RU" smtClean="0"/>
              <a:pPr/>
              <a:t>15</a:t>
            </a:fld>
            <a:endParaRPr lang="ru-RU"/>
          </a:p>
        </p:txBody>
      </p:sp>
    </p:spTree>
    <p:extLst>
      <p:ext uri="{BB962C8B-B14F-4D97-AF65-F5344CB8AC3E}">
        <p14:creationId xmlns:p14="http://schemas.microsoft.com/office/powerpoint/2010/main" xmlns="" val="123111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bwMode="auto">
          <a:noFill/>
          <a:ln>
            <a:solidFill>
              <a:srgbClr val="000000"/>
            </a:solidFill>
            <a:miter lim="800000"/>
            <a:headEnd/>
            <a:tailEnd/>
          </a:ln>
        </p:spPr>
      </p:sp>
      <p:sp>
        <p:nvSpPr>
          <p:cNvPr id="204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048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6D6849-C7BF-4CFF-BA68-3CCB9E82C82D}" type="slidenum">
              <a:rPr lang="ru-RU" smtClean="0">
                <a:latin typeface="Arial" pitchFamily="34" charset="0"/>
              </a:rPr>
              <a:pPr/>
              <a:t>92</a:t>
            </a:fld>
            <a:endParaRPr lang="ru-RU" smtClean="0">
              <a:latin typeface="Arial" pitchFamily="34" charset="0"/>
            </a:endParaRPr>
          </a:p>
        </p:txBody>
      </p:sp>
    </p:spTree>
    <p:extLst>
      <p:ext uri="{BB962C8B-B14F-4D97-AF65-F5344CB8AC3E}">
        <p14:creationId xmlns:p14="http://schemas.microsoft.com/office/powerpoint/2010/main" xmlns="" val="2830158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p:spPr>
      </p:sp>
      <p:sp>
        <p:nvSpPr>
          <p:cNvPr id="921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
            </a:r>
            <a:br>
              <a:rPr lang="ru-RU" smtClean="0"/>
            </a:br>
            <a:endParaRPr lang="ru-RU" smtClean="0"/>
          </a:p>
          <a:p>
            <a:pPr eaLnBrk="1" hangingPunct="1">
              <a:spcBef>
                <a:spcPct val="0"/>
              </a:spcBef>
            </a:pPr>
            <a:endParaRPr lang="ru-RU" smtClean="0"/>
          </a:p>
        </p:txBody>
      </p:sp>
      <p:sp>
        <p:nvSpPr>
          <p:cNvPr id="6554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2DAAE-02EF-419B-8508-6FDBB139C105}" type="slidenum">
              <a:rPr lang="ru-RU" smtClean="0"/>
              <a:pPr fontAlgn="base">
                <a:spcBef>
                  <a:spcPct val="0"/>
                </a:spcBef>
                <a:spcAft>
                  <a:spcPct val="0"/>
                </a:spcAft>
                <a:defRPr/>
              </a:pPr>
              <a:t>94</a:t>
            </a:fld>
            <a:endParaRPr lang="ru-RU" smtClean="0"/>
          </a:p>
        </p:txBody>
      </p:sp>
    </p:spTree>
    <p:extLst>
      <p:ext uri="{BB962C8B-B14F-4D97-AF65-F5344CB8AC3E}">
        <p14:creationId xmlns:p14="http://schemas.microsoft.com/office/powerpoint/2010/main" xmlns="" val="390444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7A337E6C-F2D4-48E5-ADFD-D7F3BB8C3CDD}" type="slidenum">
              <a:rPr lang="ru-RU" smtClean="0"/>
              <a:pPr>
                <a:defRPr/>
              </a:pPr>
              <a:t>95</a:t>
            </a:fld>
            <a:endParaRPr lang="ru-RU"/>
          </a:p>
        </p:txBody>
      </p:sp>
    </p:spTree>
    <p:extLst>
      <p:ext uri="{BB962C8B-B14F-4D97-AF65-F5344CB8AC3E}">
        <p14:creationId xmlns:p14="http://schemas.microsoft.com/office/powerpoint/2010/main" xmlns="" val="956581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270883E8-5E72-4538-9B40-39F5E90F29B7}"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63" y="228600"/>
            <a:ext cx="8015287" cy="9144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09600" y="1600200"/>
            <a:ext cx="3886200" cy="4419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886200" cy="4419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9"/>
          <p:cNvSpPr>
            <a:spLocks noGrp="1"/>
          </p:cNvSpPr>
          <p:nvPr>
            <p:ph type="dt" sz="half" idx="10"/>
          </p:nvPr>
        </p:nvSpPr>
        <p:spPr/>
        <p:txBody>
          <a:bodyPr/>
          <a:lstStyle>
            <a:lvl1pPr>
              <a:defRPr/>
            </a:lvl1pPr>
          </a:lstStyle>
          <a:p>
            <a:pPr>
              <a:defRPr/>
            </a:pPr>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A1442A64-54F9-4590-B9B3-F116BEE97AFB}"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381000"/>
            <a:ext cx="6705600" cy="56356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076325"/>
            <a:ext cx="8229600" cy="5248275"/>
          </a:xfrm>
        </p:spPr>
        <p:txBody>
          <a:bodyPr/>
          <a:lstStyle/>
          <a:p>
            <a:pPr lvl="0"/>
            <a:r>
              <a:rPr lang="ru-RU" noProof="0" smtClean="0"/>
              <a:t>Вставка таблицы</a:t>
            </a:r>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3366"/>
                </a:solidFill>
              </a:rPr>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7B442C4E-0309-4CD9-AAD8-65A98C60EE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2640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59A537-A71A-4912-A850-019B471B7EF8}" type="datetimeFigureOut">
              <a:rPr lang="ru-RU" smtClean="0"/>
              <a:pPr/>
              <a:t>14.02.2018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12B243-68DC-495A-BC18-230803E083F1}"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9A537-A71A-4912-A850-019B471B7EF8}" type="datetimeFigureOut">
              <a:rPr lang="ru-RU" smtClean="0"/>
              <a:pPr/>
              <a:t>14.02.2018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2B243-68DC-495A-BC18-230803E083F1}"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2.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0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0.jpeg"/><Relationship Id="rId4" Type="http://schemas.openxmlformats.org/officeDocument/2006/relationships/image" Target="../media/image49.jpeg"/></Relationships>
</file>

<file path=ppt/slides/_rels/slide10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3.jpeg"/></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tiff"/><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5.xml"/><Relationship Id="rId7" Type="http://schemas.microsoft.com/office/2007/relationships/diagramDrawing" Target="../diagrams/drawing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8.gif"/></Relationships>
</file>

<file path=ppt/slides/_rels/slide1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25.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microsoft.com/office/2007/relationships/diagramDrawing" Target="../diagrams/drawing7.xml"/><Relationship Id="rId3" Type="http://schemas.openxmlformats.org/officeDocument/2006/relationships/diagramLayout" Target="../diagrams/layout6.xml"/><Relationship Id="rId7" Type="http://schemas.openxmlformats.org/officeDocument/2006/relationships/diagramLayout" Target="../diagrams/layout7.xml"/><Relationship Id="rId12" Type="http://schemas.microsoft.com/office/2007/relationships/diagramDrawing" Target="../diagrams/drawing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openxmlformats.org/officeDocument/2006/relationships/diagramData" Target="../diagrams/data7.xml"/><Relationship Id="rId11" Type="http://schemas.openxmlformats.org/officeDocument/2006/relationships/image" Target="../media/image75.jpeg"/><Relationship Id="rId5" Type="http://schemas.openxmlformats.org/officeDocument/2006/relationships/diagramColors" Target="../diagrams/colors6.xml"/><Relationship Id="rId10" Type="http://schemas.openxmlformats.org/officeDocument/2006/relationships/image" Target="../media/image74.jpeg"/><Relationship Id="rId4" Type="http://schemas.openxmlformats.org/officeDocument/2006/relationships/diagramQuickStyle" Target="../diagrams/quickStyle6.xml"/><Relationship Id="rId9" Type="http://schemas.openxmlformats.org/officeDocument/2006/relationships/diagramColors" Target="../diagrams/colors7.xml"/></Relationships>
</file>

<file path=ppt/slides/_rels/slide1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Data" Target="../diagrams/data8.xml"/><Relationship Id="rId7" Type="http://schemas.openxmlformats.org/officeDocument/2006/relationships/diagramData" Target="../diagrams/data9.xml"/><Relationship Id="rId12" Type="http://schemas.microsoft.com/office/2007/relationships/diagramDrawing" Target="../diagrams/drawing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microsoft.com/office/2007/relationships/diagramDrawing" Target="../diagrams/drawing8.xml"/><Relationship Id="rId5" Type="http://schemas.openxmlformats.org/officeDocument/2006/relationships/diagramQuickStyle" Target="../diagrams/quickStyle8.xml"/><Relationship Id="rId10" Type="http://schemas.openxmlformats.org/officeDocument/2006/relationships/diagramColors" Target="../diagrams/colors9.xml"/><Relationship Id="rId4" Type="http://schemas.openxmlformats.org/officeDocument/2006/relationships/diagramLayout" Target="../diagrams/layout8.xml"/><Relationship Id="rId9" Type="http://schemas.openxmlformats.org/officeDocument/2006/relationships/diagramQuickStyle" Target="../diagrams/quickStyle9.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gif"/><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chart" Target="../charts/chart16.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9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diagramData" Target="../diagrams/data3.xml"/><Relationship Id="rId7" Type="http://schemas.openxmlformats.org/officeDocument/2006/relationships/chart" Target="../charts/chart20.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2"/>
            <a:ext cx="9144000" cy="6858002"/>
            <a:chOff x="0" y="-2"/>
            <a:chExt cx="9144000" cy="6858002"/>
          </a:xfrm>
        </p:grpSpPr>
        <p:sp>
          <p:nvSpPr>
            <p:cNvPr id="6" name="Прямоугольник 5"/>
            <p:cNvSpPr/>
            <p:nvPr/>
          </p:nvSpPr>
          <p:spPr>
            <a:xfrm rot="5400000">
              <a:off x="-2135252" y="2893214"/>
              <a:ext cx="6858002" cy="1071570"/>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sp>
          <p:nvSpPr>
            <p:cNvPr id="7" name="Прямоугольник 6"/>
            <p:cNvSpPr/>
            <p:nvPr/>
          </p:nvSpPr>
          <p:spPr>
            <a:xfrm>
              <a:off x="0" y="714356"/>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pic>
          <p:nvPicPr>
            <p:cNvPr id="8" name="Picture 2" descr="C:\Users\Людмилка\Documents\Герб ЗК.png"/>
            <p:cNvPicPr>
              <a:picLocks noChangeAspect="1" noChangeArrowheads="1"/>
            </p:cNvPicPr>
            <p:nvPr/>
          </p:nvPicPr>
          <p:blipFill>
            <a:blip r:embed="rId2" cstate="screen"/>
            <a:srcRect/>
            <a:stretch>
              <a:fillRect/>
            </a:stretch>
          </p:blipFill>
          <p:spPr bwMode="auto">
            <a:xfrm>
              <a:off x="507931" y="389839"/>
              <a:ext cx="1571636" cy="1876649"/>
            </a:xfrm>
            <a:prstGeom prst="rect">
              <a:avLst/>
            </a:prstGeom>
            <a:noFill/>
            <a:ln w="38100">
              <a:noFill/>
            </a:ln>
            <a:effectLst>
              <a:outerShdw blurRad="50800" dist="38100" dir="2700000" algn="tl" rotWithShape="0">
                <a:prstClr val="black">
                  <a:alpha val="40000"/>
                </a:prstClr>
              </a:outerShdw>
            </a:effectLst>
          </p:spPr>
        </p:pic>
      </p:grpSp>
      <p:sp>
        <p:nvSpPr>
          <p:cNvPr id="29697" name="Rectangle 1"/>
          <p:cNvSpPr>
            <a:spLocks noGrp="1" noChangeArrowheads="1"/>
          </p:cNvSpPr>
          <p:nvPr>
            <p:ph type="ctrTitle"/>
          </p:nvPr>
        </p:nvSpPr>
        <p:spPr bwMode="auto">
          <a:xfrm>
            <a:off x="1829534" y="1903391"/>
            <a:ext cx="7314465"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ea typeface="Times New Roman" pitchFamily="18" charset="0"/>
                <a:cs typeface="Times New Roman" pitchFamily="18" charset="0"/>
              </a:rPr>
              <a:t>ИТОГИ ДЕЯТЕЛЬНОСТИ МИНИСТЕРСТВА ОБРАЗОВАНИЯ, НАУКИ И МОЛОДЕЖНОЙ ПОЛИТИКИ </a:t>
            </a:r>
            <a:r>
              <a:rPr kumimoji="0" lang="en-US" sz="3200" b="1" i="0" u="none" strike="noStrike" cap="none" normalizeH="0" baseline="0" dirty="0" smtClean="0">
                <a:ln>
                  <a:noFill/>
                </a:ln>
                <a:solidFill>
                  <a:schemeClr val="tx1"/>
                </a:solidFill>
                <a:effectLst/>
                <a:ea typeface="Times New Roman" pitchFamily="18" charset="0"/>
                <a:cs typeface="Times New Roman" pitchFamily="18" charset="0"/>
              </a:rPr>
              <a:t/>
            </a:r>
            <a:br>
              <a:rPr kumimoji="0" lang="en-US" sz="3200" b="1" i="0" u="none" strike="noStrike" cap="none" normalizeH="0" baseline="0" dirty="0" smtClean="0">
                <a:ln>
                  <a:noFill/>
                </a:ln>
                <a:solidFill>
                  <a:schemeClr val="tx1"/>
                </a:solidFill>
                <a:effectLst/>
                <a:ea typeface="Times New Roman" pitchFamily="18" charset="0"/>
                <a:cs typeface="Times New Roman" pitchFamily="18" charset="0"/>
              </a:rPr>
            </a:br>
            <a:r>
              <a:rPr kumimoji="0" lang="ru-RU" sz="3200" b="1" i="0" u="none" strike="noStrike" cap="none" normalizeH="0" baseline="0" dirty="0" smtClean="0">
                <a:ln>
                  <a:noFill/>
                </a:ln>
                <a:solidFill>
                  <a:schemeClr val="tx1"/>
                </a:solidFill>
                <a:effectLst/>
                <a:ea typeface="Times New Roman" pitchFamily="18" charset="0"/>
                <a:cs typeface="Times New Roman" pitchFamily="18" charset="0"/>
              </a:rPr>
              <a:t>ЗАБАЙКАЛЬСКОГО КРАЯ </a:t>
            </a:r>
            <a:r>
              <a:rPr kumimoji="0" lang="en-US" sz="3200" b="1" i="0" u="none" strike="noStrike" cap="none" normalizeH="0" baseline="0" dirty="0" smtClean="0">
                <a:ln>
                  <a:noFill/>
                </a:ln>
                <a:solidFill>
                  <a:schemeClr val="tx1"/>
                </a:solidFill>
                <a:effectLst/>
                <a:ea typeface="Times New Roman" pitchFamily="18" charset="0"/>
                <a:cs typeface="Times New Roman" pitchFamily="18" charset="0"/>
              </a:rPr>
              <a:t/>
            </a:r>
            <a:br>
              <a:rPr kumimoji="0" lang="en-US" sz="3200" b="1" i="0" u="none" strike="noStrike" cap="none" normalizeH="0" baseline="0" dirty="0" smtClean="0">
                <a:ln>
                  <a:noFill/>
                </a:ln>
                <a:solidFill>
                  <a:schemeClr val="tx1"/>
                </a:solidFill>
                <a:effectLst/>
                <a:ea typeface="Times New Roman" pitchFamily="18" charset="0"/>
                <a:cs typeface="Times New Roman" pitchFamily="18" charset="0"/>
              </a:rPr>
            </a:br>
            <a:r>
              <a:rPr kumimoji="0" lang="ru-RU" sz="3200" b="1" i="0" u="none" strike="noStrike" cap="none" normalizeH="0" baseline="0" dirty="0" smtClean="0">
                <a:ln>
                  <a:noFill/>
                </a:ln>
                <a:solidFill>
                  <a:schemeClr val="tx1"/>
                </a:solidFill>
                <a:effectLst/>
                <a:ea typeface="Times New Roman" pitchFamily="18" charset="0"/>
                <a:cs typeface="Times New Roman" pitchFamily="18" charset="0"/>
              </a:rPr>
              <a:t>ПО РЕАЛИЗАЦИИ ГОСУДАРСТВЕННОЙ ОБРАЗОВАТЕЛЬНОЙ ПОЛИТИКИ В КРАЕ </a:t>
            </a:r>
            <a:r>
              <a:rPr kumimoji="0" lang="en-US" sz="3200" b="1" i="0" u="none" strike="noStrike" cap="none" normalizeH="0" baseline="0" dirty="0" smtClean="0">
                <a:ln>
                  <a:noFill/>
                </a:ln>
                <a:solidFill>
                  <a:schemeClr val="tx1"/>
                </a:solidFill>
                <a:effectLst/>
                <a:ea typeface="Times New Roman" pitchFamily="18" charset="0"/>
                <a:cs typeface="Times New Roman" pitchFamily="18" charset="0"/>
              </a:rPr>
              <a:t/>
            </a:r>
            <a:br>
              <a:rPr kumimoji="0" lang="en-US" sz="3200" b="1" i="0" u="none" strike="noStrike" cap="none" normalizeH="0" baseline="0" dirty="0" smtClean="0">
                <a:ln>
                  <a:noFill/>
                </a:ln>
                <a:solidFill>
                  <a:schemeClr val="tx1"/>
                </a:solidFill>
                <a:effectLst/>
                <a:ea typeface="Times New Roman" pitchFamily="18" charset="0"/>
                <a:cs typeface="Times New Roman" pitchFamily="18" charset="0"/>
              </a:rPr>
            </a:br>
            <a:r>
              <a:rPr kumimoji="0" lang="ru-RU" sz="3200" b="1" i="0" u="none" strike="noStrike" cap="none" normalizeH="0" baseline="0" dirty="0" smtClean="0">
                <a:ln>
                  <a:noFill/>
                </a:ln>
                <a:solidFill>
                  <a:schemeClr val="tx1"/>
                </a:solidFill>
                <a:effectLst/>
                <a:ea typeface="Times New Roman" pitchFamily="18" charset="0"/>
                <a:cs typeface="Times New Roman" pitchFamily="18" charset="0"/>
              </a:rPr>
              <a:t>В 2017 ГОДУ И ЗАДАЧИ НА 2018 ГОД</a:t>
            </a:r>
            <a:endParaRPr kumimoji="0" lang="ru-RU" sz="3200" b="0" i="0" u="none" strike="noStrike" cap="none" normalizeH="0" baseline="0" dirty="0" smtClean="0">
              <a:ln>
                <a:noFill/>
              </a:ln>
              <a:solidFill>
                <a:schemeClr val="tx1"/>
              </a:solidFill>
              <a:effectLst/>
              <a:cs typeface="Times New Roman" pitchFamily="18" charset="0"/>
            </a:endParaRPr>
          </a:p>
        </p:txBody>
      </p:sp>
      <p:sp>
        <p:nvSpPr>
          <p:cNvPr id="2" name="TextBox 1"/>
          <p:cNvSpPr txBox="1"/>
          <p:nvPr/>
        </p:nvSpPr>
        <p:spPr>
          <a:xfrm>
            <a:off x="2195736" y="5733256"/>
            <a:ext cx="6624736" cy="861774"/>
          </a:xfrm>
          <a:prstGeom prst="rect">
            <a:avLst/>
          </a:prstGeom>
          <a:noFill/>
        </p:spPr>
        <p:txBody>
          <a:bodyPr wrap="square" rtlCol="0">
            <a:spAutoFit/>
          </a:bodyPr>
          <a:lstStyle/>
          <a:p>
            <a:pPr algn="r"/>
            <a:r>
              <a:rPr lang="ru-RU" sz="1600" dirty="0" smtClean="0"/>
              <a:t>Министр образования, науки и молодежной политики </a:t>
            </a:r>
          </a:p>
          <a:p>
            <a:pPr algn="r"/>
            <a:r>
              <a:rPr lang="ru-RU" sz="1600" dirty="0" smtClean="0"/>
              <a:t>Забайкальского края </a:t>
            </a:r>
          </a:p>
          <a:p>
            <a:pPr algn="r"/>
            <a:r>
              <a:rPr lang="ru-RU" sz="1600" dirty="0" err="1" smtClean="0"/>
              <a:t>А.А.Томских</a:t>
            </a:r>
            <a:endParaRPr lang="ru-RU"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0" y="0"/>
          <a:ext cx="9144004" cy="6900927"/>
        </p:xfrm>
        <a:graphic>
          <a:graphicData uri="http://schemas.openxmlformats.org/drawingml/2006/table">
            <a:tbl>
              <a:tblPr/>
              <a:tblGrid>
                <a:gridCol w="954634"/>
                <a:gridCol w="744321"/>
                <a:gridCol w="724205"/>
                <a:gridCol w="764438"/>
                <a:gridCol w="782728"/>
                <a:gridCol w="705917"/>
                <a:gridCol w="678486"/>
                <a:gridCol w="811988"/>
                <a:gridCol w="744321"/>
                <a:gridCol w="722376"/>
                <a:gridCol w="766269"/>
                <a:gridCol w="744321"/>
              </a:tblGrid>
              <a:tr h="269507">
                <a:tc row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МР</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Конкурс</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«Учитель года»</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Конкурс на поощрение лучших учителей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федеральной премией и премией Губернатора</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Забайкальский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образовательный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форум</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Летняя школа молодых педагогов</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Конкурс</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«К вершинам профессионального успеха»</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Губернаторский проект</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«Успешная школа – успешное будущее!»</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07">
                <a:tc v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Кол-во</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участников 2015г., 2017г.</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(чел.)</a:t>
                      </a:r>
                      <a:endParaRPr lang="ru-RU" sz="10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Кол-во победителей</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2015г., 2017г.</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(чел.)</a:t>
                      </a:r>
                      <a:endParaRPr lang="ru-RU" sz="10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Кол-во</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участников</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2015-2017гг.</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(чел.)</a:t>
                      </a:r>
                      <a:endParaRPr lang="ru-RU" sz="10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Кол-во победителей</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2015-2017гг.</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(чел.)</a:t>
                      </a:r>
                      <a:endParaRPr lang="ru-RU" sz="10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Кол-во</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участников</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2015-2017гг.</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(чел.)</a:t>
                      </a:r>
                      <a:endParaRPr lang="ru-RU" sz="10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Кол-во победителей</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2015-2017гг.</a:t>
                      </a:r>
                      <a:endParaRPr lang="ru-RU" sz="1000">
                        <a:latin typeface="Times New Roman" pitchFamily="18" charset="0"/>
                        <a:ea typeface="Calibri"/>
                        <a:cs typeface="Times New Roman" pitchFamily="18" charset="0"/>
                      </a:endParaRPr>
                    </a:p>
                    <a:p>
                      <a:pPr algn="ctr">
                        <a:spcAft>
                          <a:spcPts val="0"/>
                        </a:spcAft>
                      </a:pPr>
                      <a:r>
                        <a:rPr lang="ru-RU" sz="1000" b="1">
                          <a:solidFill>
                            <a:srgbClr val="000000"/>
                          </a:solidFill>
                          <a:latin typeface="Times New Roman" pitchFamily="18" charset="0"/>
                          <a:ea typeface="Times New Roman"/>
                          <a:cs typeface="Times New Roman" pitchFamily="18" charset="0"/>
                        </a:rPr>
                        <a:t>(чел.)</a:t>
                      </a:r>
                      <a:endParaRPr lang="ru-RU" sz="100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участников</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участников</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 победителей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Доля школ, принявших участие  в проекте в 2017 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Количество школ – победителей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2017 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(ед.)</a:t>
                      </a:r>
                      <a:endParaRPr lang="ru-RU" sz="10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07">
                <a:tc>
                  <a:txBody>
                    <a:bodyPr/>
                    <a:lstStyle/>
                    <a:p>
                      <a:pPr algn="ctr">
                        <a:spcAft>
                          <a:spcPts val="0"/>
                        </a:spcAft>
                      </a:pPr>
                      <a:r>
                        <a:rPr lang="ru-RU" sz="1000" dirty="0" err="1">
                          <a:solidFill>
                            <a:srgbClr val="000000"/>
                          </a:solidFill>
                          <a:latin typeface="Times New Roman" pitchFamily="18" charset="0"/>
                          <a:ea typeface="Times New Roman"/>
                          <a:cs typeface="Times New Roman" pitchFamily="18" charset="0"/>
                        </a:rPr>
                        <a:t>Приаргунский</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10</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26</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33,33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07">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Сретенский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10</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73,68</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330">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Тунгиро-Олекминский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75,00</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261">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Тунгокоченский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63,64</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07">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Улетовский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9</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10</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53,85</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07">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Хилокский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14</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7</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23,81</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171">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Чернышевский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21,74</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650">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Читинский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10</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100,00</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261">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Шелопугинский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54,55</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07">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Шилкинский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30,43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07">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Борзинский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33,33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261">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Краснокаменский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14</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85,00</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3</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056">
                <a:tc>
                  <a:txBody>
                    <a:bodyPr/>
                    <a:lstStyle/>
                    <a:p>
                      <a:pPr algn="ctr">
                        <a:spcAft>
                          <a:spcPts val="0"/>
                        </a:spcAft>
                      </a:pPr>
                      <a:r>
                        <a:rPr lang="ru-RU" sz="1000" dirty="0">
                          <a:solidFill>
                            <a:srgbClr val="000000"/>
                          </a:solidFill>
                          <a:latin typeface="Times New Roman" pitchFamily="18" charset="0"/>
                          <a:ea typeface="Times New Roman"/>
                          <a:cs typeface="Times New Roman" pitchFamily="18" charset="0"/>
                        </a:rPr>
                        <a:t>г. Петровск-Забайкальский</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7</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50,00</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220">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г. Чита</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8</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14</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162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72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7</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98,08</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9</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261">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ЗАТО </a:t>
                      </a:r>
                      <a:endParaRPr lang="ru-RU" sz="1000">
                        <a:latin typeface="Times New Roman" pitchFamily="18" charset="0"/>
                        <a:ea typeface="Calibri"/>
                        <a:cs typeface="Times New Roman" pitchFamily="18" charset="0"/>
                      </a:endParaRPr>
                    </a:p>
                    <a:p>
                      <a:pPr algn="ctr">
                        <a:spcAft>
                          <a:spcPts val="0"/>
                        </a:spcAft>
                      </a:pPr>
                      <a:r>
                        <a:rPr lang="ru-RU" sz="1000">
                          <a:solidFill>
                            <a:srgbClr val="000000"/>
                          </a:solidFill>
                          <a:latin typeface="Times New Roman" pitchFamily="18" charset="0"/>
                          <a:ea typeface="Times New Roman"/>
                          <a:cs typeface="Times New Roman" pitchFamily="18" charset="0"/>
                        </a:rPr>
                        <a:t>п. Горный</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100,00</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9014">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Краевые учреждения</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40</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25</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83,33</a:t>
                      </a:r>
                      <a:endParaRPr lang="ru-RU" sz="100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40768" marR="407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2800" b="1" dirty="0" smtClean="0">
                <a:solidFill>
                  <a:schemeClr val="bg1"/>
                </a:solidFill>
                <a:latin typeface="Calibri" pitchFamily="34" charset="0"/>
              </a:rPr>
              <a:t>Летняя оздоровительная кампания </a:t>
            </a:r>
            <a:endParaRPr lang="ru-RU" sz="2800" b="1" dirty="0">
              <a:solidFill>
                <a:schemeClr val="bg1"/>
              </a:solidFill>
              <a:latin typeface="Calibri" pitchFamily="34" charset="0"/>
            </a:endParaRPr>
          </a:p>
        </p:txBody>
      </p:sp>
      <p:sp>
        <p:nvSpPr>
          <p:cNvPr id="12" name="Содержимое 2"/>
          <p:cNvSpPr>
            <a:spLocks noGrp="1"/>
          </p:cNvSpPr>
          <p:nvPr>
            <p:ph idx="1"/>
          </p:nvPr>
        </p:nvSpPr>
        <p:spPr>
          <a:xfrm>
            <a:off x="773857" y="1700809"/>
            <a:ext cx="8229600" cy="4104455"/>
          </a:xfrm>
        </p:spPr>
        <p:txBody>
          <a:bodyPr>
            <a:normAutofit/>
          </a:bodyPr>
          <a:lstStyle/>
          <a:p>
            <a:pPr marL="0" indent="361950" algn="just">
              <a:spcBef>
                <a:spcPts val="0"/>
              </a:spcBef>
              <a:buNone/>
            </a:pPr>
            <a:r>
              <a:rPr lang="ru-RU" sz="1600" dirty="0" smtClean="0">
                <a:latin typeface="Times New Roman" pitchFamily="18" charset="0"/>
                <a:cs typeface="Times New Roman" pitchFamily="18" charset="0"/>
              </a:rPr>
              <a:t>В бюджете Забайкальского края были предусмотрены финансовые средства на организацию каникулярного отдыха и оздоровления детей в размере </a:t>
            </a:r>
            <a:r>
              <a:rPr lang="ru-RU" sz="1600" dirty="0" smtClean="0">
                <a:solidFill>
                  <a:srgbClr val="FF0000"/>
                </a:solidFill>
                <a:latin typeface="Times New Roman" pitchFamily="18" charset="0"/>
                <a:cs typeface="Times New Roman" pitchFamily="18" charset="0"/>
              </a:rPr>
              <a:t>264 569, 9 </a:t>
            </a:r>
            <a:r>
              <a:rPr lang="ru-RU" sz="1600" dirty="0" smtClean="0">
                <a:latin typeface="Times New Roman" pitchFamily="18" charset="0"/>
                <a:cs typeface="Times New Roman" pitchFamily="18" charset="0"/>
              </a:rPr>
              <a:t>тыс.</a:t>
            </a:r>
            <a:r>
              <a:rPr lang="ru-RU" sz="1600" dirty="0" smtClean="0">
                <a:solidFill>
                  <a:srgbClr val="FF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рублей, в том числе на отдых и оздоровление детей, находящихся в трудной жизненной ситуации. Освоено 260 117 561,15 рублей (</a:t>
            </a:r>
            <a:r>
              <a:rPr lang="ru-RU" sz="1600" dirty="0" smtClean="0">
                <a:solidFill>
                  <a:srgbClr val="FF0000"/>
                </a:solidFill>
                <a:latin typeface="Times New Roman" pitchFamily="18" charset="0"/>
                <a:cs typeface="Times New Roman" pitchFamily="18" charset="0"/>
              </a:rPr>
              <a:t>98,3 %</a:t>
            </a:r>
            <a:r>
              <a:rPr lang="ru-RU" sz="1600" dirty="0" smtClean="0">
                <a:latin typeface="Times New Roman" pitchFamily="18" charset="0"/>
                <a:cs typeface="Times New Roman" pitchFamily="18" charset="0"/>
              </a:rPr>
              <a:t>).</a:t>
            </a:r>
          </a:p>
          <a:p>
            <a:pPr marL="0" indent="361950" algn="just">
              <a:spcBef>
                <a:spcPts val="0"/>
              </a:spcBef>
              <a:buNone/>
            </a:pPr>
            <a:r>
              <a:rPr lang="ru-RU" sz="1600" dirty="0" smtClean="0">
                <a:latin typeface="Times New Roman" pitchFamily="18" charset="0"/>
                <a:cs typeface="Times New Roman" pitchFamily="18" charset="0"/>
              </a:rPr>
              <a:t>В летний период в учреждениях отдыха детей и их оздоровления проведено </a:t>
            </a:r>
            <a:r>
              <a:rPr lang="ru-RU" sz="1600" dirty="0" smtClean="0">
                <a:solidFill>
                  <a:srgbClr val="FF0000"/>
                </a:solidFill>
                <a:latin typeface="Times New Roman" pitchFamily="18" charset="0"/>
                <a:cs typeface="Times New Roman" pitchFamily="18" charset="0"/>
              </a:rPr>
              <a:t>30 краевых профильных смен </a:t>
            </a:r>
            <a:r>
              <a:rPr lang="ru-RU" sz="1600" dirty="0" smtClean="0">
                <a:latin typeface="Times New Roman" pitchFamily="18" charset="0"/>
                <a:cs typeface="Times New Roman" pitchFamily="18" charset="0"/>
              </a:rPr>
              <a:t>различной направленности, в том числе военно-патриотические, такие как: «Юные казаки», «Кадет», «Разведка», «</a:t>
            </a:r>
            <a:r>
              <a:rPr lang="ru-RU" sz="1600" dirty="0" err="1" smtClean="0">
                <a:latin typeface="Times New Roman" pitchFamily="18" charset="0"/>
                <a:cs typeface="Times New Roman" pitchFamily="18" charset="0"/>
              </a:rPr>
              <a:t>Спортландия</a:t>
            </a:r>
            <a:r>
              <a:rPr lang="ru-RU" sz="1600" dirty="0" smtClean="0">
                <a:latin typeface="Times New Roman" pitchFamily="18" charset="0"/>
                <a:cs typeface="Times New Roman" pitchFamily="18" charset="0"/>
              </a:rPr>
              <a:t>», «Лидер </a:t>
            </a:r>
            <a:r>
              <a:rPr lang="en-US" sz="1600" dirty="0" smtClean="0">
                <a:latin typeface="Times New Roman" pitchFamily="18" charset="0"/>
                <a:cs typeface="Times New Roman" pitchFamily="18" charset="0"/>
              </a:rPr>
              <a:t>XXI</a:t>
            </a:r>
            <a:r>
              <a:rPr lang="ru-RU" sz="1600" dirty="0" smtClean="0">
                <a:latin typeface="Times New Roman" pitchFamily="18" charset="0"/>
                <a:cs typeface="Times New Roman" pitchFamily="18" charset="0"/>
              </a:rPr>
              <a:t> века», «Тропинка», «Юные дарования», «Юные экологи», «Светофор» и другие с охватом более 1 500 чел.</a:t>
            </a:r>
          </a:p>
          <a:p>
            <a:pPr marL="0" indent="361950" algn="just">
              <a:spcBef>
                <a:spcPts val="0"/>
              </a:spcBef>
              <a:buNone/>
            </a:pPr>
            <a:r>
              <a:rPr lang="ru-RU" sz="1600" dirty="0" smtClean="0">
                <a:latin typeface="Times New Roman" pitchFamily="18" charset="0"/>
                <a:cs typeface="Times New Roman" pitchFamily="18" charset="0"/>
              </a:rPr>
              <a:t>Впервые в 2017 году реализованы краевые профильные смены в рамках деятельности общественного движения </a:t>
            </a:r>
            <a:r>
              <a:rPr lang="ru-RU" sz="1600" dirty="0" smtClean="0">
                <a:solidFill>
                  <a:srgbClr val="FF0000"/>
                </a:solidFill>
                <a:latin typeface="Times New Roman" pitchFamily="18" charset="0"/>
                <a:cs typeface="Times New Roman" pitchFamily="18" charset="0"/>
              </a:rPr>
              <a:t>«Российское движение школьников»</a:t>
            </a:r>
            <a:r>
              <a:rPr lang="ru-RU" sz="1600" dirty="0" smtClean="0">
                <a:latin typeface="Times New Roman" pitchFamily="18" charset="0"/>
                <a:cs typeface="Times New Roman" pitchFamily="18" charset="0"/>
              </a:rPr>
              <a:t>:</a:t>
            </a:r>
            <a:r>
              <a:rPr lang="ru-RU" sz="1600" dirty="0" smtClean="0">
                <a:solidFill>
                  <a:srgbClr val="FF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«Доброволец Забайкалья», «Векторы Развития» с общим охватом 300 школьников, вожатский состав для которых был подготовлен молодежной общероссийской общественной организацией «Российские Студенческие Отряды». </a:t>
            </a:r>
          </a:p>
          <a:p>
            <a:pPr marL="0" indent="361950" algn="just">
              <a:spcBef>
                <a:spcPts val="0"/>
              </a:spcBef>
              <a:buNone/>
            </a:pPr>
            <a:r>
              <a:rPr lang="ru-RU" sz="1600" dirty="0" smtClean="0">
                <a:latin typeface="Times New Roman" pitchFamily="18" charset="0"/>
                <a:cs typeface="Times New Roman" pitchFamily="18" charset="0"/>
              </a:rPr>
              <a:t>Впервые в рамках реализации мероприятий Всероссийского военно-патриотического движения </a:t>
            </a:r>
            <a:r>
              <a:rPr lang="ru-RU" sz="1600" dirty="0" smtClean="0">
                <a:solidFill>
                  <a:srgbClr val="FF0000"/>
                </a:solidFill>
                <a:latin typeface="Times New Roman" pitchFamily="18" charset="0"/>
                <a:cs typeface="Times New Roman" pitchFamily="18" charset="0"/>
              </a:rPr>
              <a:t>«ЮНАРМИЯ»</a:t>
            </a:r>
            <a:r>
              <a:rPr lang="ru-RU" sz="1600" dirty="0" smtClean="0">
                <a:latin typeface="Times New Roman" pitchFamily="18" charset="0"/>
                <a:cs typeface="Times New Roman" pitchFamily="18" charset="0"/>
              </a:rPr>
              <a:t> организована и проведена краевая профильная смена «Юнармейцы Забайкалья».</a:t>
            </a:r>
            <a:endParaRPr lang="ru-RU" sz="1600" dirty="0"/>
          </a:p>
        </p:txBody>
      </p:sp>
    </p:spTree>
    <p:extLst>
      <p:ext uri="{BB962C8B-B14F-4D97-AF65-F5344CB8AC3E}">
        <p14:creationId xmlns:p14="http://schemas.microsoft.com/office/powerpoint/2010/main" xmlns="" val="31804369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756842" y="3856980"/>
            <a:ext cx="6127526" cy="338554"/>
          </a:xfrm>
          <a:prstGeom prst="rect">
            <a:avLst/>
          </a:prstGeom>
        </p:spPr>
        <p:txBody>
          <a:bodyPr wrap="square">
            <a:spAutoFit/>
          </a:bodyPr>
          <a:lstStyle/>
          <a:p>
            <a:pPr algn="ctr"/>
            <a:r>
              <a:rPr lang="ru-RU" sz="1600" dirty="0" smtClean="0">
                <a:latin typeface="Tahoma" panose="020B0604030504040204" pitchFamily="34" charset="0"/>
                <a:ea typeface="Tahoma" panose="020B0604030504040204" pitchFamily="34" charset="0"/>
                <a:cs typeface="Tahoma" panose="020B0604030504040204" pitchFamily="34" charset="0"/>
              </a:rPr>
              <a:t> </a:t>
            </a:r>
          </a:p>
        </p:txBody>
      </p:sp>
      <p:pic>
        <p:nvPicPr>
          <p:cNvPr id="8" name="Рисунок 7"/>
          <p:cNvPicPr>
            <a:picLocks noChangeAspect="1"/>
          </p:cNvPicPr>
          <p:nvPr/>
        </p:nvPicPr>
        <p:blipFill>
          <a:blip r:embed="rId2" cstate="screen">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tretch>
            <a:fillRect/>
          </a:stretch>
        </p:blipFill>
        <p:spPr>
          <a:xfrm>
            <a:off x="8100392" y="179377"/>
            <a:ext cx="607522" cy="693387"/>
          </a:xfrm>
          <a:prstGeom prst="rect">
            <a:avLst/>
          </a:prstGeom>
          <a:effectLst>
            <a:outerShdw blurRad="50800" dist="50800" dir="5400000" sx="105000" sy="105000" algn="ctr" rotWithShape="0">
              <a:srgbClr val="000000">
                <a:alpha val="69000"/>
              </a:srgbClr>
            </a:outerShdw>
          </a:effectLst>
        </p:spPr>
      </p:pic>
      <p:pic>
        <p:nvPicPr>
          <p:cNvPr id="22530" name="Picture 2" descr="http://s12.stc.all.kpcdn.net/share/i/4/1117693/wx1080.jpg"/>
          <p:cNvPicPr>
            <a:picLocks noChangeAspect="1" noChangeArrowheads="1"/>
          </p:cNvPicPr>
          <p:nvPr/>
        </p:nvPicPr>
        <p:blipFill>
          <a:blip r:embed="rId4" cstate="screen"/>
          <a:srcRect/>
          <a:stretch>
            <a:fillRect/>
          </a:stretch>
        </p:blipFill>
        <p:spPr bwMode="auto">
          <a:xfrm>
            <a:off x="5349817" y="1527777"/>
            <a:ext cx="3664085" cy="2425761"/>
          </a:xfrm>
          <a:prstGeom prst="rect">
            <a:avLst/>
          </a:prstGeom>
          <a:noFill/>
          <a:ln>
            <a:solidFill>
              <a:schemeClr val="tx1"/>
            </a:solidFill>
          </a:ln>
          <a:effectLst>
            <a:outerShdw blurRad="50800" dist="38100" dir="2700000" algn="tl" rotWithShape="0">
              <a:prstClr val="black">
                <a:alpha val="40000"/>
              </a:prstClr>
            </a:outerShdw>
          </a:effectLst>
        </p:spPr>
      </p:pic>
      <p:pic>
        <p:nvPicPr>
          <p:cNvPr id="22532" name="Picture 4" descr="https://im0-tub-ru.yandex.net/i?id=c7056300c4b321aa5bd26c94b77fb90f-l&amp;n=13"/>
          <p:cNvPicPr>
            <a:picLocks noChangeAspect="1" noChangeArrowheads="1"/>
          </p:cNvPicPr>
          <p:nvPr/>
        </p:nvPicPr>
        <p:blipFill>
          <a:blip r:embed="rId5" cstate="print"/>
          <a:srcRect/>
          <a:stretch>
            <a:fillRect/>
          </a:stretch>
        </p:blipFill>
        <p:spPr bwMode="auto">
          <a:xfrm>
            <a:off x="5364088" y="4126443"/>
            <a:ext cx="3671797" cy="2438075"/>
          </a:xfrm>
          <a:prstGeom prst="rect">
            <a:avLst/>
          </a:prstGeom>
          <a:noFill/>
          <a:ln>
            <a:solidFill>
              <a:schemeClr val="tx1"/>
            </a:solidFill>
          </a:ln>
          <a:effectLst>
            <a:outerShdw blurRad="50800" dist="38100" dir="2700000" algn="tl" rotWithShape="0">
              <a:prstClr val="black">
                <a:alpha val="40000"/>
              </a:prstClr>
            </a:outerShdw>
          </a:effectLst>
        </p:spPr>
      </p:pic>
      <p:pic>
        <p:nvPicPr>
          <p:cNvPr id="22534" name="Picture 6" descr="https://im0-tub-ru.yandex.net/i?id=f042ef3b560e5d927fbb60b51a02da84-l&amp;n=13"/>
          <p:cNvPicPr>
            <a:picLocks noChangeAspect="1" noChangeArrowheads="1"/>
          </p:cNvPicPr>
          <p:nvPr/>
        </p:nvPicPr>
        <p:blipFill>
          <a:blip r:embed="rId6" cstate="screen"/>
          <a:srcRect/>
          <a:stretch>
            <a:fillRect/>
          </a:stretch>
        </p:blipFill>
        <p:spPr bwMode="auto">
          <a:xfrm>
            <a:off x="809476" y="4126443"/>
            <a:ext cx="4338588" cy="2438075"/>
          </a:xfrm>
          <a:prstGeom prst="rect">
            <a:avLst/>
          </a:prstGeom>
          <a:noFill/>
          <a:ln>
            <a:solidFill>
              <a:schemeClr val="tx1"/>
            </a:solidFill>
          </a:ln>
          <a:effectLst>
            <a:outerShdw blurRad="50800" dist="38100" dir="2700000" algn="tl" rotWithShape="0">
              <a:prstClr val="black">
                <a:alpha val="40000"/>
              </a:prstClr>
            </a:outerShdw>
          </a:effectLst>
        </p:spPr>
      </p:pic>
      <p:pic>
        <p:nvPicPr>
          <p:cNvPr id="22536" name="Picture 8" descr="http://obraz.smol-ray.ru/files/484/img_25_20001111111.jpg"/>
          <p:cNvPicPr>
            <a:picLocks noChangeAspect="1" noChangeArrowheads="1"/>
          </p:cNvPicPr>
          <p:nvPr/>
        </p:nvPicPr>
        <p:blipFill>
          <a:blip r:embed="rId7" cstate="screen"/>
          <a:srcRect/>
          <a:stretch>
            <a:fillRect/>
          </a:stretch>
        </p:blipFill>
        <p:spPr bwMode="auto">
          <a:xfrm>
            <a:off x="809476" y="1527777"/>
            <a:ext cx="4312654" cy="2428023"/>
          </a:xfrm>
          <a:prstGeom prst="rect">
            <a:avLst/>
          </a:prstGeom>
          <a:noFill/>
          <a:ln>
            <a:solidFill>
              <a:schemeClr val="tx1"/>
            </a:solidFill>
          </a:ln>
          <a:effectLst>
            <a:outerShdw blurRad="50800" dist="38100" dir="2700000" algn="tl" rotWithShape="0">
              <a:prstClr val="black">
                <a:alpha val="40000"/>
              </a:prstClr>
            </a:outerShdw>
          </a:effectLst>
        </p:spPr>
      </p:pic>
      <p:sp>
        <p:nvSpPr>
          <p:cNvPr id="13" name="Прямоугольник 1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4" name="Picture 2" descr="C:\Users\Людмилка\Documents\Герб ЗК.png"/>
          <p:cNvPicPr>
            <a:picLocks noChangeAspect="1" noChangeArrowheads="1"/>
          </p:cNvPicPr>
          <p:nvPr/>
        </p:nvPicPr>
        <p:blipFill>
          <a:blip r:embed="rId8"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5" name="Заголовок 1"/>
          <p:cNvSpPr txBox="1">
            <a:spLocks/>
          </p:cNvSpPr>
          <p:nvPr/>
        </p:nvSpPr>
        <p:spPr>
          <a:xfrm>
            <a:off x="1403648" y="71414"/>
            <a:ext cx="6264696"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2800" b="1" dirty="0" smtClean="0">
                <a:solidFill>
                  <a:srgbClr val="FF0000"/>
                </a:solidFill>
                <a:latin typeface="Calibri" pitchFamily="34" charset="0"/>
              </a:rPr>
              <a:t>Региональное </a:t>
            </a:r>
            <a:r>
              <a:rPr lang="ru-RU" sz="2800" b="1" dirty="0">
                <a:solidFill>
                  <a:srgbClr val="FF0000"/>
                </a:solidFill>
                <a:latin typeface="Calibri" pitchFamily="34" charset="0"/>
              </a:rPr>
              <a:t>отделение ВВПОД «ЮНАРМИЯ» Забайкальского </a:t>
            </a:r>
            <a:r>
              <a:rPr lang="ru-RU" sz="2800" b="1" dirty="0" smtClean="0">
                <a:solidFill>
                  <a:srgbClr val="FF0000"/>
                </a:solidFill>
                <a:latin typeface="Calibri" pitchFamily="34" charset="0"/>
              </a:rPr>
              <a:t>края</a:t>
            </a:r>
            <a:endParaRPr lang="ru-RU" sz="2800" b="1" dirty="0">
              <a:solidFill>
                <a:srgbClr val="FF0000"/>
              </a:solidFill>
              <a:latin typeface="Calibri" pitchFamily="34" charset="0"/>
            </a:endParaRPr>
          </a:p>
        </p:txBody>
      </p:sp>
    </p:spTree>
    <p:extLst>
      <p:ext uri="{BB962C8B-B14F-4D97-AF65-F5344CB8AC3E}">
        <p14:creationId xmlns:p14="http://schemas.microsoft.com/office/powerpoint/2010/main" xmlns="" val="3878573751"/>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IMG_4106-16-01-18-11-03.JPG"/>
          <p:cNvPicPr>
            <a:picLocks noGrp="1" noChangeAspect="1"/>
          </p:cNvPicPr>
          <p:nvPr>
            <p:ph idx="1"/>
          </p:nvPr>
        </p:nvPicPr>
        <p:blipFill>
          <a:blip r:embed="rId2" cstate="screen"/>
          <a:stretch>
            <a:fillRect/>
          </a:stretch>
        </p:blipFill>
        <p:spPr>
          <a:xfrm>
            <a:off x="1926304" y="2376571"/>
            <a:ext cx="6033992" cy="4320480"/>
          </a:xfrm>
        </p:spPr>
      </p:pic>
      <p:sp>
        <p:nvSpPr>
          <p:cNvPr id="122881" name="Rectangle 1"/>
          <p:cNvSpPr>
            <a:spLocks noGrp="1" noChangeArrowheads="1"/>
          </p:cNvSpPr>
          <p:nvPr>
            <p:ph type="title"/>
          </p:nvPr>
        </p:nvSpPr>
        <p:spPr bwMode="auto">
          <a:xfrm>
            <a:off x="994121" y="1268760"/>
            <a:ext cx="7898359"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69875" algn="l"/>
              </a:tabLst>
            </a:pPr>
            <a:r>
              <a:rPr kumimoji="0" lang="ru-RU"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i="0" u="none" strike="noStrike" cap="none" normalizeH="0" baseline="0" dirty="0" smtClean="0">
                <a:ln>
                  <a:noFill/>
                </a:ln>
                <a:solidFill>
                  <a:srgbClr val="000000"/>
                </a:solidFill>
                <a:effectLst/>
                <a:latin typeface="Times New Roman" pitchFamily="18" charset="0"/>
                <a:cs typeface="Times New Roman" pitchFamily="18" charset="0"/>
              </a:rPr>
              <a:t>В 2016-2017 учебном году более 6000 школьников приняли активное участие в мероприятиях общественно-государственной детско-юношеской организации РДШ. В районах Забайкальского края по данным на 29 декабря 2017 года 305 образовательных организаций пожелали начать работу по направлениям РДШ.</a:t>
            </a:r>
            <a:endParaRPr kumimoji="0" lang="ru-RU" sz="160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2800" b="1" dirty="0" smtClean="0">
                <a:solidFill>
                  <a:schemeClr val="bg1"/>
                </a:solidFill>
                <a:latin typeface="Calibri" pitchFamily="34" charset="0"/>
              </a:rPr>
              <a:t>Российское движение школьников</a:t>
            </a:r>
            <a:endParaRPr lang="ru-RU" sz="2800" b="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одержимое 9"/>
          <p:cNvGraphicFramePr>
            <a:graphicFrameLocks noGrp="1"/>
          </p:cNvGraphicFramePr>
          <p:nvPr>
            <p:ph sz="quarter" idx="1"/>
            <p:extLst>
              <p:ext uri="{D42A27DB-BD31-4B8C-83A1-F6EECF244321}">
                <p14:modId xmlns:p14="http://schemas.microsoft.com/office/powerpoint/2010/main" xmlns="" val="2140985474"/>
              </p:ext>
            </p:extLst>
          </p:nvPr>
        </p:nvGraphicFramePr>
        <p:xfrm>
          <a:off x="899591" y="2348880"/>
          <a:ext cx="6421979" cy="3956670"/>
        </p:xfrm>
        <a:graphic>
          <a:graphicData uri="http://schemas.openxmlformats.org/drawingml/2006/chart">
            <c:chart xmlns:c="http://schemas.openxmlformats.org/drawingml/2006/chart" xmlns:r="http://schemas.openxmlformats.org/officeDocument/2006/relationships" r:id="rId2"/>
          </a:graphicData>
        </a:graphic>
      </p:graphicFrame>
      <p:sp>
        <p:nvSpPr>
          <p:cNvPr id="7" name="Поле 1"/>
          <p:cNvSpPr txBox="1"/>
          <p:nvPr/>
        </p:nvSpPr>
        <p:spPr>
          <a:xfrm>
            <a:off x="1749406" y="1296614"/>
            <a:ext cx="6422994" cy="571504"/>
          </a:xfrm>
          <a:prstGeom prst="roundRect">
            <a:avLst/>
          </a:prstGeom>
          <a:ln/>
        </p:spPr>
        <p:style>
          <a:lnRef idx="1">
            <a:schemeClr val="accent3"/>
          </a:lnRef>
          <a:fillRef idx="2">
            <a:schemeClr val="accent3"/>
          </a:fillRef>
          <a:effectRef idx="1">
            <a:schemeClr val="accent3"/>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0"/>
              </a:spcAft>
              <a:defRPr/>
            </a:pPr>
            <a:r>
              <a:rPr lang="ru-RU" sz="1600" b="1" cap="all" dirty="0" smtClean="0">
                <a:solidFill>
                  <a:schemeClr val="tx1"/>
                </a:solidFill>
                <a:latin typeface="Times New Roman" pitchFamily="18" charset="0"/>
                <a:ea typeface="Calibri"/>
                <a:cs typeface="Times New Roman" pitchFamily="18" charset="0"/>
              </a:rPr>
              <a:t>Внутришкольный учет 2016 </a:t>
            </a:r>
            <a:r>
              <a:rPr lang="ru-RU" sz="1600" b="1" dirty="0" smtClean="0">
                <a:solidFill>
                  <a:schemeClr val="tx1"/>
                </a:solidFill>
                <a:latin typeface="Times New Roman" pitchFamily="18" charset="0"/>
                <a:ea typeface="Calibri"/>
                <a:cs typeface="Times New Roman" pitchFamily="18" charset="0"/>
              </a:rPr>
              <a:t>г</a:t>
            </a:r>
            <a:r>
              <a:rPr lang="ru-RU" sz="1600" b="1" cap="all" dirty="0" smtClean="0">
                <a:solidFill>
                  <a:schemeClr val="tx1"/>
                </a:solidFill>
                <a:latin typeface="Times New Roman" pitchFamily="18" charset="0"/>
                <a:ea typeface="Calibri"/>
                <a:cs typeface="Times New Roman" pitchFamily="18" charset="0"/>
              </a:rPr>
              <a:t>. – 3484 </a:t>
            </a:r>
            <a:r>
              <a:rPr lang="ru-RU" sz="1600" b="1" dirty="0" smtClean="0">
                <a:solidFill>
                  <a:schemeClr val="tx1"/>
                </a:solidFill>
                <a:latin typeface="Times New Roman" pitchFamily="18" charset="0"/>
                <a:ea typeface="Calibri"/>
                <a:cs typeface="Times New Roman" pitchFamily="18" charset="0"/>
              </a:rPr>
              <a:t>чел.</a:t>
            </a:r>
          </a:p>
          <a:p>
            <a:pPr algn="ctr">
              <a:spcAft>
                <a:spcPts val="0"/>
              </a:spcAft>
              <a:defRPr/>
            </a:pPr>
            <a:r>
              <a:rPr lang="ru-RU" sz="1600" b="1" dirty="0" smtClean="0">
                <a:solidFill>
                  <a:schemeClr val="tx1"/>
                </a:solidFill>
                <a:latin typeface="Times New Roman" pitchFamily="18" charset="0"/>
                <a:ea typeface="Calibri"/>
                <a:cs typeface="Times New Roman" pitchFamily="18" charset="0"/>
              </a:rPr>
              <a:t>                                                        2017 г. – 3470 чел.</a:t>
            </a:r>
          </a:p>
          <a:p>
            <a:pPr algn="ctr">
              <a:spcAft>
                <a:spcPts val="0"/>
              </a:spcAft>
              <a:defRPr/>
            </a:pPr>
            <a:r>
              <a:rPr lang="ru-RU" sz="1600" b="1" cap="all" dirty="0" smtClean="0">
                <a:solidFill>
                  <a:srgbClr val="943634"/>
                </a:solidFill>
                <a:effectLst>
                  <a:outerShdw blurRad="38100" dist="38100" dir="2700000" algn="tl">
                    <a:srgbClr val="000000">
                      <a:alpha val="43137"/>
                    </a:srgbClr>
                  </a:outerShdw>
                </a:effectLst>
                <a:latin typeface="Times New Roman" pitchFamily="18" charset="0"/>
                <a:ea typeface="Calibri"/>
                <a:cs typeface="Times New Roman" pitchFamily="18" charset="0"/>
              </a:rPr>
              <a:t>          </a:t>
            </a:r>
            <a:endParaRPr lang="ru-RU" sz="1600" b="1" cap="all" dirty="0">
              <a:solidFill>
                <a:srgbClr val="943634"/>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9" name="Прямоугольник 8"/>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0" name="Прямоугольник 9"/>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1"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2"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2800" b="1" dirty="0" smtClean="0">
                <a:solidFill>
                  <a:schemeClr val="bg1"/>
                </a:solidFill>
                <a:latin typeface="Calibri" pitchFamily="34" charset="0"/>
              </a:rPr>
              <a:t>Социально-психологическое тестирование</a:t>
            </a:r>
            <a:endParaRPr lang="ru-RU" sz="2800" b="1" dirty="0">
              <a:solidFill>
                <a:schemeClr val="bg1"/>
              </a:solidFill>
              <a:latin typeface="Calibri" pitchFamily="34" charset="0"/>
            </a:endParaRPr>
          </a:p>
        </p:txBody>
      </p:sp>
      <p:pic>
        <p:nvPicPr>
          <p:cNvPr id="13" name="Picture 45" descr="http://www.j100.ru/upload/iblock/780/7804e0581eddb011e36ee18ae0b97068.jpg"/>
          <p:cNvPicPr>
            <a:picLocks noChangeAspect="1" noChangeArrowheads="1"/>
          </p:cNvPicPr>
          <p:nvPr/>
        </p:nvPicPr>
        <p:blipFill>
          <a:blip r:embed="rId4" cstate="screen"/>
          <a:srcRect/>
          <a:stretch>
            <a:fillRect/>
          </a:stretch>
        </p:blipFill>
        <p:spPr bwMode="auto">
          <a:xfrm>
            <a:off x="6228184" y="3068960"/>
            <a:ext cx="2762653"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1098987" y="1357298"/>
            <a:ext cx="3143272" cy="857256"/>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0" hangingPunct="0">
              <a:defRPr/>
            </a:pPr>
            <a:r>
              <a:rPr lang="ru-RU" sz="1600" b="1" dirty="0">
                <a:solidFill>
                  <a:schemeClr val="tx1"/>
                </a:solidFill>
              </a:rPr>
              <a:t>Месячники правовых </a:t>
            </a:r>
            <a:r>
              <a:rPr lang="ru-RU" sz="1600" b="1" dirty="0" smtClean="0">
                <a:solidFill>
                  <a:schemeClr val="tx1"/>
                </a:solidFill>
              </a:rPr>
              <a:t>знаний  (132 450 чел.)</a:t>
            </a:r>
            <a:endParaRPr lang="ru-RU" sz="1600" b="1" dirty="0">
              <a:solidFill>
                <a:schemeClr val="tx1"/>
              </a:solidFill>
            </a:endParaRPr>
          </a:p>
        </p:txBody>
      </p:sp>
      <p:sp>
        <p:nvSpPr>
          <p:cNvPr id="8" name="Скругленный прямоугольник 7"/>
          <p:cNvSpPr/>
          <p:nvPr/>
        </p:nvSpPr>
        <p:spPr>
          <a:xfrm>
            <a:off x="1098987" y="3286124"/>
            <a:ext cx="3143272" cy="642942"/>
          </a:xfrm>
          <a:prstGeom prst="roundRect">
            <a:avLst/>
          </a:prstGeom>
          <a:ln/>
        </p:spPr>
        <p:style>
          <a:lnRef idx="1">
            <a:schemeClr val="accent5"/>
          </a:lnRef>
          <a:fillRef idx="2">
            <a:schemeClr val="accent5"/>
          </a:fillRef>
          <a:effectRef idx="1">
            <a:schemeClr val="accent5"/>
          </a:effectRef>
          <a:fontRef idx="minor">
            <a:schemeClr val="dk1"/>
          </a:fontRef>
        </p:style>
        <p:txBody>
          <a:bodyPr/>
          <a:lstStyle/>
          <a:p>
            <a:pPr indent="342900" algn="ctr" eaLnBrk="0" hangingPunct="0">
              <a:tabLst>
                <a:tab pos="630238" algn="l"/>
              </a:tabLst>
              <a:defRPr/>
            </a:pPr>
            <a:r>
              <a:rPr lang="ru-RU" sz="1600" b="1" dirty="0">
                <a:solidFill>
                  <a:schemeClr val="tx1"/>
                </a:solidFill>
              </a:rPr>
              <a:t>Единый урок прав </a:t>
            </a:r>
            <a:r>
              <a:rPr lang="ru-RU" sz="1600" b="1" dirty="0" smtClean="0">
                <a:solidFill>
                  <a:schemeClr val="tx1"/>
                </a:solidFill>
              </a:rPr>
              <a:t>человека</a:t>
            </a:r>
          </a:p>
          <a:p>
            <a:pPr indent="342900" algn="ctr" eaLnBrk="0" hangingPunct="0">
              <a:tabLst>
                <a:tab pos="630238" algn="l"/>
              </a:tabLst>
              <a:defRPr/>
            </a:pPr>
            <a:r>
              <a:rPr lang="ru-RU" sz="1600" b="1" dirty="0" smtClean="0">
                <a:solidFill>
                  <a:schemeClr val="tx1"/>
                </a:solidFill>
              </a:rPr>
              <a:t>(23835 чел.)</a:t>
            </a:r>
            <a:endParaRPr lang="ru-RU" sz="1600" b="1" dirty="0">
              <a:solidFill>
                <a:schemeClr val="tx1"/>
              </a:solidFill>
            </a:endParaRPr>
          </a:p>
        </p:txBody>
      </p:sp>
      <p:sp>
        <p:nvSpPr>
          <p:cNvPr id="11" name="Скругленный прямоугольник 10"/>
          <p:cNvSpPr/>
          <p:nvPr/>
        </p:nvSpPr>
        <p:spPr>
          <a:xfrm>
            <a:off x="1099014" y="2285992"/>
            <a:ext cx="3143250" cy="857250"/>
          </a:xfrm>
          <a:prstGeom prst="roundRect">
            <a:avLst/>
          </a:prstGeom>
        </p:spPr>
        <p:style>
          <a:lnRef idx="1">
            <a:schemeClr val="accent3"/>
          </a:lnRef>
          <a:fillRef idx="2">
            <a:schemeClr val="accent3"/>
          </a:fillRef>
          <a:effectRef idx="1">
            <a:schemeClr val="accent3"/>
          </a:effectRef>
          <a:fontRef idx="minor">
            <a:schemeClr val="dk1"/>
          </a:fontRef>
        </p:style>
        <p:txBody>
          <a:bodyPr/>
          <a:lstStyle/>
          <a:p>
            <a:pPr algn="ctr" eaLnBrk="0" hangingPunct="0">
              <a:defRPr/>
            </a:pPr>
            <a:r>
              <a:rPr lang="ru-RU" sz="1600" b="1" dirty="0">
                <a:solidFill>
                  <a:schemeClr val="tx1"/>
                </a:solidFill>
              </a:rPr>
              <a:t>Всероссийский день правовой помощи </a:t>
            </a:r>
            <a:r>
              <a:rPr lang="ru-RU" sz="1600" b="1" dirty="0" smtClean="0">
                <a:solidFill>
                  <a:schemeClr val="tx1"/>
                </a:solidFill>
              </a:rPr>
              <a:t>детям</a:t>
            </a:r>
          </a:p>
          <a:p>
            <a:pPr algn="ctr" eaLnBrk="0" hangingPunct="0">
              <a:defRPr/>
            </a:pPr>
            <a:r>
              <a:rPr lang="ru-RU" sz="1600" b="1" dirty="0" smtClean="0">
                <a:solidFill>
                  <a:schemeClr val="tx1"/>
                </a:solidFill>
              </a:rPr>
              <a:t>(115.500 чел.)</a:t>
            </a:r>
            <a:endParaRPr lang="ru-RU" sz="1600" b="1" dirty="0">
              <a:solidFill>
                <a:schemeClr val="tx1"/>
              </a:solidFill>
            </a:endParaRPr>
          </a:p>
        </p:txBody>
      </p:sp>
      <p:sp>
        <p:nvSpPr>
          <p:cNvPr id="16" name="Скругленный прямоугольник 15"/>
          <p:cNvSpPr/>
          <p:nvPr/>
        </p:nvSpPr>
        <p:spPr>
          <a:xfrm>
            <a:off x="1099014" y="4000504"/>
            <a:ext cx="3143250" cy="928694"/>
          </a:xfrm>
          <a:prstGeom prst="roundRect">
            <a:avLst/>
          </a:prstGeom>
        </p:spPr>
        <p:style>
          <a:lnRef idx="1">
            <a:schemeClr val="accent3"/>
          </a:lnRef>
          <a:fillRef idx="2">
            <a:schemeClr val="accent3"/>
          </a:fillRef>
          <a:effectRef idx="1">
            <a:schemeClr val="accent3"/>
          </a:effectRef>
          <a:fontRef idx="minor">
            <a:schemeClr val="dk1"/>
          </a:fontRef>
        </p:style>
        <p:txBody>
          <a:bodyPr/>
          <a:lstStyle/>
          <a:p>
            <a:pPr algn="ctr">
              <a:defRPr/>
            </a:pPr>
            <a:r>
              <a:rPr lang="ru-RU" b="1" dirty="0"/>
              <a:t> </a:t>
            </a:r>
            <a:r>
              <a:rPr lang="ru-RU" sz="1600" b="1" dirty="0">
                <a:solidFill>
                  <a:schemeClr val="tx1"/>
                </a:solidFill>
              </a:rPr>
              <a:t>Конкурсы гражданской грамотности, конкурсы рисунков </a:t>
            </a:r>
            <a:r>
              <a:rPr lang="ru-RU" sz="1600" b="1" dirty="0" smtClean="0">
                <a:solidFill>
                  <a:schemeClr val="tx1"/>
                </a:solidFill>
              </a:rPr>
              <a:t> (19862 чел.)</a:t>
            </a:r>
            <a:endParaRPr lang="ru-RU" sz="1600" b="1" dirty="0">
              <a:solidFill>
                <a:schemeClr val="tx1"/>
              </a:solidFill>
            </a:endParaRPr>
          </a:p>
        </p:txBody>
      </p:sp>
      <p:sp>
        <p:nvSpPr>
          <p:cNvPr id="17419" name="Rectangle 23"/>
          <p:cNvSpPr>
            <a:spLocks noChangeArrowheads="1"/>
          </p:cNvSpPr>
          <p:nvPr/>
        </p:nvSpPr>
        <p:spPr bwMode="auto">
          <a:xfrm>
            <a:off x="1000100" y="2500313"/>
            <a:ext cx="2599226" cy="369887"/>
          </a:xfrm>
          <a:prstGeom prst="rect">
            <a:avLst/>
          </a:prstGeom>
          <a:noFill/>
          <a:ln w="9525">
            <a:noFill/>
            <a:miter lim="800000"/>
            <a:headEnd/>
            <a:tailEnd/>
          </a:ln>
        </p:spPr>
        <p:txBody>
          <a:bodyPr wrap="square" anchor="ctr">
            <a:spAutoFit/>
          </a:bodyPr>
          <a:lstStyle/>
          <a:p>
            <a:pPr eaLnBrk="0" hangingPunct="0">
              <a:tabLst>
                <a:tab pos="269875" algn="l"/>
              </a:tabLst>
            </a:pPr>
            <a:endParaRPr lang="ru-RU" i="1">
              <a:latin typeface="Times New Roman" pitchFamily="18" charset="0"/>
            </a:endParaRPr>
          </a:p>
        </p:txBody>
      </p:sp>
      <p:sp>
        <p:nvSpPr>
          <p:cNvPr id="17420" name="Rectangle 30"/>
          <p:cNvSpPr>
            <a:spLocks noChangeArrowheads="1"/>
          </p:cNvSpPr>
          <p:nvPr/>
        </p:nvSpPr>
        <p:spPr bwMode="auto">
          <a:xfrm>
            <a:off x="3429000" y="3643313"/>
            <a:ext cx="7143750" cy="338137"/>
          </a:xfrm>
          <a:prstGeom prst="rect">
            <a:avLst/>
          </a:prstGeom>
          <a:noFill/>
          <a:ln w="9525">
            <a:noFill/>
            <a:miter lim="800000"/>
            <a:headEnd/>
            <a:tailEnd/>
          </a:ln>
        </p:spPr>
        <p:txBody>
          <a:bodyPr anchor="ctr">
            <a:spAutoFit/>
          </a:bodyPr>
          <a:lstStyle/>
          <a:p>
            <a:pPr eaLnBrk="0" hangingPunct="0"/>
            <a:r>
              <a:rPr lang="ru-RU" sz="1600" b="1">
                <a:latin typeface="Times New Roman" pitchFamily="18" charset="0"/>
                <a:cs typeface="Times New Roman" pitchFamily="18" charset="0"/>
              </a:rPr>
              <a:t> </a:t>
            </a:r>
            <a:endParaRPr lang="ru-RU" sz="1600">
              <a:latin typeface="Times New Roman" pitchFamily="18" charset="0"/>
            </a:endParaRPr>
          </a:p>
        </p:txBody>
      </p:sp>
      <p:sp>
        <p:nvSpPr>
          <p:cNvPr id="12317" name="Rectangle 29"/>
          <p:cNvSpPr>
            <a:spLocks noChangeArrowheads="1"/>
          </p:cNvSpPr>
          <p:nvPr/>
        </p:nvSpPr>
        <p:spPr bwMode="auto">
          <a:xfrm>
            <a:off x="1714503" y="1428750"/>
            <a:ext cx="6715125" cy="923925"/>
          </a:xfrm>
          <a:prstGeom prst="rect">
            <a:avLst/>
          </a:prstGeom>
          <a:noFill/>
          <a:ln w="9525">
            <a:noFill/>
            <a:miter lim="800000"/>
            <a:headEnd/>
            <a:tailEnd/>
          </a:ln>
          <a:effectLst/>
        </p:spPr>
        <p:txBody>
          <a:bodyPr anchor="ctr">
            <a:spAutoFit/>
          </a:bodyPr>
          <a:lstStyle/>
          <a:p>
            <a:pPr indent="450850" algn="just" eaLnBrk="0" hangingPunct="0">
              <a:defRPr/>
            </a:pPr>
            <a:r>
              <a:rPr lang="ru-RU" dirty="0">
                <a:latin typeface="+mn-lt"/>
              </a:rPr>
              <a:t> </a:t>
            </a:r>
          </a:p>
          <a:p>
            <a:pPr indent="450850" algn="just" eaLnBrk="0" hangingPunct="0">
              <a:defRPr/>
            </a:pPr>
            <a:endParaRPr lang="ru-RU" dirty="0">
              <a:latin typeface="+mn-lt"/>
            </a:endParaRPr>
          </a:p>
          <a:p>
            <a:pPr indent="450850" algn="just" eaLnBrk="0" hangingPunct="0">
              <a:defRPr/>
            </a:pPr>
            <a:endParaRPr lang="ru-RU" dirty="0">
              <a:latin typeface="+mn-lt"/>
            </a:endParaRPr>
          </a:p>
        </p:txBody>
      </p:sp>
      <p:sp>
        <p:nvSpPr>
          <p:cNvPr id="18" name="Скругленный прямоугольник 17"/>
          <p:cNvSpPr/>
          <p:nvPr/>
        </p:nvSpPr>
        <p:spPr>
          <a:xfrm>
            <a:off x="1098987" y="5000636"/>
            <a:ext cx="3143272" cy="785818"/>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1600" b="1" dirty="0">
                <a:solidFill>
                  <a:schemeClr val="tx1"/>
                </a:solidFill>
              </a:rPr>
              <a:t>Тестирование сформированности правовых </a:t>
            </a:r>
            <a:r>
              <a:rPr lang="ru-RU" sz="1600" b="1" dirty="0" smtClean="0">
                <a:solidFill>
                  <a:schemeClr val="tx1"/>
                </a:solidFill>
              </a:rPr>
              <a:t>знаний (100 чел.)</a:t>
            </a:r>
            <a:endParaRPr lang="ru-RU" sz="1600" b="1" dirty="0">
              <a:solidFill>
                <a:schemeClr val="tx1"/>
              </a:solidFill>
            </a:endParaRPr>
          </a:p>
        </p:txBody>
      </p:sp>
      <p:sp>
        <p:nvSpPr>
          <p:cNvPr id="20" name="Скругленный прямоугольник 19"/>
          <p:cNvSpPr/>
          <p:nvPr/>
        </p:nvSpPr>
        <p:spPr>
          <a:xfrm>
            <a:off x="5929322" y="1357298"/>
            <a:ext cx="2988000" cy="100080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600" b="1" dirty="0">
                <a:solidFill>
                  <a:schemeClr val="tx1"/>
                </a:solidFill>
              </a:rPr>
              <a:t>Краевой конкурс проектов по просвещению </a:t>
            </a:r>
            <a:r>
              <a:rPr lang="ru-RU" sz="1600" b="1" dirty="0" smtClean="0">
                <a:solidFill>
                  <a:schemeClr val="tx1"/>
                </a:solidFill>
              </a:rPr>
              <a:t>родителей (64 работы из 17 районов)</a:t>
            </a:r>
            <a:endParaRPr lang="ru-RU" sz="1600" b="1" dirty="0">
              <a:solidFill>
                <a:schemeClr val="tx1"/>
              </a:solidFill>
            </a:endParaRPr>
          </a:p>
        </p:txBody>
      </p:sp>
      <p:sp>
        <p:nvSpPr>
          <p:cNvPr id="21" name="Скругленный прямоугольник 20"/>
          <p:cNvSpPr/>
          <p:nvPr/>
        </p:nvSpPr>
        <p:spPr>
          <a:xfrm>
            <a:off x="5929322" y="2499638"/>
            <a:ext cx="2988000" cy="100080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1600" b="1" dirty="0">
                <a:solidFill>
                  <a:schemeClr val="tx1"/>
                </a:solidFill>
              </a:rPr>
              <a:t>Конкурс методических материалов по проведению уроков права</a:t>
            </a:r>
          </a:p>
        </p:txBody>
      </p:sp>
      <p:sp>
        <p:nvSpPr>
          <p:cNvPr id="22" name="Скругленный прямоугольник 21"/>
          <p:cNvSpPr/>
          <p:nvPr/>
        </p:nvSpPr>
        <p:spPr>
          <a:xfrm>
            <a:off x="5929322" y="3643314"/>
            <a:ext cx="2988000" cy="1000132"/>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600" b="1" dirty="0">
                <a:solidFill>
                  <a:schemeClr val="tx1"/>
                </a:solidFill>
              </a:rPr>
              <a:t>Турнир для педагогов на знание основ прав человека</a:t>
            </a:r>
          </a:p>
        </p:txBody>
      </p:sp>
      <p:sp>
        <p:nvSpPr>
          <p:cNvPr id="23" name="Скругленный прямоугольник 22"/>
          <p:cNvSpPr/>
          <p:nvPr/>
        </p:nvSpPr>
        <p:spPr>
          <a:xfrm>
            <a:off x="5929322" y="4786322"/>
            <a:ext cx="2988000" cy="1000132"/>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1600" b="1" dirty="0">
                <a:solidFill>
                  <a:schemeClr val="tx1"/>
                </a:solidFill>
                <a:cs typeface="Arial" pitchFamily="34" charset="0"/>
              </a:rPr>
              <a:t>Дистанционный опрос педагогов «Обучение праву в школе»</a:t>
            </a:r>
          </a:p>
        </p:txBody>
      </p:sp>
      <p:pic>
        <p:nvPicPr>
          <p:cNvPr id="17441" name="Рисунок 35" descr="E:\DCIM\100NIKON\DSCN3058.JPG"/>
          <p:cNvPicPr>
            <a:picLocks noChangeAspect="1" noChangeArrowheads="1"/>
          </p:cNvPicPr>
          <p:nvPr/>
        </p:nvPicPr>
        <p:blipFill>
          <a:blip r:embed="rId2" cstate="screen"/>
          <a:srcRect/>
          <a:stretch>
            <a:fillRect/>
          </a:stretch>
        </p:blipFill>
        <p:spPr bwMode="auto">
          <a:xfrm>
            <a:off x="4357690" y="1357313"/>
            <a:ext cx="1500188" cy="1000125"/>
          </a:xfrm>
          <a:prstGeom prst="rect">
            <a:avLst/>
          </a:prstGeom>
          <a:noFill/>
          <a:ln w="9525">
            <a:noFill/>
            <a:miter lim="800000"/>
            <a:headEnd/>
            <a:tailEnd/>
          </a:ln>
        </p:spPr>
      </p:pic>
      <p:pic>
        <p:nvPicPr>
          <p:cNvPr id="17442" name="Picture 3"/>
          <p:cNvPicPr>
            <a:picLocks noChangeAspect="1" noChangeArrowheads="1"/>
          </p:cNvPicPr>
          <p:nvPr/>
        </p:nvPicPr>
        <p:blipFill>
          <a:blip r:embed="rId3" cstate="screen"/>
          <a:srcRect/>
          <a:stretch>
            <a:fillRect/>
          </a:stretch>
        </p:blipFill>
        <p:spPr bwMode="auto">
          <a:xfrm>
            <a:off x="4357690" y="2428875"/>
            <a:ext cx="1500188" cy="1071563"/>
          </a:xfrm>
          <a:prstGeom prst="rect">
            <a:avLst/>
          </a:prstGeom>
          <a:noFill/>
          <a:ln w="9525">
            <a:noFill/>
            <a:miter lim="800000"/>
            <a:headEnd/>
            <a:tailEnd/>
          </a:ln>
        </p:spPr>
      </p:pic>
      <p:pic>
        <p:nvPicPr>
          <p:cNvPr id="17443" name="Picture 2"/>
          <p:cNvPicPr>
            <a:picLocks noGrp="1" noChangeAspect="1" noChangeArrowheads="1"/>
          </p:cNvPicPr>
          <p:nvPr>
            <p:ph idx="1"/>
          </p:nvPr>
        </p:nvPicPr>
        <p:blipFill>
          <a:blip r:embed="rId4" cstate="screen"/>
          <a:srcRect/>
          <a:stretch>
            <a:fillRect/>
          </a:stretch>
        </p:blipFill>
        <p:spPr>
          <a:xfrm>
            <a:off x="4357690" y="3571875"/>
            <a:ext cx="1500188" cy="1071563"/>
          </a:xfrm>
        </p:spPr>
      </p:pic>
      <p:pic>
        <p:nvPicPr>
          <p:cNvPr id="17444" name="Рисунок 44"/>
          <p:cNvPicPr>
            <a:picLocks noChangeAspect="1" noChangeArrowheads="1"/>
          </p:cNvPicPr>
          <p:nvPr/>
        </p:nvPicPr>
        <p:blipFill>
          <a:blip r:embed="rId5" cstate="screen"/>
          <a:srcRect/>
          <a:stretch>
            <a:fillRect/>
          </a:stretch>
        </p:blipFill>
        <p:spPr bwMode="auto">
          <a:xfrm>
            <a:off x="4357690" y="4714875"/>
            <a:ext cx="1500188" cy="1071563"/>
          </a:xfrm>
          <a:prstGeom prst="rect">
            <a:avLst/>
          </a:prstGeom>
          <a:noFill/>
          <a:ln w="9525">
            <a:noFill/>
            <a:miter lim="800000"/>
            <a:headEnd/>
            <a:tailEnd/>
          </a:ln>
        </p:spPr>
      </p:pic>
      <p:sp>
        <p:nvSpPr>
          <p:cNvPr id="24" name="Скругленный прямоугольник 23"/>
          <p:cNvSpPr/>
          <p:nvPr/>
        </p:nvSpPr>
        <p:spPr>
          <a:xfrm>
            <a:off x="1928794" y="6072206"/>
            <a:ext cx="6572296" cy="500066"/>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600" b="1" dirty="0">
                <a:solidFill>
                  <a:schemeClr val="tx1"/>
                </a:solidFill>
                <a:cs typeface="Arial" pitchFamily="34" charset="0"/>
              </a:rPr>
              <a:t>охват более 132 000 </a:t>
            </a:r>
            <a:r>
              <a:rPr lang="ru-RU" sz="1600" b="1" dirty="0" smtClean="0">
                <a:solidFill>
                  <a:schemeClr val="tx1"/>
                </a:solidFill>
                <a:cs typeface="Arial" pitchFamily="34" charset="0"/>
              </a:rPr>
              <a:t>обучающихся (АППГ – 129 000)</a:t>
            </a:r>
            <a:endParaRPr lang="ru-RU" sz="1600" b="1" dirty="0">
              <a:solidFill>
                <a:schemeClr val="tx1"/>
              </a:solidFill>
              <a:cs typeface="Arial" pitchFamily="34" charset="0"/>
            </a:endParaRPr>
          </a:p>
        </p:txBody>
      </p:sp>
      <p:sp>
        <p:nvSpPr>
          <p:cNvPr id="25" name="Прямоугольник 2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26" name="Прямоугольник 2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27" name="Picture 2" descr="C:\Users\Людмилка\Documents\Герб ЗК.png"/>
          <p:cNvPicPr>
            <a:picLocks noChangeAspect="1" noChangeArrowheads="1"/>
          </p:cNvPicPr>
          <p:nvPr/>
        </p:nvPicPr>
        <p:blipFill>
          <a:blip r:embed="rId6"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2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800" b="1" dirty="0" smtClean="0">
                <a:solidFill>
                  <a:schemeClr val="bg1"/>
                </a:solidFill>
                <a:latin typeface="Calibri" pitchFamily="34" charset="0"/>
              </a:rPr>
              <a:t>Система правового просвещения обучающихся</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3872264" y="1142984"/>
            <a:ext cx="2700000" cy="785818"/>
          </a:xfrm>
          <a:prstGeom prst="roundRect">
            <a:avLst/>
          </a:prstGeom>
          <a:solidFill>
            <a:schemeClr val="tx2">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itchFamily="18" charset="0"/>
                <a:cs typeface="Times New Roman" pitchFamily="18" charset="0"/>
              </a:rPr>
              <a:t>«Классный час</a:t>
            </a:r>
            <a:r>
              <a:rPr lang="ru-RU" sz="1400" b="1" dirty="0" smtClean="0">
                <a:solidFill>
                  <a:schemeClr val="tx1"/>
                </a:solidFill>
                <a:latin typeface="Times New Roman" pitchFamily="18" charset="0"/>
                <a:cs typeface="Times New Roman" pitchFamily="18" charset="0"/>
              </a:rPr>
              <a:t>»</a:t>
            </a:r>
          </a:p>
          <a:p>
            <a:pPr algn="ctr">
              <a:defRPr/>
            </a:pPr>
            <a:r>
              <a:rPr lang="ru-RU" sz="1400" b="1" dirty="0" smtClean="0">
                <a:solidFill>
                  <a:schemeClr val="tx1"/>
                </a:solidFill>
                <a:latin typeface="Times New Roman" pitchFamily="18" charset="0"/>
                <a:cs typeface="Times New Roman" pitchFamily="18" charset="0"/>
              </a:rPr>
              <a:t> (25448 чел., АППГ - 25400)</a:t>
            </a:r>
            <a:endParaRPr lang="ru-RU" sz="1400" b="1" dirty="0">
              <a:solidFill>
                <a:schemeClr val="tx1"/>
              </a:solidFill>
              <a:latin typeface="Times New Roman" pitchFamily="18" charset="0"/>
              <a:cs typeface="Times New Roman" pitchFamily="18" charset="0"/>
            </a:endParaRPr>
          </a:p>
        </p:txBody>
      </p:sp>
      <p:pic>
        <p:nvPicPr>
          <p:cNvPr id="18439" name="Picture 2" descr="http://xn----8sbif0dc5h.xn--p1ai/wp-content/uploads/2014/12/%D0%BF%D1%80%D0%BE%D1%82%D0%B8%D0%B2.jpg"/>
          <p:cNvPicPr>
            <a:picLocks noChangeAspect="1" noChangeArrowheads="1"/>
          </p:cNvPicPr>
          <p:nvPr/>
        </p:nvPicPr>
        <p:blipFill>
          <a:blip r:embed="rId2" cstate="screen"/>
          <a:srcRect/>
          <a:stretch>
            <a:fillRect/>
          </a:stretch>
        </p:blipFill>
        <p:spPr bwMode="auto">
          <a:xfrm>
            <a:off x="1214414" y="1285860"/>
            <a:ext cx="2500312" cy="1643063"/>
          </a:xfrm>
          <a:prstGeom prst="rect">
            <a:avLst/>
          </a:prstGeom>
          <a:noFill/>
          <a:ln w="9525">
            <a:noFill/>
            <a:miter lim="800000"/>
            <a:headEnd/>
            <a:tailEnd/>
          </a:ln>
        </p:spPr>
      </p:pic>
      <p:sp>
        <p:nvSpPr>
          <p:cNvPr id="9" name="Скругленный прямоугольник 8"/>
          <p:cNvSpPr/>
          <p:nvPr/>
        </p:nvSpPr>
        <p:spPr>
          <a:xfrm>
            <a:off x="928662" y="3929066"/>
            <a:ext cx="2786082" cy="642942"/>
          </a:xfrm>
          <a:prstGeom prst="roundRect">
            <a:avLst/>
          </a:prstGeom>
          <a:solidFill>
            <a:schemeClr val="accent1">
              <a:lumMod val="60000"/>
              <a:lumOff val="40000"/>
            </a:schemeClr>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ru-RU" sz="1400" b="1" dirty="0" smtClean="0">
                <a:solidFill>
                  <a:schemeClr val="tx1"/>
                </a:solidFill>
                <a:latin typeface="Times New Roman" pitchFamily="18" charset="0"/>
                <a:cs typeface="Times New Roman" pitchFamily="18" charset="0"/>
              </a:rPr>
              <a:t>«СТОП/ВИЧ/СПИД»</a:t>
            </a:r>
          </a:p>
          <a:p>
            <a:pPr algn="ctr" eaLnBrk="0" hangingPunct="0">
              <a:defRPr/>
            </a:pPr>
            <a:r>
              <a:rPr lang="ru-RU" sz="1400" b="1" dirty="0" smtClean="0">
                <a:solidFill>
                  <a:schemeClr val="tx1"/>
                </a:solidFill>
                <a:latin typeface="Times New Roman" pitchFamily="18" charset="0"/>
                <a:cs typeface="Times New Roman" pitchFamily="18" charset="0"/>
              </a:rPr>
              <a:t>(25448 чел.АППГ-14800</a:t>
            </a:r>
            <a:r>
              <a:rPr lang="ru-RU" sz="1400" b="1" dirty="0" smtClean="0">
                <a:solidFill>
                  <a:schemeClr val="tx1"/>
                </a:solidFill>
                <a:latin typeface="Times New Roman" pitchFamily="18" charset="0"/>
                <a:cs typeface="Times New Roman" pitchFamily="18" charset="0"/>
              </a:rPr>
              <a:t>)</a:t>
            </a:r>
            <a:endParaRPr lang="ru-RU" sz="1400" b="1" dirty="0">
              <a:solidFill>
                <a:schemeClr val="tx1"/>
              </a:solidFill>
              <a:latin typeface="Times New Roman" pitchFamily="18" charset="0"/>
              <a:cs typeface="Times New Roman" pitchFamily="18" charset="0"/>
            </a:endParaRPr>
          </a:p>
        </p:txBody>
      </p:sp>
      <p:sp>
        <p:nvSpPr>
          <p:cNvPr id="11" name="Скругленный прямоугольник 10"/>
          <p:cNvSpPr/>
          <p:nvPr/>
        </p:nvSpPr>
        <p:spPr>
          <a:xfrm>
            <a:off x="3872264" y="4786322"/>
            <a:ext cx="2700000" cy="1643074"/>
          </a:xfrm>
          <a:prstGeom prst="roundRect">
            <a:avLst/>
          </a:prstGeom>
          <a:solidFill>
            <a:schemeClr val="accent3">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00" b="1" dirty="0" smtClean="0">
                <a:solidFill>
                  <a:schemeClr val="tx1"/>
                </a:solidFill>
                <a:latin typeface="Times New Roman" pitchFamily="18" charset="0"/>
                <a:cs typeface="Times New Roman" pitchFamily="18" charset="0"/>
              </a:rPr>
              <a:t>Школьные акции</a:t>
            </a:r>
          </a:p>
          <a:p>
            <a:pPr algn="ctr">
              <a:defRPr/>
            </a:pPr>
            <a:r>
              <a:rPr lang="ru-RU" sz="1300" b="1" dirty="0" smtClean="0">
                <a:solidFill>
                  <a:schemeClr val="tx1"/>
                </a:solidFill>
                <a:latin typeface="Times New Roman" pitchFamily="18" charset="0"/>
                <a:cs typeface="Times New Roman" pitchFamily="18" charset="0"/>
              </a:rPr>
              <a:t>«</a:t>
            </a:r>
            <a:r>
              <a:rPr lang="ru-RU" sz="1300" b="1" dirty="0">
                <a:solidFill>
                  <a:schemeClr val="tx1"/>
                </a:solidFill>
                <a:latin typeface="Times New Roman" pitchFamily="18" charset="0"/>
                <a:cs typeface="Times New Roman" pitchFamily="18" charset="0"/>
              </a:rPr>
              <a:t>Меняем сигарету на конфету</a:t>
            </a:r>
            <a:r>
              <a:rPr lang="ru-RU" sz="1300" b="1" dirty="0" smtClean="0">
                <a:solidFill>
                  <a:schemeClr val="tx1"/>
                </a:solidFill>
                <a:latin typeface="Times New Roman" pitchFamily="18" charset="0"/>
                <a:cs typeface="Times New Roman" pitchFamily="18" charset="0"/>
              </a:rPr>
              <a:t>», </a:t>
            </a:r>
            <a:r>
              <a:rPr lang="ru-RU" sz="1300" b="1" dirty="0" smtClean="0">
                <a:solidFill>
                  <a:schemeClr val="tx1"/>
                </a:solidFill>
                <a:latin typeface="Times New Roman" pitchFamily="18" charset="0"/>
                <a:cs typeface="Times New Roman" pitchFamily="18" charset="0"/>
              </a:rPr>
              <a:t>«</a:t>
            </a:r>
            <a:r>
              <a:rPr lang="ru-RU" sz="1300" b="1" dirty="0">
                <a:solidFill>
                  <a:schemeClr val="tx1"/>
                </a:solidFill>
                <a:latin typeface="Times New Roman" pitchFamily="18" charset="0"/>
                <a:cs typeface="Times New Roman" pitchFamily="18" charset="0"/>
              </a:rPr>
              <a:t>Здоровый образ жизни</a:t>
            </a:r>
            <a:r>
              <a:rPr lang="ru-RU" sz="1300" b="1" dirty="0" smtClean="0">
                <a:solidFill>
                  <a:schemeClr val="tx1"/>
                </a:solidFill>
                <a:latin typeface="Times New Roman" pitchFamily="18" charset="0"/>
                <a:cs typeface="Times New Roman" pitchFamily="18" charset="0"/>
              </a:rPr>
              <a:t>», «Путешествие в страну здоровья», «</a:t>
            </a:r>
            <a:r>
              <a:rPr lang="ru-RU" sz="1300" b="1" dirty="0">
                <a:solidFill>
                  <a:schemeClr val="tx1"/>
                </a:solidFill>
                <a:latin typeface="Times New Roman" pitchFamily="18" charset="0"/>
                <a:cs typeface="Times New Roman" pitchFamily="18" charset="0"/>
              </a:rPr>
              <a:t>Здоровые дети </a:t>
            </a:r>
            <a:r>
              <a:rPr lang="ru-RU" sz="1300" b="1" dirty="0" smtClean="0">
                <a:solidFill>
                  <a:schemeClr val="tx1"/>
                </a:solidFill>
                <a:latin typeface="Times New Roman" pitchFamily="18" charset="0"/>
                <a:cs typeface="Times New Roman" pitchFamily="18" charset="0"/>
              </a:rPr>
              <a:t>– будущее страны», «Линия жизни»</a:t>
            </a:r>
            <a:endParaRPr lang="ru-RU" sz="1300" b="1" dirty="0">
              <a:solidFill>
                <a:schemeClr val="tx1"/>
              </a:solidFill>
              <a:latin typeface="Times New Roman" pitchFamily="18" charset="0"/>
              <a:cs typeface="Times New Roman" pitchFamily="18" charset="0"/>
            </a:endParaRPr>
          </a:p>
          <a:p>
            <a:pPr algn="ctr">
              <a:defRPr/>
            </a:pPr>
            <a:r>
              <a:rPr lang="ru-RU" sz="1300" b="1" dirty="0" smtClean="0">
                <a:solidFill>
                  <a:schemeClr val="tx1"/>
                </a:solidFill>
                <a:latin typeface="Times New Roman" pitchFamily="18" charset="0"/>
                <a:cs typeface="Times New Roman" pitchFamily="18" charset="0"/>
              </a:rPr>
              <a:t>Охват </a:t>
            </a:r>
            <a:r>
              <a:rPr lang="ru-RU" sz="1300" b="1" dirty="0">
                <a:solidFill>
                  <a:schemeClr val="tx1"/>
                </a:solidFill>
                <a:latin typeface="Times New Roman" pitchFamily="18" charset="0"/>
                <a:cs typeface="Times New Roman" pitchFamily="18" charset="0"/>
              </a:rPr>
              <a:t>более 128000 </a:t>
            </a:r>
            <a:r>
              <a:rPr lang="ru-RU" sz="1300" b="1" dirty="0" smtClean="0">
                <a:solidFill>
                  <a:schemeClr val="tx1"/>
                </a:solidFill>
                <a:latin typeface="Times New Roman" pitchFamily="18" charset="0"/>
                <a:cs typeface="Times New Roman" pitchFamily="18" charset="0"/>
              </a:rPr>
              <a:t>человек</a:t>
            </a:r>
            <a:endParaRPr lang="ru-RU" sz="1300" b="1" dirty="0">
              <a:solidFill>
                <a:schemeClr val="tx1"/>
              </a:solidFill>
              <a:latin typeface="Times New Roman" pitchFamily="18" charset="0"/>
              <a:cs typeface="Times New Roman" pitchFamily="18" charset="0"/>
            </a:endParaRPr>
          </a:p>
        </p:txBody>
      </p:sp>
      <p:sp>
        <p:nvSpPr>
          <p:cNvPr id="12" name="Скругленный прямоугольник 11"/>
          <p:cNvSpPr/>
          <p:nvPr/>
        </p:nvSpPr>
        <p:spPr>
          <a:xfrm>
            <a:off x="6697156" y="1142984"/>
            <a:ext cx="2304000" cy="928694"/>
          </a:xfrm>
          <a:prstGeom prst="roundRect">
            <a:avLst/>
          </a:prstGeom>
          <a:solidFill>
            <a:schemeClr val="accent4">
              <a:lumMod val="20000"/>
              <a:lumOff val="80000"/>
            </a:schemeClr>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ru-RU" sz="1600" b="1" dirty="0" smtClean="0">
                <a:solidFill>
                  <a:schemeClr val="tx1"/>
                </a:solidFill>
                <a:latin typeface="Times New Roman" pitchFamily="18" charset="0"/>
                <a:cs typeface="Times New Roman" pitchFamily="18" charset="0"/>
              </a:rPr>
              <a:t>«Спорт для всех»</a:t>
            </a:r>
          </a:p>
          <a:p>
            <a:pPr algn="ctr" eaLnBrk="0" hangingPunct="0">
              <a:defRPr/>
            </a:pPr>
            <a:r>
              <a:rPr lang="ru-RU" sz="1600" b="1" dirty="0" smtClean="0">
                <a:solidFill>
                  <a:schemeClr val="tx1"/>
                </a:solidFill>
                <a:latin typeface="Times New Roman" pitchFamily="18" charset="0"/>
                <a:cs typeface="Times New Roman" pitchFamily="18" charset="0"/>
              </a:rPr>
              <a:t>(25000 чел., АППГ-25000)</a:t>
            </a:r>
            <a:endParaRPr lang="ru-RU" sz="1600" b="1" dirty="0">
              <a:solidFill>
                <a:schemeClr val="tx1"/>
              </a:solidFill>
              <a:latin typeface="Times New Roman" pitchFamily="18" charset="0"/>
              <a:cs typeface="Times New Roman" pitchFamily="18" charset="0"/>
            </a:endParaRPr>
          </a:p>
        </p:txBody>
      </p:sp>
      <p:sp>
        <p:nvSpPr>
          <p:cNvPr id="13" name="Скругленный прямоугольник 12"/>
          <p:cNvSpPr/>
          <p:nvPr/>
        </p:nvSpPr>
        <p:spPr>
          <a:xfrm>
            <a:off x="6697156" y="2071678"/>
            <a:ext cx="2304000" cy="928694"/>
          </a:xfrm>
          <a:prstGeom prst="roundRect">
            <a:avLst/>
          </a:prstGeom>
          <a:solidFill>
            <a:schemeClr val="accent1">
              <a:lumMod val="60000"/>
              <a:lumOff val="40000"/>
            </a:schemeClr>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ru-RU" sz="1400" b="1" dirty="0" smtClean="0">
                <a:solidFill>
                  <a:schemeClr val="tx1"/>
                </a:solidFill>
                <a:latin typeface="Times New Roman" pitchFamily="18" charset="0"/>
                <a:cs typeface="Times New Roman" pitchFamily="18" charset="0"/>
              </a:rPr>
              <a:t>«Забайкалье без наркотиков! Найди себя в спорте» (16000 чел. АППГ </a:t>
            </a:r>
            <a:r>
              <a:rPr lang="ru-RU" sz="1400" b="1" dirty="0" smtClean="0">
                <a:solidFill>
                  <a:schemeClr val="tx1"/>
                </a:solidFill>
                <a:latin typeface="Times New Roman" pitchFamily="18" charset="0"/>
                <a:cs typeface="Times New Roman" pitchFamily="18" charset="0"/>
              </a:rPr>
              <a:t>– </a:t>
            </a:r>
            <a:r>
              <a:rPr lang="ru-RU" sz="1400" b="1" dirty="0" smtClean="0">
                <a:solidFill>
                  <a:schemeClr val="tx1"/>
                </a:solidFill>
                <a:latin typeface="Times New Roman" pitchFamily="18" charset="0"/>
                <a:cs typeface="Times New Roman" pitchFamily="18" charset="0"/>
              </a:rPr>
              <a:t>15700</a:t>
            </a:r>
            <a:r>
              <a:rPr lang="ru-RU" sz="1400" b="1" dirty="0" smtClean="0">
                <a:solidFill>
                  <a:schemeClr val="tx1"/>
                </a:solidFill>
                <a:latin typeface="Times New Roman" pitchFamily="18" charset="0"/>
                <a:cs typeface="Times New Roman" pitchFamily="18" charset="0"/>
              </a:rPr>
              <a:t>)</a:t>
            </a:r>
            <a:endParaRPr lang="ru-RU" sz="2000" dirty="0">
              <a:solidFill>
                <a:schemeClr val="tx1"/>
              </a:solidFill>
            </a:endParaRPr>
          </a:p>
        </p:txBody>
      </p:sp>
      <p:sp>
        <p:nvSpPr>
          <p:cNvPr id="14" name="Скругленный прямоугольник 13"/>
          <p:cNvSpPr/>
          <p:nvPr/>
        </p:nvSpPr>
        <p:spPr>
          <a:xfrm>
            <a:off x="6697156" y="3071810"/>
            <a:ext cx="2304000" cy="857256"/>
          </a:xfrm>
          <a:prstGeom prst="roundRect">
            <a:avLst/>
          </a:prstGeom>
          <a:solidFill>
            <a:schemeClr val="accent5">
              <a:lumMod val="20000"/>
              <a:lumOff val="80000"/>
            </a:schemeClr>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defRPr/>
            </a:pPr>
            <a:r>
              <a:rPr lang="ru-RU" sz="1400" b="1" dirty="0">
                <a:solidFill>
                  <a:schemeClr val="tx1"/>
                </a:solidFill>
                <a:latin typeface="Times New Roman" pitchFamily="18" charset="0"/>
                <a:cs typeface="Times New Roman" pitchFamily="18" charset="0"/>
              </a:rPr>
              <a:t>«Летний лагерь – территория здоровья</a:t>
            </a:r>
            <a:r>
              <a:rPr lang="ru-RU" sz="1400" b="1" dirty="0" smtClean="0">
                <a:solidFill>
                  <a:schemeClr val="tx1"/>
                </a:solidFill>
                <a:latin typeface="Times New Roman" pitchFamily="18" charset="0"/>
                <a:cs typeface="Times New Roman" pitchFamily="18" charset="0"/>
              </a:rPr>
              <a:t>»</a:t>
            </a:r>
          </a:p>
          <a:p>
            <a:pPr algn="ctr" eaLnBrk="0" hangingPunct="0">
              <a:defRPr/>
            </a:pPr>
            <a:r>
              <a:rPr lang="ru-RU" sz="1400" b="1" dirty="0" smtClean="0">
                <a:solidFill>
                  <a:schemeClr val="tx1"/>
                </a:solidFill>
                <a:latin typeface="Times New Roman" pitchFamily="18" charset="0"/>
                <a:cs typeface="Times New Roman" pitchFamily="18" charset="0"/>
              </a:rPr>
              <a:t>(46842 чел. АППГ-45200)</a:t>
            </a:r>
            <a:endParaRPr lang="ru-RU" sz="1400" b="1" dirty="0">
              <a:solidFill>
                <a:schemeClr val="tx1"/>
              </a:solidFill>
              <a:latin typeface="Times New Roman" pitchFamily="18" charset="0"/>
              <a:cs typeface="Times New Roman" pitchFamily="18" charset="0"/>
            </a:endParaRPr>
          </a:p>
        </p:txBody>
      </p:sp>
      <p:sp>
        <p:nvSpPr>
          <p:cNvPr id="15" name="Скругленный прямоугольник 14"/>
          <p:cNvSpPr/>
          <p:nvPr/>
        </p:nvSpPr>
        <p:spPr>
          <a:xfrm>
            <a:off x="3872264" y="2000240"/>
            <a:ext cx="2700000" cy="1000132"/>
          </a:xfrm>
          <a:prstGeom prst="roundRect">
            <a:avLst/>
          </a:prstGeom>
          <a:solidFill>
            <a:schemeClr val="accent1">
              <a:lumMod val="60000"/>
              <a:lumOff val="40000"/>
            </a:schemeClr>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itchFamily="18" charset="0"/>
                <a:cs typeface="Times New Roman" pitchFamily="18" charset="0"/>
              </a:rPr>
              <a:t>«Родительский урок» </a:t>
            </a:r>
            <a:r>
              <a:rPr lang="ru-RU" sz="1400" b="1" dirty="0" smtClean="0">
                <a:solidFill>
                  <a:schemeClr val="tx1"/>
                </a:solidFill>
                <a:latin typeface="Times New Roman" pitchFamily="18" charset="0"/>
                <a:cs typeface="Times New Roman" pitchFamily="18" charset="0"/>
              </a:rPr>
              <a:t> (100226 чел., АППГ - 99750)</a:t>
            </a:r>
            <a:endParaRPr lang="ru-RU" sz="1400" b="1" dirty="0">
              <a:solidFill>
                <a:schemeClr val="tx1"/>
              </a:solidFill>
              <a:latin typeface="Times New Roman" pitchFamily="18" charset="0"/>
              <a:cs typeface="Times New Roman" pitchFamily="18" charset="0"/>
            </a:endParaRPr>
          </a:p>
        </p:txBody>
      </p:sp>
      <p:sp>
        <p:nvSpPr>
          <p:cNvPr id="16" name="Скругленный прямоугольник 15"/>
          <p:cNvSpPr/>
          <p:nvPr/>
        </p:nvSpPr>
        <p:spPr>
          <a:xfrm>
            <a:off x="928662" y="3000372"/>
            <a:ext cx="2786082" cy="928694"/>
          </a:xfrm>
          <a:prstGeom prst="roundRect">
            <a:avLst/>
          </a:prstGeom>
          <a:solidFill>
            <a:schemeClr val="accent3">
              <a:lumMod val="60000"/>
              <a:lumOff val="40000"/>
            </a:schemeClr>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eaLnBrk="0" hangingPunct="0">
              <a:defRPr/>
            </a:pPr>
            <a:r>
              <a:rPr lang="ru-RU" sz="1400" b="1" dirty="0">
                <a:solidFill>
                  <a:schemeClr val="tx1"/>
                </a:solidFill>
                <a:latin typeface="Times New Roman" pitchFamily="18" charset="0"/>
                <a:cs typeface="Times New Roman" pitchFamily="18" charset="0"/>
              </a:rPr>
              <a:t>«Здоровье </a:t>
            </a:r>
            <a:r>
              <a:rPr lang="ru-RU" sz="1400" b="1" dirty="0" smtClean="0">
                <a:solidFill>
                  <a:schemeClr val="tx1"/>
                </a:solidFill>
                <a:latin typeface="Times New Roman" pitchFamily="18" charset="0"/>
                <a:cs typeface="Times New Roman" pitchFamily="18" charset="0"/>
              </a:rPr>
              <a:t>молодежи </a:t>
            </a:r>
            <a:r>
              <a:rPr lang="ru-RU" sz="1400" b="1" dirty="0">
                <a:solidFill>
                  <a:schemeClr val="tx1"/>
                </a:solidFill>
                <a:latin typeface="Times New Roman" pitchFamily="18" charset="0"/>
                <a:cs typeface="Times New Roman" pitchFamily="18" charset="0"/>
              </a:rPr>
              <a:t>– богатство </a:t>
            </a:r>
            <a:r>
              <a:rPr lang="ru-RU" sz="1400" b="1" dirty="0" smtClean="0">
                <a:solidFill>
                  <a:schemeClr val="tx1"/>
                </a:solidFill>
                <a:latin typeface="Times New Roman" pitchFamily="18" charset="0"/>
                <a:cs typeface="Times New Roman" pitchFamily="18" charset="0"/>
              </a:rPr>
              <a:t>нации» (11390 чел.АППГ-11200) </a:t>
            </a:r>
            <a:endParaRPr lang="ru-RU" sz="1400" b="1" dirty="0">
              <a:solidFill>
                <a:schemeClr val="tx1"/>
              </a:solidFill>
              <a:latin typeface="Times New Roman" pitchFamily="18" charset="0"/>
              <a:cs typeface="Times New Roman" pitchFamily="18" charset="0"/>
            </a:endParaRPr>
          </a:p>
        </p:txBody>
      </p:sp>
      <p:pic>
        <p:nvPicPr>
          <p:cNvPr id="18461" name="Picture 6" descr="http://www.hamingroup.ru/download/gallery/%D0%B1%D0%B5%D0%B3-2014-%D0%BC.jpg"/>
          <p:cNvPicPr>
            <a:picLocks noChangeAspect="1" noChangeArrowheads="1"/>
          </p:cNvPicPr>
          <p:nvPr/>
        </p:nvPicPr>
        <p:blipFill>
          <a:blip r:embed="rId3" cstate="screen"/>
          <a:srcRect/>
          <a:stretch>
            <a:fillRect/>
          </a:stretch>
        </p:blipFill>
        <p:spPr bwMode="auto">
          <a:xfrm>
            <a:off x="6724736" y="4857760"/>
            <a:ext cx="2258436" cy="1500198"/>
          </a:xfrm>
          <a:prstGeom prst="rect">
            <a:avLst/>
          </a:prstGeom>
          <a:noFill/>
          <a:ln w="9525">
            <a:noFill/>
            <a:miter lim="800000"/>
            <a:headEnd/>
            <a:tailEnd/>
          </a:ln>
        </p:spPr>
      </p:pic>
      <p:pic>
        <p:nvPicPr>
          <p:cNvPr id="18462" name="Picture 10" descr="http://www.omskportal.ru/ru/government/News/2015/02/09/1423481620615/PageContent/0/image/19.11.14-9.jpg"/>
          <p:cNvPicPr>
            <a:picLocks noChangeAspect="1" noChangeArrowheads="1"/>
          </p:cNvPicPr>
          <p:nvPr/>
        </p:nvPicPr>
        <p:blipFill>
          <a:blip r:embed="rId4"/>
          <a:srcRect/>
          <a:stretch>
            <a:fillRect/>
          </a:stretch>
        </p:blipFill>
        <p:spPr bwMode="auto">
          <a:xfrm>
            <a:off x="3857620" y="3071810"/>
            <a:ext cx="2700000" cy="1620004"/>
          </a:xfrm>
          <a:prstGeom prst="rect">
            <a:avLst/>
          </a:prstGeom>
          <a:noFill/>
          <a:ln w="9525">
            <a:noFill/>
            <a:miter lim="800000"/>
            <a:headEnd/>
            <a:tailEnd/>
          </a:ln>
        </p:spPr>
      </p:pic>
      <p:sp>
        <p:nvSpPr>
          <p:cNvPr id="22" name="Скругленный прямоугольник 21"/>
          <p:cNvSpPr/>
          <p:nvPr/>
        </p:nvSpPr>
        <p:spPr>
          <a:xfrm>
            <a:off x="928662" y="5357826"/>
            <a:ext cx="2786082" cy="1071570"/>
          </a:xfrm>
          <a:prstGeom prst="roundRect">
            <a:avLst/>
          </a:prstGeom>
          <a:solidFill>
            <a:schemeClr val="accent1">
              <a:lumMod val="60000"/>
              <a:lumOff val="40000"/>
            </a:schemeClr>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ru-RU" sz="1400" b="1" dirty="0" smtClean="0">
                <a:solidFill>
                  <a:schemeClr val="tx1"/>
                </a:solidFill>
                <a:latin typeface="Times New Roman" pitchFamily="18" charset="0"/>
                <a:cs typeface="Times New Roman" pitchFamily="18" charset="0"/>
              </a:rPr>
              <a:t>«Спорт-альтернатива пагубным привычкам»</a:t>
            </a:r>
          </a:p>
          <a:p>
            <a:pPr algn="ctr" eaLnBrk="0" hangingPunct="0">
              <a:defRPr/>
            </a:pPr>
            <a:r>
              <a:rPr lang="ru-RU" sz="1400" b="1" dirty="0" smtClean="0">
                <a:solidFill>
                  <a:schemeClr val="tx1"/>
                </a:solidFill>
                <a:latin typeface="Times New Roman" pitchFamily="18" charset="0"/>
                <a:cs typeface="Times New Roman" pitchFamily="18" charset="0"/>
              </a:rPr>
              <a:t>(45378 чел.)</a:t>
            </a:r>
            <a:endParaRPr lang="ru-RU" sz="1400" b="1" dirty="0">
              <a:solidFill>
                <a:schemeClr val="tx1"/>
              </a:solidFill>
              <a:latin typeface="Times New Roman" pitchFamily="18" charset="0"/>
              <a:cs typeface="Times New Roman" pitchFamily="18" charset="0"/>
            </a:endParaRPr>
          </a:p>
        </p:txBody>
      </p:sp>
      <p:sp>
        <p:nvSpPr>
          <p:cNvPr id="23" name="Скругленный прямоугольник 22"/>
          <p:cNvSpPr/>
          <p:nvPr/>
        </p:nvSpPr>
        <p:spPr>
          <a:xfrm>
            <a:off x="6697156" y="4000504"/>
            <a:ext cx="2304000" cy="785818"/>
          </a:xfrm>
          <a:prstGeom prst="roundRect">
            <a:avLst/>
          </a:prstGeom>
          <a:solidFill>
            <a:schemeClr val="tx2">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ru-RU" sz="1400" b="1" dirty="0" smtClean="0">
                <a:solidFill>
                  <a:schemeClr val="tx1"/>
                </a:solidFill>
                <a:latin typeface="Times New Roman" pitchFamily="18" charset="0"/>
                <a:cs typeface="Times New Roman" pitchFamily="18" charset="0"/>
              </a:rPr>
              <a:t>Молодежный </a:t>
            </a:r>
            <a:r>
              <a:rPr lang="ru-RU" sz="1400" b="1" dirty="0" smtClean="0">
                <a:solidFill>
                  <a:schemeClr val="tx1"/>
                </a:solidFill>
                <a:latin typeface="Times New Roman" pitchFamily="18" charset="0"/>
                <a:cs typeface="Times New Roman" pitchFamily="18" charset="0"/>
              </a:rPr>
              <a:t>форум «Смена» (137 чел.АППГ-73)</a:t>
            </a:r>
            <a:endParaRPr lang="ru-RU" sz="1400" b="1" dirty="0">
              <a:solidFill>
                <a:schemeClr val="tx1"/>
              </a:solidFill>
              <a:latin typeface="Times New Roman" pitchFamily="18" charset="0"/>
              <a:cs typeface="Times New Roman" pitchFamily="18" charset="0"/>
            </a:endParaRPr>
          </a:p>
        </p:txBody>
      </p:sp>
      <p:sp>
        <p:nvSpPr>
          <p:cNvPr id="24" name="Скругленный прямоугольник 23"/>
          <p:cNvSpPr/>
          <p:nvPr/>
        </p:nvSpPr>
        <p:spPr>
          <a:xfrm>
            <a:off x="928662" y="4643446"/>
            <a:ext cx="2786082" cy="642942"/>
          </a:xfrm>
          <a:prstGeom prst="roundRect">
            <a:avLst/>
          </a:prstGeom>
          <a:solidFill>
            <a:schemeClr val="tx2">
              <a:lumMod val="40000"/>
              <a:lumOff val="60000"/>
            </a:schemeClr>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ru-RU" sz="1400" b="1" dirty="0">
                <a:solidFill>
                  <a:schemeClr val="tx1"/>
                </a:solidFill>
                <a:latin typeface="Times New Roman" pitchFamily="18" charset="0"/>
                <a:cs typeface="Times New Roman" pitchFamily="18" charset="0"/>
              </a:rPr>
              <a:t>Олимпиада «Неболит</a:t>
            </a:r>
            <a:r>
              <a:rPr lang="ru-RU" sz="1400" b="1" dirty="0" smtClean="0">
                <a:solidFill>
                  <a:schemeClr val="tx1"/>
                </a:solidFill>
                <a:latin typeface="Times New Roman" pitchFamily="18" charset="0"/>
                <a:cs typeface="Times New Roman" pitchFamily="18" charset="0"/>
              </a:rPr>
              <a:t>» (176 работ из 30 районов)</a:t>
            </a:r>
            <a:endParaRPr lang="ru-RU" sz="1400" b="1" dirty="0">
              <a:solidFill>
                <a:schemeClr val="tx1"/>
              </a:solidFill>
              <a:latin typeface="Times New Roman" pitchFamily="18" charset="0"/>
              <a:cs typeface="Times New Roman" pitchFamily="18" charset="0"/>
            </a:endParaRPr>
          </a:p>
        </p:txBody>
      </p:sp>
      <p:sp>
        <p:nvSpPr>
          <p:cNvPr id="19" name="Прямоугольник 18"/>
          <p:cNvSpPr/>
          <p:nvPr/>
        </p:nvSpPr>
        <p:spPr>
          <a:xfrm>
            <a:off x="3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20" name="Прямоугольник 19"/>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21" name="Picture 2" descr="C:\Users\Людмилка\Documents\Герб ЗК.png"/>
          <p:cNvPicPr>
            <a:picLocks noChangeAspect="1" noChangeArrowheads="1"/>
          </p:cNvPicPr>
          <p:nvPr/>
        </p:nvPicPr>
        <p:blipFill>
          <a:blip r:embed="rId5"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25"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800" b="1" dirty="0" smtClean="0">
                <a:solidFill>
                  <a:schemeClr val="bg1"/>
                </a:solidFill>
                <a:latin typeface="Calibri" pitchFamily="34" charset="0"/>
              </a:rPr>
              <a:t>Система </a:t>
            </a:r>
            <a:r>
              <a:rPr lang="ru-RU" sz="2800" b="1" dirty="0" smtClean="0">
                <a:solidFill>
                  <a:schemeClr val="bg1"/>
                </a:solidFill>
                <a:latin typeface="Calibri" pitchFamily="34" charset="0"/>
              </a:rPr>
              <a:t>первичной </a:t>
            </a:r>
            <a:r>
              <a:rPr lang="ru-RU" sz="2800" b="1" dirty="0" smtClean="0">
                <a:solidFill>
                  <a:schemeClr val="bg1"/>
                </a:solidFill>
                <a:latin typeface="Calibri" pitchFamily="34" charset="0"/>
              </a:rPr>
              <a:t>профилактики </a:t>
            </a:r>
            <a:r>
              <a:rPr lang="ru-RU" sz="2800" b="1" dirty="0" smtClean="0">
                <a:solidFill>
                  <a:schemeClr val="bg1"/>
                </a:solidFill>
                <a:latin typeface="Calibri" pitchFamily="34" charset="0"/>
              </a:rPr>
              <a:t>несовершеннолетних</a:t>
            </a:r>
            <a:endParaRPr lang="ru-RU" sz="2800" b="1" dirty="0"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1600201"/>
            <a:ext cx="8064896" cy="4277072"/>
          </a:xfrm>
        </p:spPr>
        <p:txBody>
          <a:bodyPr>
            <a:normAutofit fontScale="55000" lnSpcReduction="20000"/>
          </a:bodyPr>
          <a:lstStyle/>
          <a:p>
            <a:pPr marL="0" indent="0" algn="just">
              <a:buNone/>
            </a:pPr>
            <a:r>
              <a:rPr lang="ru-RU" dirty="0">
                <a:latin typeface="Times New Roman" pitchFamily="18" charset="0"/>
                <a:cs typeface="Times New Roman" pitchFamily="18" charset="0"/>
              </a:rPr>
              <a:t>Комплекс профилактических мероприятий, реализуемый с учетом стратегических приоритетов и задач Концепции, позволил достичь положительной динамики определенных показателей правонарушений несовершеннолетних.</a:t>
            </a:r>
          </a:p>
          <a:p>
            <a:pPr algn="just"/>
            <a:r>
              <a:rPr lang="ru-RU" dirty="0">
                <a:latin typeface="Times New Roman" pitchFamily="18" charset="0"/>
                <a:cs typeface="Times New Roman" pitchFamily="18" charset="0"/>
              </a:rPr>
              <a:t>По итогам 12 месяцев 2017 года на </a:t>
            </a:r>
            <a:r>
              <a:rPr lang="ru-RU" dirty="0">
                <a:solidFill>
                  <a:srgbClr val="FF0000"/>
                </a:solidFill>
                <a:latin typeface="Times New Roman" pitchFamily="18" charset="0"/>
                <a:cs typeface="Times New Roman" pitchFamily="18" charset="0"/>
              </a:rPr>
              <a:t>12,3 %</a:t>
            </a:r>
            <a:r>
              <a:rPr lang="ru-RU" dirty="0">
                <a:latin typeface="Times New Roman" pitchFamily="18" charset="0"/>
                <a:cs typeface="Times New Roman" pitchFamily="18" charset="0"/>
              </a:rPr>
              <a:t> снизилось количество преступлений, совершенных несовершеннолетними (с 1297 до 1137), удельный вес преступности несовершеннолетних составляет 7,5 %, что ниже на 0,5 % аналогичного периода прошлого года. </a:t>
            </a:r>
          </a:p>
          <a:p>
            <a:pPr algn="just"/>
            <a:r>
              <a:rPr lang="ru-RU" dirty="0">
                <a:latin typeface="Times New Roman" pitchFamily="18" charset="0"/>
                <a:cs typeface="Times New Roman" pitchFamily="18" charset="0"/>
              </a:rPr>
              <a:t>Сократилось на </a:t>
            </a:r>
            <a:r>
              <a:rPr lang="ru-RU" dirty="0">
                <a:solidFill>
                  <a:srgbClr val="FF0000"/>
                </a:solidFill>
                <a:latin typeface="Times New Roman" pitchFamily="18" charset="0"/>
                <a:cs typeface="Times New Roman" pitchFamily="18" charset="0"/>
              </a:rPr>
              <a:t>19,6 %</a:t>
            </a:r>
            <a:r>
              <a:rPr lang="ru-RU" dirty="0">
                <a:latin typeface="Times New Roman" pitchFamily="18" charset="0"/>
                <a:cs typeface="Times New Roman" pitchFamily="18" charset="0"/>
              </a:rPr>
              <a:t> количество преступлений, совершенных несовершеннолетними в состоянии алкогольного опьянения (с 234 до 188), удельный вес составил 16,5 % (АППГ-18,0 %).</a:t>
            </a:r>
          </a:p>
          <a:p>
            <a:pPr algn="just"/>
            <a:r>
              <a:rPr lang="ru-RU" dirty="0">
                <a:latin typeface="Times New Roman" pitchFamily="18" charset="0"/>
                <a:cs typeface="Times New Roman" pitchFamily="18" charset="0"/>
              </a:rPr>
              <a:t>Уменьшилось на </a:t>
            </a:r>
            <a:r>
              <a:rPr lang="ru-RU" dirty="0">
                <a:solidFill>
                  <a:srgbClr val="FF0000"/>
                </a:solidFill>
                <a:latin typeface="Times New Roman" pitchFamily="18" charset="0"/>
                <a:cs typeface="Times New Roman" pitchFamily="18" charset="0"/>
              </a:rPr>
              <a:t>16,4 %</a:t>
            </a:r>
            <a:r>
              <a:rPr lang="ru-RU" dirty="0">
                <a:latin typeface="Times New Roman" pitchFamily="18" charset="0"/>
                <a:cs typeface="Times New Roman" pitchFamily="18" charset="0"/>
              </a:rPr>
              <a:t> количество преступлений, совершенных подростками, ранее совершавшими преступления (с 385 до 322), удельный вес составляет 28,3 % (АППГ - 29,7 %). </a:t>
            </a:r>
          </a:p>
          <a:p>
            <a:pPr algn="just"/>
            <a:r>
              <a:rPr lang="ru-RU" dirty="0">
                <a:latin typeface="Times New Roman" pitchFamily="18" charset="0"/>
                <a:cs typeface="Times New Roman" pitchFamily="18" charset="0"/>
              </a:rPr>
              <a:t>Снизилось на </a:t>
            </a:r>
            <a:r>
              <a:rPr lang="ru-RU" dirty="0">
                <a:solidFill>
                  <a:srgbClr val="FF0000"/>
                </a:solidFill>
                <a:latin typeface="Times New Roman" pitchFamily="18" charset="0"/>
                <a:cs typeface="Times New Roman" pitchFamily="18" charset="0"/>
              </a:rPr>
              <a:t>14,9 %</a:t>
            </a:r>
            <a:r>
              <a:rPr lang="ru-RU" dirty="0">
                <a:latin typeface="Times New Roman" pitchFamily="18" charset="0"/>
                <a:cs typeface="Times New Roman" pitchFamily="18" charset="0"/>
              </a:rPr>
              <a:t> количества преступлений, совершенных ранее судимыми несовершеннолетними (со 187 до 159), удельный вес составляет 14,0 % (АППГ - 14,4 %). </a:t>
            </a: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smtClean="0">
                <a:solidFill>
                  <a:schemeClr val="bg1"/>
                </a:solidFill>
                <a:effectLst>
                  <a:outerShdw blurRad="38100" dist="38100" dir="2700000" algn="tl">
                    <a:srgbClr val="000000">
                      <a:alpha val="43137"/>
                    </a:srgbClr>
                  </a:outerShdw>
                </a:effectLst>
                <a:latin typeface="+mn-lt"/>
                <a:ea typeface="+mn-ea"/>
                <a:cs typeface="+mn-cs"/>
              </a:rPr>
              <a:t>Эффекты </a:t>
            </a:r>
            <a:r>
              <a:rPr lang="ru-RU" sz="2400" b="1" dirty="0">
                <a:solidFill>
                  <a:schemeClr val="bg1"/>
                </a:solidFill>
                <a:effectLst>
                  <a:outerShdw blurRad="38100" dist="38100" dir="2700000" algn="tl">
                    <a:srgbClr val="000000">
                      <a:alpha val="43137"/>
                    </a:srgbClr>
                  </a:outerShdw>
                </a:effectLst>
                <a:latin typeface="+mn-lt"/>
                <a:ea typeface="+mn-ea"/>
                <a:cs typeface="+mn-cs"/>
              </a:rPr>
              <a:t>реализации Комплекс профилактических мероприятий </a:t>
            </a:r>
          </a:p>
        </p:txBody>
      </p:sp>
    </p:spTree>
    <p:extLst>
      <p:ext uri="{BB962C8B-B14F-4D97-AF65-F5344CB8AC3E}">
        <p14:creationId xmlns:p14="http://schemas.microsoft.com/office/powerpoint/2010/main" xmlns="" val="20746685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285992"/>
            <a:ext cx="8136904" cy="2727184"/>
          </a:xfrm>
        </p:spPr>
        <p:txBody>
          <a:bodyPr>
            <a:noAutofit/>
          </a:bodyPr>
          <a:lstStyle/>
          <a:p>
            <a:pPr>
              <a:defRPr/>
            </a:pPr>
            <a:r>
              <a:rPr lang="ru-RU"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Профессиональное образование и наука Забайкальского края </a:t>
            </a:r>
            <a:endParaRPr lang="ru-RU" b="1" dirty="0">
              <a:solidFill>
                <a:schemeClr val="accent2">
                  <a:lumMod val="75000"/>
                </a:schemeClr>
              </a:solidFill>
              <a:effectLst>
                <a:outerShdw blurRad="38100" dist="38100" dir="2700000" algn="tl">
                  <a:srgbClr val="000000">
                    <a:alpha val="43137"/>
                  </a:srgbClr>
                </a:outerShdw>
              </a:effectLst>
              <a:latin typeface="+mn-lt"/>
              <a:ea typeface="+mn-ea"/>
              <a:cs typeface="+mn-cs"/>
            </a:endParaRPr>
          </a:p>
        </p:txBody>
      </p:sp>
      <p:grpSp>
        <p:nvGrpSpPr>
          <p:cNvPr id="4" name="Группа 3"/>
          <p:cNvGrpSpPr/>
          <p:nvPr/>
        </p:nvGrpSpPr>
        <p:grpSpPr>
          <a:xfrm>
            <a:off x="0" y="0"/>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xmlns="" val="3010310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844919" y="1797150"/>
            <a:ext cx="2736304" cy="2436192"/>
            <a:chOff x="107504" y="488752"/>
            <a:chExt cx="2736304" cy="2436192"/>
          </a:xfrm>
        </p:grpSpPr>
        <p:pic>
          <p:nvPicPr>
            <p:cNvPr id="1026" name="Picture 2" descr="http://uchcollector-spb.ru/files/categories/college-campus-clipart-1.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470062" y="632768"/>
              <a:ext cx="2373746" cy="2292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Овал 5"/>
            <p:cNvSpPr/>
            <p:nvPr/>
          </p:nvSpPr>
          <p:spPr>
            <a:xfrm>
              <a:off x="107504" y="488752"/>
              <a:ext cx="1152128" cy="611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effectLst>
                    <a:outerShdw blurRad="38100" dist="38100" dir="2700000" algn="tl">
                      <a:srgbClr val="000000">
                        <a:alpha val="43137"/>
                      </a:srgbClr>
                    </a:outerShdw>
                  </a:effectLst>
                </a:rPr>
                <a:t>31</a:t>
              </a:r>
              <a:endParaRPr lang="ru-RU" sz="4400" b="1" dirty="0">
                <a:effectLst>
                  <a:outerShdw blurRad="38100" dist="38100" dir="2700000" algn="tl">
                    <a:srgbClr val="000000">
                      <a:alpha val="43137"/>
                    </a:srgbClr>
                  </a:outerShdw>
                </a:effectLst>
              </a:endParaRPr>
            </a:p>
          </p:txBody>
        </p:sp>
      </p:grpSp>
      <p:sp>
        <p:nvSpPr>
          <p:cNvPr id="14" name="Прямоугольник 1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5" name="Прямоугольник 1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6"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solidFill>
                  <a:schemeClr val="bg1"/>
                </a:solidFill>
                <a:latin typeface="Calibri" pitchFamily="34" charset="0"/>
              </a:rPr>
              <a:t>Образовательные организации среднего профессионального образования</a:t>
            </a:r>
          </a:p>
        </p:txBody>
      </p:sp>
      <p:sp>
        <p:nvSpPr>
          <p:cNvPr id="13" name="Объект 12"/>
          <p:cNvSpPr>
            <a:spLocks noGrp="1"/>
          </p:cNvSpPr>
          <p:nvPr>
            <p:ph idx="1"/>
          </p:nvPr>
        </p:nvSpPr>
        <p:spPr>
          <a:xfrm>
            <a:off x="3851920" y="1340768"/>
            <a:ext cx="5040560" cy="5112568"/>
          </a:xfrm>
        </p:spPr>
        <p:txBody>
          <a:bodyPr>
            <a:normAutofit fontScale="70000" lnSpcReduction="20000"/>
          </a:bodyPr>
          <a:lstStyle/>
          <a:p>
            <a:r>
              <a:rPr lang="ru-RU" b="1" dirty="0">
                <a:effectLst>
                  <a:outerShdw blurRad="38100" dist="38100" dir="2700000" algn="tl">
                    <a:srgbClr val="000000">
                      <a:alpha val="43137"/>
                    </a:srgbClr>
                  </a:outerShdw>
                </a:effectLst>
              </a:rPr>
              <a:t>20 ПОО</a:t>
            </a:r>
            <a:r>
              <a:rPr lang="ru-RU" dirty="0"/>
              <a:t>, подведомственных Минобразования Забайкальского края</a:t>
            </a:r>
          </a:p>
          <a:p>
            <a:r>
              <a:rPr lang="ru-RU" b="1" dirty="0">
                <a:effectLst>
                  <a:outerShdw blurRad="38100" dist="38100" dir="2700000" algn="tl">
                    <a:srgbClr val="000000">
                      <a:alpha val="43137"/>
                    </a:srgbClr>
                  </a:outerShdw>
                </a:effectLst>
              </a:rPr>
              <a:t>6 ПОО</a:t>
            </a:r>
            <a:r>
              <a:rPr lang="ru-RU" dirty="0"/>
              <a:t>, подведомственных Министерству здравоохранения Забайкальского края</a:t>
            </a:r>
          </a:p>
          <a:p>
            <a:r>
              <a:rPr lang="ru-RU" b="1" dirty="0">
                <a:effectLst>
                  <a:outerShdw blurRad="38100" dist="38100" dir="2700000" algn="tl">
                    <a:srgbClr val="000000">
                      <a:alpha val="43137"/>
                    </a:srgbClr>
                  </a:outerShdw>
                </a:effectLst>
              </a:rPr>
              <a:t>2 ПОО</a:t>
            </a:r>
            <a:r>
              <a:rPr lang="ru-RU" dirty="0"/>
              <a:t>, подведомственные Министерству культуры Забайкальского края</a:t>
            </a:r>
          </a:p>
          <a:p>
            <a:r>
              <a:rPr lang="ru-RU" b="1" dirty="0"/>
              <a:t>1 ПОО</a:t>
            </a:r>
            <a:r>
              <a:rPr lang="ru-RU" dirty="0"/>
              <a:t>, подведомственное Министерству физической культуры и спорта Забайкальского края</a:t>
            </a:r>
          </a:p>
          <a:p>
            <a:r>
              <a:rPr lang="ru-RU" b="1" dirty="0">
                <a:effectLst>
                  <a:outerShdw blurRad="38100" dist="38100" dir="2700000" algn="tl">
                    <a:srgbClr val="000000">
                      <a:alpha val="43137"/>
                    </a:srgbClr>
                  </a:outerShdw>
                </a:effectLst>
              </a:rPr>
              <a:t>1 </a:t>
            </a:r>
            <a:r>
              <a:rPr lang="ru-RU" b="1" dirty="0" err="1">
                <a:effectLst>
                  <a:outerShdw blurRad="38100" dist="38100" dir="2700000" algn="tl">
                    <a:srgbClr val="000000">
                      <a:alpha val="43137"/>
                    </a:srgbClr>
                  </a:outerShdw>
                </a:effectLst>
              </a:rPr>
              <a:t>Краснокаменский</a:t>
            </a:r>
            <a:r>
              <a:rPr lang="ru-RU" b="1" dirty="0">
                <a:effectLst>
                  <a:outerShdw blurRad="38100" dist="38100" dir="2700000" algn="tl">
                    <a:srgbClr val="000000">
                      <a:alpha val="43137"/>
                    </a:srgbClr>
                  </a:outerShdw>
                </a:effectLst>
              </a:rPr>
              <a:t> филиал </a:t>
            </a:r>
            <a:r>
              <a:rPr lang="ru-RU" dirty="0"/>
              <a:t>НОУ СПО "Сибирская региональная школа бизнеса (колледж)"</a:t>
            </a:r>
          </a:p>
          <a:p>
            <a:r>
              <a:rPr lang="ru-RU" b="1" dirty="0">
                <a:effectLst>
                  <a:outerShdw blurRad="38100" dist="38100" dir="2700000" algn="tl">
                    <a:srgbClr val="000000">
                      <a:alpha val="43137"/>
                    </a:srgbClr>
                  </a:outerShdw>
                </a:effectLst>
              </a:rPr>
              <a:t>1</a:t>
            </a:r>
            <a:r>
              <a:rPr lang="ru-RU" dirty="0"/>
              <a:t> </a:t>
            </a:r>
            <a:r>
              <a:rPr lang="ru-RU" b="1" dirty="0">
                <a:effectLst>
                  <a:outerShdw blurRad="38100" dist="38100" dir="2700000" algn="tl">
                    <a:srgbClr val="000000">
                      <a:alpha val="43137"/>
                    </a:srgbClr>
                  </a:outerShdw>
                </a:effectLst>
              </a:rPr>
              <a:t>частное</a:t>
            </a:r>
            <a:r>
              <a:rPr lang="ru-RU" dirty="0"/>
              <a:t> профессиональное образовательное </a:t>
            </a:r>
            <a:r>
              <a:rPr lang="ru-RU" dirty="0" smtClean="0"/>
              <a:t>учреждение</a:t>
            </a:r>
            <a:endParaRPr lang="ru-RU" dirty="0"/>
          </a:p>
        </p:txBody>
      </p:sp>
    </p:spTree>
    <p:extLst>
      <p:ext uri="{BB962C8B-B14F-4D97-AF65-F5344CB8AC3E}">
        <p14:creationId xmlns:p14="http://schemas.microsoft.com/office/powerpoint/2010/main" xmlns="" val="18186323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00496" y="714356"/>
            <a:ext cx="5616624" cy="369332"/>
          </a:xfrm>
          <a:prstGeom prst="rect">
            <a:avLst/>
          </a:prstGeom>
          <a:noFill/>
        </p:spPr>
        <p:txBody>
          <a:bodyPr wrap="square" rtlCol="0">
            <a:spAutoFit/>
          </a:bodyPr>
          <a:lstStyle/>
          <a:p>
            <a:pPr marL="285750" indent="-285750" algn="just">
              <a:buFont typeface="Wingdings" panose="05000000000000000000" pitchFamily="2" charset="2"/>
              <a:buChar char="ü"/>
            </a:pPr>
            <a:r>
              <a:rPr lang="ru-RU" b="1" dirty="0" smtClean="0">
                <a:effectLst>
                  <a:outerShdw blurRad="38100" dist="38100" dir="2700000" algn="tl">
                    <a:srgbClr val="000000">
                      <a:alpha val="43137"/>
                    </a:srgbClr>
                  </a:outerShdw>
                </a:effectLst>
              </a:rPr>
              <a:t>1</a:t>
            </a:r>
            <a:r>
              <a:rPr lang="en-US" b="1" dirty="0" smtClean="0">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rPr>
              <a:t>вуз</a:t>
            </a:r>
            <a:r>
              <a:rPr lang="ru-RU" dirty="0" smtClean="0"/>
              <a:t> подведомственный </a:t>
            </a:r>
            <a:r>
              <a:rPr lang="ru-RU" dirty="0" err="1" smtClean="0"/>
              <a:t>Минобрнауки</a:t>
            </a:r>
            <a:r>
              <a:rPr lang="ru-RU" dirty="0" smtClean="0"/>
              <a:t> России;</a:t>
            </a:r>
            <a:endParaRPr lang="ru-RU" dirty="0"/>
          </a:p>
        </p:txBody>
      </p:sp>
      <p:sp>
        <p:nvSpPr>
          <p:cNvPr id="29" name="Прямоугольник 28"/>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0" name="Прямоугольник 29"/>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35"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36"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solidFill>
                  <a:schemeClr val="bg1"/>
                </a:solidFill>
                <a:latin typeface="Calibri" pitchFamily="34" charset="0"/>
              </a:rPr>
              <a:t>Научные и образовательные организации </a:t>
            </a:r>
            <a:r>
              <a:rPr lang="ru-RU" sz="2800" b="1" dirty="0" smtClean="0">
                <a:solidFill>
                  <a:schemeClr val="bg1"/>
                </a:solidFill>
                <a:latin typeface="Calibri" pitchFamily="34" charset="0"/>
              </a:rPr>
              <a:t>высшего образования</a:t>
            </a:r>
            <a:endParaRPr lang="ru-RU" sz="2800" b="1" dirty="0">
              <a:solidFill>
                <a:schemeClr val="bg1"/>
              </a:solidFill>
              <a:latin typeface="Calibri" pitchFamily="34" charset="0"/>
            </a:endParaRPr>
          </a:p>
        </p:txBody>
      </p:sp>
      <p:graphicFrame>
        <p:nvGraphicFramePr>
          <p:cNvPr id="2" name="Схема 1"/>
          <p:cNvGraphicFramePr/>
          <p:nvPr>
            <p:extLst>
              <p:ext uri="{D42A27DB-BD31-4B8C-83A1-F6EECF244321}">
                <p14:modId xmlns:p14="http://schemas.microsoft.com/office/powerpoint/2010/main" xmlns="" val="24170685"/>
              </p:ext>
            </p:extLst>
          </p:nvPr>
        </p:nvGraphicFramePr>
        <p:xfrm>
          <a:off x="899592" y="1412776"/>
          <a:ext cx="7992887"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649825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0"/>
            <a:ext cx="9144000" cy="6858002"/>
            <a:chOff x="0" y="-2"/>
            <a:chExt cx="9144000" cy="6858002"/>
          </a:xfrm>
        </p:grpSpPr>
        <p:sp>
          <p:nvSpPr>
            <p:cNvPr id="8" name="Прямоугольник 7"/>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9" name="Прямоугольник 8"/>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0"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graphicFrame>
        <p:nvGraphicFramePr>
          <p:cNvPr id="4" name="Таблица 3"/>
          <p:cNvGraphicFramePr>
            <a:graphicFrameLocks noGrp="1"/>
          </p:cNvGraphicFramePr>
          <p:nvPr>
            <p:extLst>
              <p:ext uri="{D42A27DB-BD31-4B8C-83A1-F6EECF244321}">
                <p14:modId xmlns:p14="http://schemas.microsoft.com/office/powerpoint/2010/main" xmlns="" val="1889422708"/>
              </p:ext>
            </p:extLst>
          </p:nvPr>
        </p:nvGraphicFramePr>
        <p:xfrm>
          <a:off x="899591" y="1592878"/>
          <a:ext cx="8101563" cy="2438400"/>
        </p:xfrm>
        <a:graphic>
          <a:graphicData uri="http://schemas.openxmlformats.org/drawingml/2006/table">
            <a:tbl>
              <a:tblPr>
                <a:tableStyleId>{69CF1AB2-1976-4502-BF36-3FF5EA218861}</a:tableStyleId>
              </a:tblPr>
              <a:tblGrid>
                <a:gridCol w="2886265"/>
                <a:gridCol w="1547582"/>
                <a:gridCol w="2287730"/>
                <a:gridCol w="1379986"/>
              </a:tblGrid>
              <a:tr h="0">
                <a:tc>
                  <a:txBody>
                    <a:bodyPr/>
                    <a:lstStyle/>
                    <a:p>
                      <a:pPr indent="450215" algn="ctr">
                        <a:spcAft>
                          <a:spcPts val="0"/>
                        </a:spcAft>
                      </a:pPr>
                      <a:r>
                        <a:rPr lang="ru-RU" sz="1600" b="1" dirty="0">
                          <a:latin typeface="Times New Roman" pitchFamily="18" charset="0"/>
                          <a:cs typeface="Times New Roman" pitchFamily="18" charset="0"/>
                        </a:rPr>
                        <a:t>Район</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Общее количество школ</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Кол-во школ, </a:t>
                      </a:r>
                      <a:endParaRPr lang="ru-RU" sz="1600" b="1" dirty="0" smtClean="0">
                        <a:latin typeface="Times New Roman" pitchFamily="18" charset="0"/>
                        <a:cs typeface="Times New Roman" pitchFamily="18" charset="0"/>
                      </a:endParaRPr>
                    </a:p>
                    <a:p>
                      <a:pPr marL="0" indent="0" algn="ctr">
                        <a:spcAft>
                          <a:spcPts val="0"/>
                        </a:spcAft>
                      </a:pPr>
                      <a:r>
                        <a:rPr lang="ru-RU" sz="1600" b="1" dirty="0" smtClean="0">
                          <a:latin typeface="Times New Roman" pitchFamily="18" charset="0"/>
                          <a:cs typeface="Times New Roman" pitchFamily="18" charset="0"/>
                        </a:rPr>
                        <a:t>принявших </a:t>
                      </a:r>
                      <a:r>
                        <a:rPr lang="ru-RU" sz="1600" b="1" dirty="0">
                          <a:latin typeface="Times New Roman" pitchFamily="18" charset="0"/>
                          <a:cs typeface="Times New Roman" pitchFamily="18" charset="0"/>
                        </a:rPr>
                        <a:t>участие в презентации</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 участия</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Агинское (п.г.т.)</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5</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5</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100</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a:latin typeface="Times New Roman" pitchFamily="18" charset="0"/>
                          <a:cs typeface="Times New Roman" pitchFamily="18" charset="0"/>
                        </a:rPr>
                        <a:t>ЗАТО Горный</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2</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100</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a:latin typeface="Times New Roman" pitchFamily="18" charset="0"/>
                          <a:cs typeface="Times New Roman" pitchFamily="18" charset="0"/>
                        </a:rPr>
                        <a:t>Забайкальский</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10</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10</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100</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a:latin typeface="Times New Roman" pitchFamily="18" charset="0"/>
                          <a:cs typeface="Times New Roman" pitchFamily="18" charset="0"/>
                        </a:rPr>
                        <a:t>Читинский</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31</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31</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100</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a:latin typeface="Times New Roman" pitchFamily="18" charset="0"/>
                          <a:cs typeface="Times New Roman" pitchFamily="18" charset="0"/>
                        </a:rPr>
                        <a:t>Чита (город)</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52</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52</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100</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smtClean="0">
                          <a:latin typeface="Times New Roman" pitchFamily="18" charset="0"/>
                          <a:cs typeface="Times New Roman" pitchFamily="18" charset="0"/>
                        </a:rPr>
                        <a:t>СКОШИ </a:t>
                      </a:r>
                      <a:r>
                        <a:rPr lang="ru-RU" sz="1600" b="1" dirty="0" err="1" smtClean="0">
                          <a:latin typeface="Times New Roman" pitchFamily="18" charset="0"/>
                          <a:cs typeface="Times New Roman" pitchFamily="18" charset="0"/>
                        </a:rPr>
                        <a:t>Заб</a:t>
                      </a:r>
                      <a:r>
                        <a:rPr lang="ru-RU" sz="1600" b="1" dirty="0" smtClean="0">
                          <a:latin typeface="Times New Roman" pitchFamily="18" charset="0"/>
                          <a:cs typeface="Times New Roman" pitchFamily="18" charset="0"/>
                        </a:rPr>
                        <a:t>. края</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9</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9</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100</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smtClean="0">
                          <a:latin typeface="Times New Roman" pitchFamily="18" charset="0"/>
                          <a:cs typeface="Times New Roman" pitchFamily="18" charset="0"/>
                        </a:rPr>
                        <a:t>ГОУ </a:t>
                      </a:r>
                      <a:r>
                        <a:rPr lang="ru-RU" sz="1600" b="1" dirty="0" err="1" smtClean="0">
                          <a:latin typeface="Times New Roman" pitchFamily="18" charset="0"/>
                          <a:cs typeface="Times New Roman" pitchFamily="18" charset="0"/>
                        </a:rPr>
                        <a:t>Заб</a:t>
                      </a:r>
                      <a:r>
                        <a:rPr lang="ru-RU" sz="1600" b="1" dirty="0" smtClean="0">
                          <a:latin typeface="Times New Roman" pitchFamily="18" charset="0"/>
                          <a:cs typeface="Times New Roman" pitchFamily="18" charset="0"/>
                        </a:rPr>
                        <a:t>. края</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4</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4</a:t>
                      </a:r>
                      <a:endParaRPr lang="ru-RU" sz="1600" b="1">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100</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bl>
          </a:graphicData>
        </a:graphic>
      </p:graphicFrame>
      <p:sp>
        <p:nvSpPr>
          <p:cNvPr id="5" name="Заголовок 1"/>
          <p:cNvSpPr>
            <a:spLocks noGrp="1"/>
          </p:cNvSpPr>
          <p:nvPr>
            <p:ph type="title"/>
          </p:nvPr>
        </p:nvSpPr>
        <p:spPr>
          <a:xfrm>
            <a:off x="1403648" y="22906"/>
            <a:ext cx="7272808" cy="977202"/>
          </a:xfrm>
        </p:spPr>
        <p:txBody>
          <a:bodyPr>
            <a:noAutofit/>
          </a:bodyPr>
          <a:lstStyle/>
          <a:p>
            <a:pPr lvl="0" indent="450850" algn="ctr" defTabSz="914400" fontAlgn="base">
              <a:lnSpc>
                <a:spcPct val="100000"/>
              </a:lnSpc>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«Наша школа – наш успех!»</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Овчинникова\Desktop\A_zOZO4ZMGc.jpg"/>
          <p:cNvPicPr>
            <a:picLocks noChangeAspect="1" noChangeArrowheads="1"/>
          </p:cNvPicPr>
          <p:nvPr/>
        </p:nvPicPr>
        <p:blipFill>
          <a:blip r:embed="rId2" cstate="screen"/>
          <a:srcRect/>
          <a:stretch>
            <a:fillRect/>
          </a:stretch>
        </p:blipFill>
        <p:spPr bwMode="auto">
          <a:xfrm>
            <a:off x="6143636" y="1214422"/>
            <a:ext cx="2857520" cy="1857388"/>
          </a:xfrm>
          <a:prstGeom prst="rect">
            <a:avLst/>
          </a:prstGeom>
          <a:noFill/>
        </p:spPr>
      </p:pic>
      <p:pic>
        <p:nvPicPr>
          <p:cNvPr id="7" name="Изображение 12"/>
          <p:cNvPicPr>
            <a:picLocks noChangeAspect="1"/>
          </p:cNvPicPr>
          <p:nvPr/>
        </p:nvPicPr>
        <p:blipFill>
          <a:blip r:embed="rId3" cstate="screen">
            <a:alphaModFix/>
          </a:blip>
          <a:stretch>
            <a:fillRect/>
          </a:stretch>
        </p:blipFill>
        <p:spPr>
          <a:xfrm rot="16200000" flipV="1">
            <a:off x="14400" y="-14400"/>
            <a:ext cx="2428868" cy="2457668"/>
          </a:xfrm>
          <a:prstGeom prst="rect">
            <a:avLst/>
          </a:prstGeom>
          <a:effectLst>
            <a:outerShdw blurRad="50800" dist="38100" dir="2700000" algn="tl" rotWithShape="0">
              <a:prstClr val="black">
                <a:alpha val="40000"/>
              </a:prstClr>
            </a:outerShdw>
          </a:effectLst>
        </p:spPr>
      </p:pic>
      <p:pic>
        <p:nvPicPr>
          <p:cNvPr id="8" name="Изображение 1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071538" y="0"/>
            <a:ext cx="857679" cy="733975"/>
          </a:xfrm>
          <a:prstGeom prst="rect">
            <a:avLst/>
          </a:prstGeom>
        </p:spPr>
      </p:pic>
      <p:pic>
        <p:nvPicPr>
          <p:cNvPr id="9" name="Изображение 1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285720" y="1000108"/>
            <a:ext cx="750469" cy="750469"/>
          </a:xfrm>
          <a:prstGeom prst="rect">
            <a:avLst/>
          </a:prstGeom>
        </p:spPr>
      </p:pic>
      <p:pic>
        <p:nvPicPr>
          <p:cNvPr id="1026" name="Picture 2" descr="C:\Users\Овчинникова\Desktop\Рисунок1.png"/>
          <p:cNvPicPr>
            <a:picLocks noChangeAspect="1" noChangeArrowheads="1"/>
          </p:cNvPicPr>
          <p:nvPr/>
        </p:nvPicPr>
        <p:blipFill>
          <a:blip r:embed="rId6" cstate="screen"/>
          <a:srcRect/>
          <a:stretch>
            <a:fillRect/>
          </a:stretch>
        </p:blipFill>
        <p:spPr bwMode="auto">
          <a:xfrm>
            <a:off x="0" y="5475568"/>
            <a:ext cx="857224" cy="1382432"/>
          </a:xfrm>
          <a:prstGeom prst="rect">
            <a:avLst/>
          </a:prstGeom>
          <a:noFill/>
        </p:spPr>
      </p:pic>
      <p:sp>
        <p:nvSpPr>
          <p:cNvPr id="13" name="Прямоугольник 12"/>
          <p:cNvSpPr/>
          <p:nvPr/>
        </p:nvSpPr>
        <p:spPr>
          <a:xfrm>
            <a:off x="3357554" y="0"/>
            <a:ext cx="5435720" cy="830997"/>
          </a:xfrm>
          <a:prstGeom prst="rect">
            <a:avLst/>
          </a:prstGeom>
          <a:noFill/>
        </p:spPr>
        <p:txBody>
          <a:bodyPr wrap="none" lIns="91440" tIns="45720" rIns="91440" bIns="45720">
            <a:spAutoFit/>
          </a:bodyPr>
          <a:lstStyle/>
          <a:p>
            <a:pPr algn="ct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I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Региональный чемпионат «Молодые профессионалы» </a:t>
            </a:r>
            <a:b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WorldSkills Russia) –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Забайкальский край</a:t>
            </a:r>
          </a:p>
          <a:p>
            <a:pPr algn="ctr"/>
            <a:r>
              <a:rPr lang="ru-RU" sz="1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01.02.2017-03.02.2017 г.</a:t>
            </a:r>
            <a:endParaRPr lang="ru-RU"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TextBox 13"/>
          <p:cNvSpPr txBox="1"/>
          <p:nvPr/>
        </p:nvSpPr>
        <p:spPr>
          <a:xfrm>
            <a:off x="5072066" y="785794"/>
            <a:ext cx="3857652" cy="307777"/>
          </a:xfrm>
          <a:prstGeom prst="rect">
            <a:avLst/>
          </a:prstGeom>
          <a:noFill/>
        </p:spPr>
        <p:txBody>
          <a:bodyPr wrap="square">
            <a:spAutoFit/>
          </a:bodyPr>
          <a:lstStyle/>
          <a:p>
            <a:pPr algn="ctr">
              <a:defRPr/>
            </a:pPr>
            <a:r>
              <a:rPr lang="ru-RU" sz="1400" dirty="0" smtClean="0">
                <a:solidFill>
                  <a:srgbClr val="C00000"/>
                </a:solidFill>
                <a:latin typeface="Times New Roman" pitchFamily="18" charset="0"/>
                <a:cs typeface="Times New Roman" pitchFamily="18" charset="0"/>
              </a:rPr>
              <a:t>8 компетенций 63 участника 87 экспертов</a:t>
            </a:r>
            <a:endParaRPr lang="ru-RU" sz="1400" dirty="0">
              <a:solidFill>
                <a:srgbClr val="C00000"/>
              </a:solidFill>
              <a:latin typeface="Times New Roman" pitchFamily="18" charset="0"/>
              <a:cs typeface="Times New Roman" pitchFamily="18" charset="0"/>
            </a:endParaRPr>
          </a:p>
        </p:txBody>
      </p:sp>
      <p:pic>
        <p:nvPicPr>
          <p:cNvPr id="3075" name="Picture 3" descr="C:\Users\Овчинникова\Desktop\SHW2zo2QY7o.jpg"/>
          <p:cNvPicPr>
            <a:picLocks noChangeAspect="1" noChangeArrowheads="1"/>
          </p:cNvPicPr>
          <p:nvPr/>
        </p:nvPicPr>
        <p:blipFill>
          <a:blip r:embed="rId7" cstate="screen"/>
          <a:srcRect/>
          <a:stretch>
            <a:fillRect/>
          </a:stretch>
        </p:blipFill>
        <p:spPr bwMode="auto">
          <a:xfrm>
            <a:off x="6143636" y="3143248"/>
            <a:ext cx="2861767" cy="1785950"/>
          </a:xfrm>
          <a:prstGeom prst="rect">
            <a:avLst/>
          </a:prstGeom>
          <a:noFill/>
        </p:spPr>
      </p:pic>
      <p:pic>
        <p:nvPicPr>
          <p:cNvPr id="3077" name="Picture 5" descr="C:\Users\Овчинникова\Desktop\fOQ9Tci5x2U.jpg"/>
          <p:cNvPicPr>
            <a:picLocks noChangeAspect="1" noChangeArrowheads="1"/>
          </p:cNvPicPr>
          <p:nvPr/>
        </p:nvPicPr>
        <p:blipFill>
          <a:blip r:embed="rId8" cstate="screen"/>
          <a:srcRect/>
          <a:stretch>
            <a:fillRect/>
          </a:stretch>
        </p:blipFill>
        <p:spPr bwMode="auto">
          <a:xfrm>
            <a:off x="6143636" y="5005077"/>
            <a:ext cx="2857520" cy="1852923"/>
          </a:xfrm>
          <a:prstGeom prst="rect">
            <a:avLst/>
          </a:prstGeom>
          <a:noFill/>
        </p:spPr>
      </p:pic>
      <p:sp>
        <p:nvSpPr>
          <p:cNvPr id="18" name="Прямоугольник 17"/>
          <p:cNvSpPr/>
          <p:nvPr/>
        </p:nvSpPr>
        <p:spPr>
          <a:xfrm>
            <a:off x="1500166" y="1000108"/>
            <a:ext cx="4686147" cy="738664"/>
          </a:xfrm>
          <a:prstGeom prst="rect">
            <a:avLst/>
          </a:prstGeom>
          <a:noFill/>
        </p:spPr>
        <p:txBody>
          <a:bodyPr wrap="square" lIns="91440" tIns="45720" rIns="91440" bIns="45720">
            <a:spAutoFit/>
          </a:bodyPr>
          <a:lstStyle/>
          <a:p>
            <a:pPr algn="ct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Отборочные соревнованиях на право участия в Финале </a:t>
            </a:r>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V</a:t>
            </a: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 Национального чемпионата </a:t>
            </a:r>
            <a:b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b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«Молодые профессионалы» (</a:t>
            </a:r>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WorldSkills Russia</a:t>
            </a: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a:t>
            </a:r>
            <a:endParaRPr lang="ru-RU"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graphicFrame>
        <p:nvGraphicFramePr>
          <p:cNvPr id="21" name="Таблица 20"/>
          <p:cNvGraphicFramePr>
            <a:graphicFrameLocks noGrp="1"/>
          </p:cNvGraphicFramePr>
          <p:nvPr/>
        </p:nvGraphicFramePr>
        <p:xfrm>
          <a:off x="714348" y="1785926"/>
          <a:ext cx="5286445" cy="3730053"/>
        </p:xfrm>
        <a:graphic>
          <a:graphicData uri="http://schemas.openxmlformats.org/drawingml/2006/table">
            <a:tbl>
              <a:tblPr firstRow="1" firstCol="1" bandRow="1"/>
              <a:tblGrid>
                <a:gridCol w="339693"/>
                <a:gridCol w="1698339"/>
                <a:gridCol w="1197719"/>
                <a:gridCol w="1353121"/>
                <a:gridCol w="697573"/>
              </a:tblGrid>
              <a:tr h="500066">
                <a:tc>
                  <a:txBody>
                    <a:bodyPr/>
                    <a:lstStyle/>
                    <a:p>
                      <a:pPr algn="ctr">
                        <a:lnSpc>
                          <a:spcPct val="115000"/>
                        </a:lnSpc>
                        <a:spcAft>
                          <a:spcPts val="0"/>
                        </a:spcAft>
                      </a:pPr>
                      <a:r>
                        <a:rPr lang="ru-RU" sz="1200" dirty="0" smtClean="0">
                          <a:effectLst/>
                          <a:latin typeface="Times New Roman" pitchFamily="18" charset="0"/>
                          <a:ea typeface="Calibri"/>
                          <a:cs typeface="Times New Roman" pitchFamily="18" charset="0"/>
                        </a:rPr>
                        <a:t>№</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Компетенция</a:t>
                      </a: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Место проведения</a:t>
                      </a:r>
                      <a:endParaRPr lang="ru-RU" sz="1200" dirty="0">
                        <a:latin typeface="Times New Roman" pitchFamily="18" charset="0"/>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effectLst/>
                          <a:latin typeface="Times New Roman" pitchFamily="18" charset="0"/>
                          <a:ea typeface="Calibri"/>
                          <a:cs typeface="Times New Roman" pitchFamily="18" charset="0"/>
                        </a:rPr>
                        <a:t>ФИО участника</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Место</a:t>
                      </a: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920">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1.</a:t>
                      </a:r>
                    </a:p>
                  </a:txBody>
                  <a:tcPr marL="54661" marR="54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Медицинский и социальный </a:t>
                      </a:r>
                      <a:r>
                        <a:rPr lang="ru-RU" sz="1200" dirty="0" smtClean="0">
                          <a:effectLst/>
                          <a:latin typeface="Times New Roman" pitchFamily="18" charset="0"/>
                          <a:ea typeface="Calibri"/>
                          <a:cs typeface="Times New Roman" pitchFamily="18" charset="0"/>
                        </a:rPr>
                        <a:t>уход</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0" lang="ru-RU" sz="1200" b="0" i="0" u="none" strike="noStrike" cap="none" normalizeH="0" baseline="0" dirty="0" smtClean="0">
                          <a:ln>
                            <a:noFill/>
                          </a:ln>
                          <a:effectLst/>
                          <a:latin typeface="Times New Roman" pitchFamily="18" charset="0"/>
                          <a:cs typeface="Times New Roman" pitchFamily="18" charset="0"/>
                        </a:rPr>
                        <a:t>Республика Саха (Якутия) </a:t>
                      </a:r>
                      <a:endParaRPr lang="ru-RU" sz="1200" dirty="0"/>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dirty="0" smtClean="0">
                          <a:effectLst/>
                          <a:latin typeface="Times New Roman" pitchFamily="18" charset="0"/>
                          <a:ea typeface="Calibri"/>
                          <a:cs typeface="Times New Roman" pitchFamily="18" charset="0"/>
                        </a:rPr>
                        <a:t>Кривич Александра</a:t>
                      </a: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8 </a:t>
                      </a:r>
                      <a:r>
                        <a:rPr lang="ru-RU" sz="1200" dirty="0" smtClean="0">
                          <a:effectLst/>
                          <a:latin typeface="Times New Roman" pitchFamily="18" charset="0"/>
                          <a:ea typeface="Calibri"/>
                          <a:cs typeface="Times New Roman" pitchFamily="18" charset="0"/>
                        </a:rPr>
                        <a:t>из 37</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1113">
                <a:tc>
                  <a:txBody>
                    <a:bodyPr/>
                    <a:lstStyle/>
                    <a:p>
                      <a:pPr algn="ctr">
                        <a:lnSpc>
                          <a:spcPct val="115000"/>
                        </a:lnSpc>
                        <a:spcAft>
                          <a:spcPts val="0"/>
                        </a:spcAft>
                      </a:pPr>
                      <a:r>
                        <a:rPr lang="ru-RU" sz="1200">
                          <a:effectLst/>
                          <a:latin typeface="Times New Roman" pitchFamily="18" charset="0"/>
                          <a:ea typeface="Calibri"/>
                          <a:cs typeface="Times New Roman" pitchFamily="18" charset="0"/>
                        </a:rPr>
                        <a:t>2.</a:t>
                      </a:r>
                    </a:p>
                  </a:txBody>
                  <a:tcPr marL="54661" marR="54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Поварское </a:t>
                      </a:r>
                      <a:r>
                        <a:rPr lang="ru-RU" sz="1200" dirty="0" smtClean="0">
                          <a:effectLst/>
                          <a:latin typeface="Times New Roman" pitchFamily="18" charset="0"/>
                          <a:ea typeface="Calibri"/>
                          <a:cs typeface="Times New Roman" pitchFamily="18" charset="0"/>
                        </a:rPr>
                        <a:t>дело</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effectLst/>
                          <a:latin typeface="Times New Roman" pitchFamily="18" charset="0"/>
                          <a:cs typeface="Times New Roman" pitchFamily="18" charset="0"/>
                        </a:rPr>
                        <a:t>Республика Саха (Якутия) </a:t>
                      </a:r>
                      <a:endParaRPr lang="ru-RU" sz="1200" dirty="0" smtClean="0">
                        <a:latin typeface="Times New Roman" pitchFamily="18" charset="0"/>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dirty="0" smtClean="0">
                          <a:effectLst/>
                          <a:latin typeface="Times New Roman" pitchFamily="18" charset="0"/>
                          <a:ea typeface="Calibri"/>
                          <a:cs typeface="Times New Roman" pitchFamily="18" charset="0"/>
                        </a:rPr>
                        <a:t>Богданов Денис </a:t>
                      </a: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11 </a:t>
                      </a:r>
                      <a:r>
                        <a:rPr lang="ru-RU" sz="1200" dirty="0" smtClean="0">
                          <a:effectLst/>
                          <a:latin typeface="Times New Roman" pitchFamily="18" charset="0"/>
                          <a:ea typeface="Calibri"/>
                          <a:cs typeface="Times New Roman" pitchFamily="18" charset="0"/>
                        </a:rPr>
                        <a:t>из 61</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920">
                <a:tc>
                  <a:txBody>
                    <a:bodyPr/>
                    <a:lstStyle/>
                    <a:p>
                      <a:pPr algn="ctr">
                        <a:lnSpc>
                          <a:spcPct val="115000"/>
                        </a:lnSpc>
                        <a:spcAft>
                          <a:spcPts val="0"/>
                        </a:spcAft>
                      </a:pPr>
                      <a:r>
                        <a:rPr lang="ru-RU" sz="1200">
                          <a:effectLst/>
                          <a:latin typeface="Times New Roman" pitchFamily="18" charset="0"/>
                          <a:ea typeface="Calibri"/>
                          <a:cs typeface="Times New Roman" pitchFamily="18" charset="0"/>
                        </a:rPr>
                        <a:t>3.</a:t>
                      </a:r>
                    </a:p>
                  </a:txBody>
                  <a:tcPr marL="54661" marR="54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Программные решения для </a:t>
                      </a:r>
                      <a:r>
                        <a:rPr lang="ru-RU" sz="1200" dirty="0" smtClean="0">
                          <a:effectLst/>
                          <a:latin typeface="Times New Roman" pitchFamily="18" charset="0"/>
                          <a:ea typeface="Calibri"/>
                          <a:cs typeface="Times New Roman" pitchFamily="18" charset="0"/>
                        </a:rPr>
                        <a:t>бизнеса</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Казань</a:t>
                      </a:r>
                      <a:endParaRPr lang="ru-RU" sz="1200" dirty="0"/>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dirty="0" smtClean="0">
                          <a:effectLst/>
                          <a:latin typeface="Times New Roman" pitchFamily="18" charset="0"/>
                          <a:ea typeface="Calibri"/>
                          <a:cs typeface="Times New Roman" pitchFamily="18" charset="0"/>
                        </a:rPr>
                        <a:t>Григорьев Денис </a:t>
                      </a: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8 </a:t>
                      </a:r>
                      <a:r>
                        <a:rPr lang="ru-RU" sz="1200" dirty="0" smtClean="0">
                          <a:effectLst/>
                          <a:latin typeface="Times New Roman" pitchFamily="18" charset="0"/>
                          <a:ea typeface="Calibri"/>
                          <a:cs typeface="Times New Roman" pitchFamily="18" charset="0"/>
                        </a:rPr>
                        <a:t>из 23</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2998">
                <a:tc>
                  <a:txBody>
                    <a:bodyPr/>
                    <a:lstStyle/>
                    <a:p>
                      <a:pPr algn="ctr">
                        <a:lnSpc>
                          <a:spcPct val="115000"/>
                        </a:lnSpc>
                        <a:spcAft>
                          <a:spcPts val="0"/>
                        </a:spcAft>
                      </a:pPr>
                      <a:r>
                        <a:rPr lang="ru-RU" sz="1200">
                          <a:effectLst/>
                          <a:latin typeface="Times New Roman" pitchFamily="18" charset="0"/>
                          <a:ea typeface="Calibri"/>
                          <a:cs typeface="Times New Roman" pitchFamily="18" charset="0"/>
                        </a:rPr>
                        <a:t>4.</a:t>
                      </a:r>
                    </a:p>
                  </a:txBody>
                  <a:tcPr marL="54661" marR="54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Ремонт и обслуживание легковых </a:t>
                      </a:r>
                      <a:r>
                        <a:rPr lang="ru-RU" sz="1200" dirty="0" smtClean="0">
                          <a:effectLst/>
                          <a:latin typeface="Times New Roman" pitchFamily="18" charset="0"/>
                          <a:ea typeface="Calibri"/>
                          <a:cs typeface="Times New Roman" pitchFamily="18" charset="0"/>
                        </a:rPr>
                        <a:t>автомобилей</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Ульяновск</a:t>
                      </a:r>
                      <a:endParaRPr lang="ru-RU" sz="1200" dirty="0">
                        <a:latin typeface="Times New Roman" pitchFamily="18" charset="0"/>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dirty="0" smtClean="0">
                          <a:effectLst/>
                          <a:latin typeface="Times New Roman" pitchFamily="18" charset="0"/>
                          <a:ea typeface="Calibri"/>
                          <a:cs typeface="Times New Roman" pitchFamily="18" charset="0"/>
                        </a:rPr>
                        <a:t>Мельников Никита </a:t>
                      </a: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27 </a:t>
                      </a:r>
                      <a:r>
                        <a:rPr lang="ru-RU" sz="1200" dirty="0" smtClean="0">
                          <a:effectLst/>
                          <a:latin typeface="Times New Roman" pitchFamily="18" charset="0"/>
                          <a:ea typeface="Calibri"/>
                          <a:cs typeface="Times New Roman" pitchFamily="18" charset="0"/>
                        </a:rPr>
                        <a:t>из 59</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026">
                <a:tc>
                  <a:txBody>
                    <a:bodyPr/>
                    <a:lstStyle/>
                    <a:p>
                      <a:pPr algn="ctr">
                        <a:lnSpc>
                          <a:spcPct val="115000"/>
                        </a:lnSpc>
                        <a:spcAft>
                          <a:spcPts val="0"/>
                        </a:spcAft>
                      </a:pPr>
                      <a:r>
                        <a:rPr lang="ru-RU" sz="1200">
                          <a:effectLst/>
                          <a:latin typeface="Times New Roman" pitchFamily="18" charset="0"/>
                          <a:ea typeface="Calibri"/>
                          <a:cs typeface="Times New Roman" pitchFamily="18" charset="0"/>
                        </a:rPr>
                        <a:t>5.</a:t>
                      </a:r>
                    </a:p>
                  </a:txBody>
                  <a:tcPr marL="54661" marR="54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Дошкольное </a:t>
                      </a:r>
                      <a:r>
                        <a:rPr lang="ru-RU" sz="1200" dirty="0" smtClean="0">
                          <a:effectLst/>
                          <a:latin typeface="Times New Roman" pitchFamily="18" charset="0"/>
                          <a:ea typeface="Calibri"/>
                          <a:cs typeface="Times New Roman" pitchFamily="18" charset="0"/>
                        </a:rPr>
                        <a:t>воспитание</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effectLst/>
                          <a:latin typeface="Times New Roman" pitchFamily="18" charset="0"/>
                          <a:cs typeface="Times New Roman" pitchFamily="18" charset="0"/>
                        </a:rPr>
                        <a:t>Республика Саха (Якутия) </a:t>
                      </a:r>
                      <a:endParaRPr lang="ru-RU" sz="1200" dirty="0" smtClean="0"/>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dirty="0" err="1" smtClean="0">
                          <a:effectLst/>
                          <a:latin typeface="Times New Roman" pitchFamily="18" charset="0"/>
                          <a:ea typeface="Calibri"/>
                          <a:cs typeface="Times New Roman" pitchFamily="18" charset="0"/>
                        </a:rPr>
                        <a:t>Смородникова</a:t>
                      </a:r>
                      <a:r>
                        <a:rPr lang="ru-RU" sz="1200" dirty="0" smtClean="0">
                          <a:effectLst/>
                          <a:latin typeface="Times New Roman" pitchFamily="18" charset="0"/>
                          <a:ea typeface="Calibri"/>
                          <a:cs typeface="Times New Roman" pitchFamily="18" charset="0"/>
                        </a:rPr>
                        <a:t> Елена</a:t>
                      </a: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40 </a:t>
                      </a:r>
                      <a:r>
                        <a:rPr lang="ru-RU" sz="1200" dirty="0" smtClean="0">
                          <a:effectLst/>
                          <a:latin typeface="Times New Roman" pitchFamily="18" charset="0"/>
                          <a:ea typeface="Calibri"/>
                          <a:cs typeface="Times New Roman" pitchFamily="18" charset="0"/>
                        </a:rPr>
                        <a:t>из 56</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026">
                <a:tc>
                  <a:txBody>
                    <a:bodyPr/>
                    <a:lstStyle/>
                    <a:p>
                      <a:pPr algn="ctr">
                        <a:lnSpc>
                          <a:spcPct val="115000"/>
                        </a:lnSpc>
                        <a:spcAft>
                          <a:spcPts val="0"/>
                        </a:spcAft>
                      </a:pPr>
                      <a:r>
                        <a:rPr lang="ru-RU" sz="1200">
                          <a:effectLst/>
                          <a:latin typeface="Times New Roman" pitchFamily="18" charset="0"/>
                          <a:ea typeface="Calibri"/>
                          <a:cs typeface="Times New Roman" pitchFamily="18" charset="0"/>
                        </a:rPr>
                        <a:t>6.</a:t>
                      </a:r>
                    </a:p>
                  </a:txBody>
                  <a:tcPr marL="54661" marR="54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Преподаватель младших </a:t>
                      </a:r>
                      <a:r>
                        <a:rPr lang="ru-RU" sz="1200" dirty="0" smtClean="0">
                          <a:effectLst/>
                          <a:latin typeface="Times New Roman" pitchFamily="18" charset="0"/>
                          <a:ea typeface="Calibri"/>
                          <a:cs typeface="Times New Roman" pitchFamily="18" charset="0"/>
                        </a:rPr>
                        <a:t>классов</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cap="none" normalizeH="0" baseline="0" dirty="0" smtClean="0">
                          <a:ln>
                            <a:noFill/>
                          </a:ln>
                          <a:effectLst/>
                          <a:latin typeface="Times New Roman" pitchFamily="18" charset="0"/>
                          <a:cs typeface="Times New Roman" pitchFamily="18" charset="0"/>
                        </a:rPr>
                        <a:t>Республика Саха (Якутия) </a:t>
                      </a:r>
                      <a:endParaRPr lang="ru-RU" sz="1200" dirty="0" smtClean="0"/>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dirty="0" smtClean="0">
                          <a:effectLst/>
                          <a:latin typeface="Times New Roman" pitchFamily="18" charset="0"/>
                          <a:ea typeface="Calibri"/>
                          <a:cs typeface="Times New Roman" pitchFamily="18" charset="0"/>
                        </a:rPr>
                        <a:t>Большакова Валерия</a:t>
                      </a: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38 </a:t>
                      </a:r>
                      <a:r>
                        <a:rPr lang="ru-RU" sz="1200" dirty="0" smtClean="0">
                          <a:effectLst/>
                          <a:latin typeface="Times New Roman" pitchFamily="18" charset="0"/>
                          <a:ea typeface="Calibri"/>
                          <a:cs typeface="Times New Roman" pitchFamily="18" charset="0"/>
                        </a:rPr>
                        <a:t>из 44</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3380">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7.</a:t>
                      </a:r>
                    </a:p>
                  </a:txBody>
                  <a:tcPr marL="54661" marR="54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Сухое строительство и штукатурные </a:t>
                      </a:r>
                      <a:r>
                        <a:rPr lang="ru-RU" sz="1200" dirty="0" smtClean="0">
                          <a:effectLst/>
                          <a:latin typeface="Times New Roman" pitchFamily="18" charset="0"/>
                          <a:ea typeface="Calibri"/>
                          <a:cs typeface="Times New Roman" pitchFamily="18" charset="0"/>
                        </a:rPr>
                        <a:t>работы</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Московская область</a:t>
                      </a:r>
                      <a:endParaRPr lang="ru-RU" sz="1200" dirty="0">
                        <a:latin typeface="Times New Roman" pitchFamily="18" charset="0"/>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dirty="0" smtClean="0">
                          <a:effectLst/>
                          <a:latin typeface="Times New Roman" pitchFamily="18" charset="0"/>
                          <a:ea typeface="Calibri"/>
                          <a:cs typeface="Times New Roman" pitchFamily="18" charset="0"/>
                        </a:rPr>
                        <a:t>Колесников Александр</a:t>
                      </a:r>
                    </a:p>
                  </a:txBody>
                  <a:tcPr marL="54661" marR="5466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effectLst/>
                          <a:latin typeface="Times New Roman" pitchFamily="18" charset="0"/>
                          <a:ea typeface="Calibri"/>
                          <a:cs typeface="Times New Roman" pitchFamily="18" charset="0"/>
                        </a:rPr>
                        <a:t>46 </a:t>
                      </a:r>
                      <a:r>
                        <a:rPr lang="ru-RU" sz="1200" dirty="0" smtClean="0">
                          <a:effectLst/>
                          <a:latin typeface="Times New Roman" pitchFamily="18" charset="0"/>
                          <a:ea typeface="Calibri"/>
                          <a:cs typeface="Times New Roman" pitchFamily="18" charset="0"/>
                        </a:rPr>
                        <a:t>из 47</a:t>
                      </a:r>
                      <a:endParaRPr lang="ru-RU" sz="1200" dirty="0">
                        <a:effectLst/>
                        <a:latin typeface="Times New Roman" pitchFamily="18" charset="0"/>
                        <a:ea typeface="Calibri"/>
                        <a:cs typeface="Times New Roman" pitchFamily="18" charset="0"/>
                      </a:endParaRPr>
                    </a:p>
                  </a:txBody>
                  <a:tcPr marL="54661" marR="5466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 name="Прямоугольник 21"/>
          <p:cNvSpPr/>
          <p:nvPr/>
        </p:nvSpPr>
        <p:spPr>
          <a:xfrm>
            <a:off x="1214414" y="5643578"/>
            <a:ext cx="4786346" cy="954107"/>
          </a:xfrm>
          <a:prstGeom prst="rect">
            <a:avLst/>
          </a:prstGeom>
          <a:noFill/>
        </p:spPr>
        <p:txBody>
          <a:bodyPr wrap="square" lIns="91440" tIns="45720" rIns="91440" bIns="45720">
            <a:spAutoFit/>
          </a:bodyPr>
          <a:lstStyle/>
          <a:p>
            <a:pPr algn="ct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Финал </a:t>
            </a:r>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V</a:t>
            </a: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 Национального чемпионата </a:t>
            </a:r>
          </a:p>
          <a:p>
            <a:pPr algn="ct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«Молодые профессионалы» </a:t>
            </a:r>
          </a:p>
          <a:p>
            <a:pPr algn="ct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a:t>
            </a:r>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WorldSkills Russia</a:t>
            </a: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 </a:t>
            </a:r>
          </a:p>
          <a:p>
            <a:pPr algn="ctr"/>
            <a:r>
              <a:rPr lang="ru-RU"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15.05.2017-19.05.2017 г. г.Краснодар</a:t>
            </a:r>
            <a:endParaRPr lang="ru-RU"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06547798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a:ext>
            </a:extLst>
          </a:blip>
          <a:srcRect/>
          <a:stretch/>
        </p:blipFill>
        <p:spPr bwMode="auto">
          <a:xfrm>
            <a:off x="961670" y="1643050"/>
            <a:ext cx="8039486" cy="35872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928662" y="5518973"/>
            <a:ext cx="8035826" cy="1107996"/>
          </a:xfrm>
          <a:prstGeom prst="rect">
            <a:avLst/>
          </a:prstGeom>
        </p:spPr>
        <p:txBody>
          <a:bodyPr wrap="square">
            <a:spAutoFit/>
          </a:bodyPr>
          <a:lstStyle/>
          <a:p>
            <a:pPr algn="ctr"/>
            <a:r>
              <a:rPr lang="ru-RU" sz="2200" dirty="0">
                <a:effectLst>
                  <a:outerShdw blurRad="38100" dist="38100" dir="2700000" algn="tl">
                    <a:srgbClr val="000000">
                      <a:alpha val="43137"/>
                    </a:srgbClr>
                  </a:outerShdw>
                </a:effectLst>
                <a:latin typeface="Times New Roman" pitchFamily="18" charset="0"/>
                <a:cs typeface="Times New Roman" pitchFamily="18" charset="0"/>
              </a:rPr>
              <a:t>Контрольные цифры приема по профессиям и специальностям из перечня ТОП-50 на 2017/2018 учебный год утверждены в объеме </a:t>
            </a:r>
            <a:endParaRPr lang="ru-RU" sz="2200"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200" b="1" dirty="0" smtClean="0">
                <a:effectLst>
                  <a:outerShdw blurRad="38100" dist="38100" dir="2700000" algn="tl">
                    <a:srgbClr val="000000">
                      <a:alpha val="43137"/>
                    </a:srgbClr>
                  </a:outerShdw>
                </a:effectLst>
                <a:latin typeface="Times New Roman" pitchFamily="18" charset="0"/>
                <a:cs typeface="Times New Roman" pitchFamily="18" charset="0"/>
              </a:rPr>
              <a:t>425 </a:t>
            </a:r>
            <a:r>
              <a:rPr lang="ru-RU" sz="2200" b="1" dirty="0">
                <a:effectLst>
                  <a:outerShdw blurRad="38100" dist="38100" dir="2700000" algn="tl">
                    <a:srgbClr val="000000">
                      <a:alpha val="43137"/>
                    </a:srgbClr>
                  </a:outerShdw>
                </a:effectLst>
                <a:latin typeface="Times New Roman" pitchFamily="18" charset="0"/>
                <a:cs typeface="Times New Roman" pitchFamily="18" charset="0"/>
              </a:rPr>
              <a:t>бюджетных мест</a:t>
            </a:r>
          </a:p>
        </p:txBody>
      </p:sp>
      <p:sp>
        <p:nvSpPr>
          <p:cNvPr id="4" name="TextBox 3"/>
          <p:cNvSpPr txBox="1"/>
          <p:nvPr/>
        </p:nvSpPr>
        <p:spPr>
          <a:xfrm>
            <a:off x="3059832" y="2492896"/>
            <a:ext cx="576064" cy="369332"/>
          </a:xfrm>
          <a:prstGeom prst="rect">
            <a:avLst/>
          </a:prstGeom>
          <a:noFill/>
        </p:spPr>
        <p:txBody>
          <a:bodyPr wrap="square" rtlCol="0">
            <a:spAutoFit/>
          </a:bodyPr>
          <a:lstStyle/>
          <a:p>
            <a:pPr algn="ctr"/>
            <a:r>
              <a:rPr lang="ru-RU" b="1" dirty="0" smtClean="0">
                <a:solidFill>
                  <a:srgbClr val="FF0000"/>
                </a:solidFill>
                <a:effectLst>
                  <a:outerShdw blurRad="38100" dist="38100" dir="2700000" algn="tl">
                    <a:srgbClr val="000000">
                      <a:alpha val="43137"/>
                    </a:srgbClr>
                  </a:outerShdw>
                </a:effectLst>
              </a:rPr>
              <a:t>11</a:t>
            </a:r>
            <a:endParaRPr lang="ru-RU"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3059832" y="4221088"/>
            <a:ext cx="576064" cy="369332"/>
          </a:xfrm>
          <a:prstGeom prst="rect">
            <a:avLst/>
          </a:prstGeom>
          <a:noFill/>
        </p:spPr>
        <p:txBody>
          <a:bodyPr wrap="square" rtlCol="0">
            <a:spAutoFit/>
          </a:bodyPr>
          <a:lstStyle/>
          <a:p>
            <a:pPr algn="ctr"/>
            <a:r>
              <a:rPr lang="ru-RU" b="1" dirty="0" smtClean="0">
                <a:solidFill>
                  <a:srgbClr val="FF0000"/>
                </a:solidFill>
                <a:effectLst>
                  <a:outerShdw blurRad="38100" dist="38100" dir="2700000" algn="tl">
                    <a:srgbClr val="000000">
                      <a:alpha val="43137"/>
                    </a:srgbClr>
                  </a:outerShdw>
                </a:effectLst>
              </a:rPr>
              <a:t>15</a:t>
            </a:r>
            <a:endParaRPr lang="ru-RU" b="1" dirty="0">
              <a:solidFill>
                <a:srgbClr val="FF0000"/>
              </a:solidFill>
              <a:effectLst>
                <a:outerShdw blurRad="38100" dist="38100" dir="2700000" algn="tl">
                  <a:srgbClr val="000000">
                    <a:alpha val="43137"/>
                  </a:srgbClr>
                </a:outerShdw>
              </a:effectLst>
            </a:endParaRPr>
          </a:p>
        </p:txBody>
      </p:sp>
      <p:sp>
        <p:nvSpPr>
          <p:cNvPr id="8" name="Прямоугольник 7"/>
          <p:cNvSpPr/>
          <p:nvPr/>
        </p:nvSpPr>
        <p:spPr>
          <a:xfrm>
            <a:off x="-36512" y="2"/>
            <a:ext cx="9144000" cy="1357296"/>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9" name="Прямоугольник 8"/>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0"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1" name="Заголовок 1"/>
          <p:cNvSpPr txBox="1">
            <a:spLocks/>
          </p:cNvSpPr>
          <p:nvPr/>
        </p:nvSpPr>
        <p:spPr>
          <a:xfrm>
            <a:off x="1403648" y="142852"/>
            <a:ext cx="7272808" cy="10715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solidFill>
                  <a:schemeClr val="bg1"/>
                </a:solidFill>
                <a:latin typeface="Calibri" pitchFamily="34" charset="0"/>
              </a:rPr>
              <a:t>Реализация приоритетного проекта «Подготовка высококвалифицированных специалистов и рабочих кадров с учетом современных стандартов и передовых технологий» («Рабочие кадры для передовых технологий»)</a:t>
            </a:r>
          </a:p>
        </p:txBody>
      </p:sp>
    </p:spTree>
    <p:extLst>
      <p:ext uri="{BB962C8B-B14F-4D97-AF65-F5344CB8AC3E}">
        <p14:creationId xmlns:p14="http://schemas.microsoft.com/office/powerpoint/2010/main" xmlns="" val="191796986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1484784"/>
            <a:ext cx="4000528" cy="5324535"/>
          </a:xfrm>
          <a:prstGeom prst="rect">
            <a:avLst/>
          </a:prstGeom>
        </p:spPr>
        <p:txBody>
          <a:bodyPr wrap="square">
            <a:spAutoFit/>
          </a:bodyPr>
          <a:lstStyle/>
          <a:p>
            <a:pPr algn="just"/>
            <a:r>
              <a:rPr lang="ru-RU" sz="2000" u="sng" dirty="0" smtClean="0">
                <a:effectLst>
                  <a:outerShdw blurRad="38100" dist="38100" dir="2700000" algn="tl">
                    <a:srgbClr val="000000">
                      <a:alpha val="43137"/>
                    </a:srgbClr>
                  </a:outerShdw>
                </a:effectLst>
                <a:latin typeface="Times New Roman" pitchFamily="18" charset="0"/>
                <a:cs typeface="Times New Roman" pitchFamily="18" charset="0"/>
              </a:rPr>
              <a:t>Мероприятие </a:t>
            </a:r>
            <a:r>
              <a:rPr lang="ru-RU" sz="2000" u="sng" dirty="0">
                <a:effectLst>
                  <a:outerShdw blurRad="38100" dist="38100" dir="2700000" algn="tl">
                    <a:srgbClr val="000000">
                      <a:alpha val="43137"/>
                    </a:srgbClr>
                  </a:outerShdw>
                </a:effectLst>
                <a:latin typeface="Times New Roman" pitchFamily="18" charset="0"/>
                <a:cs typeface="Times New Roman" pitchFamily="18" charset="0"/>
              </a:rPr>
              <a:t>1.2</a:t>
            </a:r>
            <a:r>
              <a:rPr lang="ru-RU" sz="2000" dirty="0">
                <a:effectLst>
                  <a:outerShdw blurRad="38100" dist="38100" dir="2700000" algn="tl">
                    <a:srgbClr val="000000">
                      <a:alpha val="43137"/>
                    </a:srgbClr>
                  </a:outerShdw>
                </a:effectLst>
                <a:latin typeface="Times New Roman" pitchFamily="18" charset="0"/>
                <a:cs typeface="Times New Roman" pitchFamily="18" charset="0"/>
              </a:rPr>
              <a:t> </a:t>
            </a:r>
            <a:endParaRPr lang="ru-RU" sz="2000" dirty="0" smtClean="0">
              <a:effectLst>
                <a:outerShdw blurRad="38100" dist="38100" dir="2700000" algn="tl">
                  <a:srgbClr val="000000">
                    <a:alpha val="43137"/>
                  </a:srgbClr>
                </a:outerShdw>
              </a:effectLst>
              <a:latin typeface="Times New Roman" pitchFamily="18" charset="0"/>
              <a:cs typeface="Times New Roman" pitchFamily="18" charset="0"/>
            </a:endParaRPr>
          </a:p>
          <a:p>
            <a:pPr algn="just"/>
            <a:r>
              <a:rPr lang="ru-RU" sz="2000" dirty="0" smtClean="0">
                <a:latin typeface="Times New Roman" pitchFamily="18" charset="0"/>
                <a:cs typeface="Times New Roman" pitchFamily="18" charset="0"/>
              </a:rPr>
              <a:t>«Разработка </a:t>
            </a:r>
            <a:r>
              <a:rPr lang="ru-RU" sz="2000" dirty="0">
                <a:latin typeface="Times New Roman" pitchFamily="18" charset="0"/>
                <a:cs typeface="Times New Roman" pitchFamily="18" charset="0"/>
              </a:rPr>
              <a:t>и распространение в системах среднего профессионального и высшего образования новых образовательных технологий, форм организации образовательного </a:t>
            </a:r>
            <a:r>
              <a:rPr lang="ru-RU" sz="2000" dirty="0" smtClean="0">
                <a:latin typeface="Times New Roman" pitchFamily="18" charset="0"/>
                <a:cs typeface="Times New Roman" pitchFamily="18" charset="0"/>
              </a:rPr>
              <a:t>процесса» </a:t>
            </a:r>
            <a:r>
              <a:rPr lang="ru-RU" sz="2000" dirty="0">
                <a:latin typeface="Times New Roman" pitchFamily="18" charset="0"/>
                <a:cs typeface="Times New Roman" pitchFamily="18" charset="0"/>
              </a:rPr>
              <a:t>Федеральной целевой программы развития образования на 2016 – 2020 </a:t>
            </a:r>
            <a:r>
              <a:rPr lang="ru-RU" sz="2000" dirty="0" smtClean="0">
                <a:latin typeface="Times New Roman" pitchFamily="18" charset="0"/>
                <a:cs typeface="Times New Roman" pitchFamily="18" charset="0"/>
              </a:rPr>
              <a:t>годы</a:t>
            </a:r>
          </a:p>
          <a:p>
            <a:endParaRPr lang="ru-RU" sz="2000" dirty="0" smtClean="0">
              <a:latin typeface="Times New Roman" pitchFamily="18" charset="0"/>
              <a:cs typeface="Times New Roman" pitchFamily="18" charset="0"/>
            </a:endParaRPr>
          </a:p>
          <a:p>
            <a:r>
              <a:rPr lang="ru-RU" sz="2000" u="sng" dirty="0" smtClean="0">
                <a:effectLst>
                  <a:outerShdw blurRad="38100" dist="38100" dir="2700000" algn="tl">
                    <a:srgbClr val="000000">
                      <a:alpha val="43137"/>
                    </a:srgbClr>
                  </a:outerShdw>
                </a:effectLst>
                <a:latin typeface="Times New Roman" pitchFamily="18" charset="0"/>
                <a:cs typeface="Times New Roman" pitchFamily="18" charset="0"/>
              </a:rPr>
              <a:t>Отрасль</a:t>
            </a:r>
            <a:r>
              <a:rPr lang="ru-RU" sz="2000" dirty="0" smtClean="0">
                <a:latin typeface="Times New Roman" pitchFamily="18" charset="0"/>
                <a:cs typeface="Times New Roman" pitchFamily="18" charset="0"/>
              </a:rPr>
              <a:t> - </a:t>
            </a:r>
            <a:r>
              <a:rPr lang="ru-RU" sz="2000" dirty="0">
                <a:latin typeface="Times New Roman" pitchFamily="18" charset="0"/>
                <a:cs typeface="Times New Roman" pitchFamily="18" charset="0"/>
              </a:rPr>
              <a:t>«Информационные и коммуникационные технологии</a:t>
            </a:r>
            <a:r>
              <a:rPr lang="ru-RU" sz="2000" dirty="0" smtClean="0">
                <a:latin typeface="Times New Roman" pitchFamily="18" charset="0"/>
                <a:cs typeface="Times New Roman" pitchFamily="18" charset="0"/>
              </a:rPr>
              <a:t>» </a:t>
            </a:r>
          </a:p>
          <a:p>
            <a:endParaRPr lang="ru-RU" sz="2000" u="sng" dirty="0">
              <a:latin typeface="Times New Roman" pitchFamily="18" charset="0"/>
              <a:cs typeface="Times New Roman" pitchFamily="18" charset="0"/>
            </a:endParaRPr>
          </a:p>
          <a:p>
            <a:r>
              <a:rPr lang="ru-RU" sz="2000" u="sng" dirty="0" smtClean="0">
                <a:effectLst>
                  <a:outerShdw blurRad="38100" dist="38100" dir="2700000" algn="tl">
                    <a:srgbClr val="000000">
                      <a:alpha val="43137"/>
                    </a:srgbClr>
                  </a:outerShdw>
                </a:effectLst>
                <a:latin typeface="Times New Roman" pitchFamily="18" charset="0"/>
                <a:cs typeface="Times New Roman" pitchFamily="18" charset="0"/>
              </a:rPr>
              <a:t>Размер субсидии из ФБ </a:t>
            </a:r>
            <a:r>
              <a:rPr lang="ru-RU" sz="2000" dirty="0" smtClean="0">
                <a:latin typeface="Times New Roman" pitchFamily="18" charset="0"/>
                <a:cs typeface="Times New Roman" pitchFamily="18" charset="0"/>
              </a:rPr>
              <a:t>-                  22 </a:t>
            </a:r>
            <a:r>
              <a:rPr lang="ru-RU" sz="2000" dirty="0">
                <a:latin typeface="Times New Roman" pitchFamily="18" charset="0"/>
                <a:cs typeface="Times New Roman" pitchFamily="18" charset="0"/>
              </a:rPr>
              <a:t>565,1 тыс. руб. </a:t>
            </a:r>
          </a:p>
        </p:txBody>
      </p:sp>
      <p:sp>
        <p:nvSpPr>
          <p:cNvPr id="4" name="TextBox 3"/>
          <p:cNvSpPr txBox="1"/>
          <p:nvPr/>
        </p:nvSpPr>
        <p:spPr>
          <a:xfrm>
            <a:off x="5004048" y="1484784"/>
            <a:ext cx="3925670" cy="5324535"/>
          </a:xfrm>
          <a:prstGeom prst="rect">
            <a:avLst/>
          </a:prstGeom>
          <a:noFill/>
        </p:spPr>
        <p:txBody>
          <a:bodyPr wrap="square" rtlCol="0">
            <a:spAutoFit/>
          </a:bodyPr>
          <a:lstStyle/>
          <a:p>
            <a:r>
              <a:rPr lang="ru-RU" sz="2000" u="sng" dirty="0" smtClean="0">
                <a:effectLst>
                  <a:outerShdw blurRad="38100" dist="38100" dir="2700000" algn="tl">
                    <a:srgbClr val="000000">
                      <a:alpha val="43137"/>
                    </a:srgbClr>
                  </a:outerShdw>
                </a:effectLst>
                <a:latin typeface="Times New Roman" pitchFamily="18" charset="0"/>
                <a:cs typeface="Times New Roman" pitchFamily="18" charset="0"/>
              </a:rPr>
              <a:t>Мероприятие 2.2</a:t>
            </a:r>
            <a:r>
              <a:rPr lang="ru-RU" dirty="0" smtClean="0">
                <a:latin typeface="Times New Roman" pitchFamily="18" charset="0"/>
                <a:cs typeface="Times New Roman" pitchFamily="18" charset="0"/>
              </a:rPr>
              <a:t> </a:t>
            </a:r>
          </a:p>
          <a:p>
            <a:pPr algn="just"/>
            <a:r>
              <a:rPr lang="ru-RU" sz="2000" dirty="0" smtClean="0">
                <a:latin typeface="Times New Roman" pitchFamily="18" charset="0"/>
                <a:cs typeface="Times New Roman" pitchFamily="18" charset="0"/>
              </a:rPr>
              <a:t>«Создание в субъектах Российской Федерации базовых </a:t>
            </a:r>
            <a:r>
              <a:rPr lang="ru-RU" sz="2000" dirty="0">
                <a:latin typeface="Times New Roman" pitchFamily="18" charset="0"/>
                <a:cs typeface="Times New Roman" pitchFamily="18" charset="0"/>
              </a:rPr>
              <a:t>профессиональных образовательных организаций, обеспечивающих поддержку региональных систем инклюзивного профессионального образования </a:t>
            </a:r>
            <a:r>
              <a:rPr lang="ru-RU" sz="2000" dirty="0" smtClean="0">
                <a:latin typeface="Times New Roman" pitchFamily="18" charset="0"/>
                <a:cs typeface="Times New Roman" pitchFamily="18" charset="0"/>
              </a:rPr>
              <a:t>инвалидов» </a:t>
            </a:r>
            <a:r>
              <a:rPr lang="ru-RU" sz="2000" dirty="0">
                <a:latin typeface="Times New Roman" pitchFamily="18" charset="0"/>
                <a:cs typeface="Times New Roman" pitchFamily="18" charset="0"/>
              </a:rPr>
              <a:t>Государственной программы Российской Федерации «Доступная среда» на 2011-2020 годы</a:t>
            </a:r>
            <a:endParaRPr lang="ru-RU" sz="2000" dirty="0" smtClean="0">
              <a:latin typeface="Times New Roman" pitchFamily="18" charset="0"/>
              <a:cs typeface="Times New Roman" pitchFamily="18" charset="0"/>
            </a:endParaRPr>
          </a:p>
          <a:p>
            <a:pPr algn="just"/>
            <a:endParaRPr lang="ru-RU" sz="2000" dirty="0">
              <a:latin typeface="Times New Roman" pitchFamily="18" charset="0"/>
              <a:cs typeface="Times New Roman" pitchFamily="18" charset="0"/>
            </a:endParaRPr>
          </a:p>
          <a:p>
            <a:pPr algn="just"/>
            <a:endParaRPr lang="ru-RU" sz="2000" u="sng"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ru-RU" sz="2000" u="sng" dirty="0" smtClean="0">
                <a:effectLst>
                  <a:outerShdw blurRad="38100" dist="38100" dir="2700000" algn="tl">
                    <a:srgbClr val="000000">
                      <a:alpha val="43137"/>
                    </a:srgbClr>
                  </a:outerShdw>
                </a:effectLst>
                <a:latin typeface="Times New Roman" pitchFamily="18" charset="0"/>
                <a:cs typeface="Times New Roman" pitchFamily="18" charset="0"/>
              </a:rPr>
              <a:t>Размер </a:t>
            </a:r>
            <a:r>
              <a:rPr lang="ru-RU" sz="2000" u="sng" dirty="0">
                <a:effectLst>
                  <a:outerShdw blurRad="38100" dist="38100" dir="2700000" algn="tl">
                    <a:srgbClr val="000000">
                      <a:alpha val="43137"/>
                    </a:srgbClr>
                  </a:outerShdw>
                </a:effectLst>
                <a:latin typeface="Times New Roman" pitchFamily="18" charset="0"/>
                <a:cs typeface="Times New Roman" pitchFamily="18" charset="0"/>
              </a:rPr>
              <a:t>субсидии из </a:t>
            </a:r>
            <a:r>
              <a:rPr lang="ru-RU" sz="2000" u="sng" dirty="0" smtClean="0">
                <a:effectLst>
                  <a:outerShdw blurRad="38100" dist="38100" dir="2700000" algn="tl">
                    <a:srgbClr val="000000">
                      <a:alpha val="43137"/>
                    </a:srgbClr>
                  </a:outerShdw>
                </a:effectLst>
                <a:latin typeface="Times New Roman" pitchFamily="18" charset="0"/>
                <a:cs typeface="Times New Roman" pitchFamily="18" charset="0"/>
              </a:rPr>
              <a:t>ФБ </a:t>
            </a:r>
            <a:r>
              <a:rPr lang="ru-RU" sz="2000" dirty="0" smtClean="0">
                <a:latin typeface="Times New Roman" pitchFamily="18" charset="0"/>
                <a:cs typeface="Times New Roman" pitchFamily="18" charset="0"/>
              </a:rPr>
              <a:t>-                    14 245,7 </a:t>
            </a:r>
            <a:r>
              <a:rPr lang="ru-RU" sz="2000" dirty="0">
                <a:latin typeface="Times New Roman" pitchFamily="18" charset="0"/>
                <a:cs typeface="Times New Roman" pitchFamily="18" charset="0"/>
              </a:rPr>
              <a:t>тыс. руб. </a:t>
            </a:r>
          </a:p>
        </p:txBody>
      </p:sp>
      <p:sp>
        <p:nvSpPr>
          <p:cNvPr id="5" name="Прямоугольник 4"/>
          <p:cNvSpPr/>
          <p:nvPr/>
        </p:nvSpPr>
        <p:spPr>
          <a:xfrm>
            <a:off x="-36512" y="2"/>
            <a:ext cx="9144000" cy="121442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162232"/>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solidFill>
                  <a:schemeClr val="bg1"/>
                </a:solidFill>
                <a:latin typeface="Calibri" pitchFamily="34" charset="0"/>
              </a:rPr>
              <a:t>Участие Забайкальского края в отборе на 2018 год </a:t>
            </a:r>
          </a:p>
          <a:p>
            <a:r>
              <a:rPr lang="ru-RU" sz="1800" b="1" dirty="0" smtClean="0">
                <a:solidFill>
                  <a:schemeClr val="bg1"/>
                </a:solidFill>
                <a:latin typeface="Calibri" pitchFamily="34" charset="0"/>
              </a:rPr>
              <a:t>региональных программ развития образования в целях предоставления бюджетам субъектов Российской Федерации субсидий из федерального бюджета</a:t>
            </a:r>
          </a:p>
        </p:txBody>
      </p:sp>
    </p:spTree>
    <p:extLst>
      <p:ext uri="{BB962C8B-B14F-4D97-AF65-F5344CB8AC3E}">
        <p14:creationId xmlns:p14="http://schemas.microsoft.com/office/powerpoint/2010/main" xmlns="" val="41122085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Картинки по запросу инвалиды"/>
          <p:cNvPicPr>
            <a:picLocks noChangeAspect="1" noChangeArrowheads="1"/>
          </p:cNvPicPr>
          <p:nvPr/>
        </p:nvPicPr>
        <p:blipFill>
          <a:blip r:embed="rId2" cstate="screen">
            <a:clrChange>
              <a:clrFrom>
                <a:srgbClr val="FEFEFE"/>
              </a:clrFrom>
              <a:clrTo>
                <a:srgbClr val="FEFEFE">
                  <a:alpha val="0"/>
                </a:srgbClr>
              </a:clrTo>
            </a:clrChange>
          </a:blip>
          <a:srcRect/>
          <a:stretch>
            <a:fillRect/>
          </a:stretch>
        </p:blipFill>
        <p:spPr bwMode="auto">
          <a:xfrm>
            <a:off x="1000100" y="3228454"/>
            <a:ext cx="4786346" cy="3359145"/>
          </a:xfrm>
          <a:prstGeom prst="rect">
            <a:avLst/>
          </a:prstGeom>
          <a:noFill/>
        </p:spPr>
      </p:pic>
      <p:pic>
        <p:nvPicPr>
          <p:cNvPr id="1026" name="Picture 2" descr="https://geo0.ggpht.com/cbk?panoid=xdhwE5yQMGhOav70_v0pDQ&amp;output=thumbnail&amp;cb_client=search.LOCAL_UNIVERSAL.gps&amp;thumb=2&amp;w=183&amp;h=160&amp;yaw=358.18158&amp;pitch=0&amp;thumbfov=100"/>
          <p:cNvPicPr>
            <a:picLocks noChangeAspect="1" noChangeArrowheads="1"/>
          </p:cNvPicPr>
          <p:nvPr/>
        </p:nvPicPr>
        <p:blipFill>
          <a:blip r:embed="rId3"/>
          <a:srcRect/>
          <a:stretch>
            <a:fillRect/>
          </a:stretch>
        </p:blipFill>
        <p:spPr bwMode="auto">
          <a:xfrm>
            <a:off x="5857884" y="2571744"/>
            <a:ext cx="2714644" cy="2026328"/>
          </a:xfrm>
          <a:prstGeom prst="rect">
            <a:avLst/>
          </a:prstGeom>
          <a:ln>
            <a:noFill/>
          </a:ln>
          <a:effectLst>
            <a:softEdge rad="112500"/>
          </a:effectLst>
        </p:spPr>
      </p:pic>
      <p:sp>
        <p:nvSpPr>
          <p:cNvPr id="3" name="Прямоугольник 2"/>
          <p:cNvSpPr/>
          <p:nvPr/>
        </p:nvSpPr>
        <p:spPr>
          <a:xfrm>
            <a:off x="1643042" y="142852"/>
            <a:ext cx="6929486" cy="2308324"/>
          </a:xfrm>
          <a:prstGeom prst="rect">
            <a:avLst/>
          </a:prstGeom>
        </p:spPr>
        <p:txBody>
          <a:bodyPr wrap="square">
            <a:spAutoFit/>
          </a:bodyPr>
          <a:lstStyle/>
          <a:p>
            <a:pPr algn="ctr"/>
            <a:r>
              <a:rPr lang="ru-RU" sz="2400" b="1" dirty="0" smtClean="0">
                <a:solidFill>
                  <a:srgbClr val="1A0EB6"/>
                </a:solidFill>
                <a:latin typeface="Times New Roman" pitchFamily="18" charset="0"/>
                <a:cs typeface="Times New Roman" pitchFamily="18" charset="0"/>
              </a:rPr>
              <a:t>Региональный центр сопровождения и организации приемной кампании лиц с ограниченными возможностями здоровья и инвалидностью на обучение по программам среднего профессионального образования и профессионального обучения</a:t>
            </a:r>
            <a:endParaRPr lang="ru-RU" sz="2400" b="1" dirty="0">
              <a:solidFill>
                <a:srgbClr val="1A0EB6"/>
              </a:solidFill>
              <a:latin typeface="Times New Roman" pitchFamily="18" charset="0"/>
              <a:cs typeface="Times New Roman" pitchFamily="18" charset="0"/>
            </a:endParaRPr>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4"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1214414" y="1357298"/>
          <a:ext cx="7643868" cy="2951973"/>
        </p:xfrm>
        <a:graphic>
          <a:graphicData uri="http://schemas.openxmlformats.org/drawingml/2006/table">
            <a:tbl>
              <a:tblPr firstRow="1" bandRow="1">
                <a:tableStyleId>{B301B821-A1FF-4177-AEE7-76D212191A09}</a:tableStyleId>
              </a:tblPr>
              <a:tblGrid>
                <a:gridCol w="2714644"/>
                <a:gridCol w="2381268"/>
                <a:gridCol w="2547956"/>
              </a:tblGrid>
              <a:tr h="881467">
                <a:tc>
                  <a:txBody>
                    <a:bodyPr/>
                    <a:lstStyle/>
                    <a:p>
                      <a:pPr algn="ctr"/>
                      <a:endParaRPr lang="ru-RU" dirty="0">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Приняты на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1 курс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2017-2018 </a:t>
                      </a:r>
                      <a:r>
                        <a:rPr lang="ru-RU" dirty="0" err="1" smtClean="0">
                          <a:latin typeface="Times New Roman" pitchFamily="18" charset="0"/>
                          <a:cs typeface="Times New Roman" pitchFamily="18" charset="0"/>
                        </a:rPr>
                        <a:t>уч.год</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Обучаются на старших</a:t>
                      </a:r>
                      <a:r>
                        <a:rPr lang="ru-RU" baseline="0" dirty="0" smtClean="0">
                          <a:latin typeface="Times New Roman" pitchFamily="18" charset="0"/>
                          <a:cs typeface="Times New Roman" pitchFamily="18" charset="0"/>
                        </a:rPr>
                        <a:t> курсах </a:t>
                      </a:r>
                      <a:endParaRPr lang="ru-RU" dirty="0">
                        <a:latin typeface="Times New Roman" pitchFamily="18" charset="0"/>
                        <a:cs typeface="Times New Roman" pitchFamily="18" charset="0"/>
                      </a:endParaRPr>
                    </a:p>
                  </a:txBody>
                  <a:tcPr/>
                </a:tc>
              </a:tr>
              <a:tr h="7286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solidFill>
                            <a:srgbClr val="1A0EB6"/>
                          </a:solidFill>
                          <a:latin typeface="Times New Roman" pitchFamily="18" charset="0"/>
                          <a:cs typeface="Times New Roman" pitchFamily="18" charset="0"/>
                        </a:rPr>
                        <a:t>Высшие учебные заведения </a:t>
                      </a:r>
                      <a:endParaRPr lang="ru-RU" b="1" dirty="0">
                        <a:solidFill>
                          <a:srgbClr val="1A0EB6"/>
                        </a:solidFill>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15 инвалидов</a:t>
                      </a:r>
                      <a:r>
                        <a:rPr lang="ru-RU" baseline="0"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36 инвалидов </a:t>
                      </a:r>
                      <a:endParaRPr lang="ru-RU" dirty="0">
                        <a:latin typeface="Times New Roman" pitchFamily="18" charset="0"/>
                        <a:cs typeface="Times New Roman" pitchFamily="18" charset="0"/>
                      </a:endParaRPr>
                    </a:p>
                  </a:txBody>
                  <a:tcPr/>
                </a:tc>
              </a:tr>
              <a:tr h="13088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solidFill>
                            <a:srgbClr val="1A0EB6"/>
                          </a:solidFill>
                          <a:latin typeface="Times New Roman" pitchFamily="18" charset="0"/>
                          <a:cs typeface="Times New Roman" pitchFamily="18" charset="0"/>
                        </a:rPr>
                        <a:t>Государственные профессиональные</a:t>
                      </a:r>
                      <a:r>
                        <a:rPr lang="ru-RU" b="1" baseline="0" dirty="0" smtClean="0">
                          <a:solidFill>
                            <a:srgbClr val="1A0EB6"/>
                          </a:solidFill>
                          <a:latin typeface="Times New Roman" pitchFamily="18" charset="0"/>
                          <a:cs typeface="Times New Roman" pitchFamily="18" charset="0"/>
                        </a:rPr>
                        <a:t> образовательные учреждения</a:t>
                      </a:r>
                      <a:endParaRPr lang="ru-RU" b="1" dirty="0" smtClean="0">
                        <a:solidFill>
                          <a:srgbClr val="1A0EB6"/>
                        </a:solidFill>
                        <a:latin typeface="Times New Roman" pitchFamily="18" charset="0"/>
                        <a:cs typeface="Times New Roman" pitchFamily="18" charset="0"/>
                      </a:endParaRPr>
                    </a:p>
                  </a:txBody>
                  <a:tcPr/>
                </a:tc>
                <a:tc>
                  <a:txBody>
                    <a:bodyPr/>
                    <a:lstStyle/>
                    <a:p>
                      <a:pPr algn="ctr"/>
                      <a:r>
                        <a:rPr lang="ru-RU" dirty="0" smtClean="0">
                          <a:latin typeface="Times New Roman" pitchFamily="18" charset="0"/>
                          <a:cs typeface="Times New Roman" pitchFamily="18" charset="0"/>
                        </a:rPr>
                        <a:t>57 инвалидов </a:t>
                      </a:r>
                      <a:endParaRPr lang="ru-RU" dirty="0">
                        <a:latin typeface="Times New Roman" pitchFamily="18" charset="0"/>
                        <a:cs typeface="Times New Roman" pitchFamily="18" charset="0"/>
                      </a:endParaRPr>
                    </a:p>
                  </a:txBody>
                  <a:tcPr/>
                </a:tc>
                <a:tc>
                  <a:txBody>
                    <a:bodyPr/>
                    <a:lstStyle/>
                    <a:p>
                      <a:pPr algn="ctr"/>
                      <a:r>
                        <a:rPr lang="ru-RU" baseline="0" dirty="0" smtClean="0">
                          <a:latin typeface="Times New Roman" pitchFamily="18" charset="0"/>
                          <a:cs typeface="Times New Roman" pitchFamily="18" charset="0"/>
                        </a:rPr>
                        <a:t>76 </a:t>
                      </a:r>
                      <a:r>
                        <a:rPr lang="ru-RU" dirty="0" smtClean="0">
                          <a:latin typeface="Times New Roman" pitchFamily="18" charset="0"/>
                          <a:cs typeface="Times New Roman" pitchFamily="18" charset="0"/>
                        </a:rPr>
                        <a:t>инвалидов</a:t>
                      </a:r>
                      <a:endParaRPr lang="ru-RU" dirty="0">
                        <a:latin typeface="Times New Roman" pitchFamily="18" charset="0"/>
                        <a:cs typeface="Times New Roman" pitchFamily="18" charset="0"/>
                      </a:endParaRPr>
                    </a:p>
                  </a:txBody>
                  <a:tcPr/>
                </a:tc>
              </a:tr>
            </a:tbl>
          </a:graphicData>
        </a:graphic>
      </p:graphicFrame>
      <p:pic>
        <p:nvPicPr>
          <p:cNvPr id="4" name="Picture 2" descr="Похожее изображение"/>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2500298" y="4131325"/>
            <a:ext cx="4714908" cy="2726675"/>
          </a:xfrm>
          <a:prstGeom prst="rect">
            <a:avLst/>
          </a:prstGeom>
          <a:noFill/>
        </p:spPr>
      </p:pic>
      <p:sp>
        <p:nvSpPr>
          <p:cNvPr id="6" name="Прямоугольник 5"/>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142976" y="1214422"/>
          <a:ext cx="7786742" cy="5529932"/>
        </p:xfrm>
        <a:graphic>
          <a:graphicData uri="http://schemas.openxmlformats.org/drawingml/2006/table">
            <a:tbl>
              <a:tblPr/>
              <a:tblGrid>
                <a:gridCol w="253255"/>
                <a:gridCol w="1709279"/>
                <a:gridCol w="949599"/>
                <a:gridCol w="4874609"/>
              </a:tblGrid>
              <a:tr h="516532">
                <a:tc>
                  <a:txBody>
                    <a:bodyPr/>
                    <a:lstStyle/>
                    <a:p>
                      <a:pPr algn="ctr">
                        <a:lnSpc>
                          <a:spcPct val="100000"/>
                        </a:lnSpc>
                        <a:spcAft>
                          <a:spcPts val="0"/>
                        </a:spcAft>
                      </a:pPr>
                      <a:r>
                        <a:rPr lang="ru-RU" sz="1100" dirty="0">
                          <a:latin typeface="Times New Roman"/>
                          <a:ea typeface="Calibri"/>
                          <a:cs typeface="Times New Roman"/>
                        </a:rPr>
                        <a:t>№</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b="1" dirty="0">
                          <a:latin typeface="Times New Roman"/>
                          <a:ea typeface="Calibri"/>
                          <a:cs typeface="Times New Roman"/>
                        </a:rPr>
                        <a:t>Наименование ГПОУ</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b="1" dirty="0">
                          <a:latin typeface="Times New Roman"/>
                          <a:ea typeface="Calibri"/>
                          <a:cs typeface="Times New Roman"/>
                        </a:rPr>
                        <a:t>Кол-во обучающихся инвалидов</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b="1" dirty="0">
                          <a:latin typeface="Times New Roman"/>
                          <a:ea typeface="Calibri"/>
                          <a:cs typeface="Times New Roman"/>
                        </a:rPr>
                        <a:t>Профессия/специальность</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519">
                <a:tc rowSpan="5">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00000"/>
                        </a:lnSpc>
                        <a:spcAft>
                          <a:spcPts val="0"/>
                        </a:spcAft>
                      </a:pPr>
                      <a:r>
                        <a:rPr lang="ru-RU" sz="1100" b="1" dirty="0">
                          <a:latin typeface="Times New Roman"/>
                          <a:ea typeface="Calibri"/>
                          <a:cs typeface="Times New Roman"/>
                        </a:rPr>
                        <a:t>ГПОУ «Приаргунский государственный колледж» </a:t>
                      </a:r>
                      <a:endParaRPr lang="ru-RU" sz="1100" b="1"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Техническое обслуживание и ремонт автомобильного транспорта</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3</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Мастер по обработке цифровой информации</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Экономика и бухгалтерский учет</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Тракторист-машинист сельскохозяйственного производства</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Повар, кондитер</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22">
                <a:tc rowSpan="5">
                  <a:txBody>
                    <a:bodyPr/>
                    <a:lstStyle/>
                    <a:p>
                      <a:pPr algn="ctr">
                        <a:lnSpc>
                          <a:spcPct val="100000"/>
                        </a:lnSpc>
                        <a:spcAft>
                          <a:spcPts val="0"/>
                        </a:spcAft>
                      </a:pPr>
                      <a:r>
                        <a:rPr lang="ru-RU" sz="1100" dirty="0">
                          <a:latin typeface="Times New Roman"/>
                          <a:ea typeface="Calibri"/>
                          <a:cs typeface="Times New Roman"/>
                        </a:rPr>
                        <a:t>2</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00000"/>
                        </a:lnSpc>
                        <a:spcAft>
                          <a:spcPts val="0"/>
                        </a:spcAft>
                      </a:pPr>
                      <a:r>
                        <a:rPr lang="ru-RU" sz="1100" b="1" dirty="0">
                          <a:latin typeface="Times New Roman"/>
                          <a:ea typeface="Calibri"/>
                          <a:cs typeface="Times New Roman"/>
                        </a:rPr>
                        <a:t>ГПОУ «Забайкальский горный колледж им. М.И. </a:t>
                      </a:r>
                      <a:r>
                        <a:rPr lang="ru-RU" sz="1100" b="1" dirty="0" err="1">
                          <a:latin typeface="Times New Roman"/>
                          <a:ea typeface="Calibri"/>
                          <a:cs typeface="Times New Roman"/>
                        </a:rPr>
                        <a:t>Агошкова</a:t>
                      </a:r>
                      <a:r>
                        <a:rPr lang="ru-RU" sz="1100" b="1" dirty="0">
                          <a:latin typeface="Times New Roman"/>
                          <a:ea typeface="Calibri"/>
                          <a:cs typeface="Times New Roman"/>
                        </a:rPr>
                        <a:t>» </a:t>
                      </a:r>
                      <a:endParaRPr lang="ru-RU" sz="1100" b="1"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Рациональное использование природохозяйственных комплексов</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355">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Геологическая съемка, поиск, разведка месторождений полезных ископаемых</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Компьютерные системы и комплексы</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a:latin typeface="Times New Roman"/>
                          <a:ea typeface="Calibri"/>
                          <a:cs typeface="Times New Roman"/>
                        </a:rPr>
                        <a:t>Программирование в компьютерных системах</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Открытые горные работы</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rowSpan="3">
                  <a:txBody>
                    <a:bodyPr/>
                    <a:lstStyle/>
                    <a:p>
                      <a:pPr algn="ctr">
                        <a:lnSpc>
                          <a:spcPct val="100000"/>
                        </a:lnSpc>
                        <a:spcAft>
                          <a:spcPts val="0"/>
                        </a:spcAft>
                      </a:pPr>
                      <a:r>
                        <a:rPr lang="ru-RU" sz="1100" dirty="0">
                          <a:latin typeface="Times New Roman"/>
                          <a:ea typeface="Calibri"/>
                          <a:cs typeface="Times New Roman"/>
                        </a:rPr>
                        <a:t>3</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0000"/>
                        </a:lnSpc>
                        <a:spcAft>
                          <a:spcPts val="0"/>
                        </a:spcAft>
                      </a:pPr>
                      <a:r>
                        <a:rPr lang="ru-RU" sz="1100" b="1" dirty="0">
                          <a:latin typeface="Times New Roman"/>
                          <a:ea typeface="Calibri"/>
                          <a:cs typeface="Times New Roman"/>
                        </a:rPr>
                        <a:t>ГПОУ «Педагогический колледж г. Сретенска» </a:t>
                      </a:r>
                      <a:endParaRPr lang="ru-RU" sz="1100" b="1"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Дошкольное образование</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Преподавание в начальных классах</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635">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Изобразительное искусство и черчение</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rowSpan="2">
                  <a:txBody>
                    <a:bodyPr/>
                    <a:lstStyle/>
                    <a:p>
                      <a:pPr algn="ctr">
                        <a:lnSpc>
                          <a:spcPct val="100000"/>
                        </a:lnSpc>
                        <a:spcAft>
                          <a:spcPts val="0"/>
                        </a:spcAft>
                      </a:pPr>
                      <a:r>
                        <a:rPr lang="ru-RU" sz="1100" dirty="0">
                          <a:latin typeface="Times New Roman"/>
                          <a:ea typeface="Calibri"/>
                          <a:cs typeface="Times New Roman"/>
                        </a:rPr>
                        <a:t>4</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0"/>
                        </a:spcAft>
                      </a:pPr>
                      <a:r>
                        <a:rPr lang="ru-RU" sz="1100" b="1" dirty="0">
                          <a:latin typeface="Times New Roman"/>
                          <a:ea typeface="Calibri"/>
                          <a:cs typeface="Times New Roman"/>
                        </a:rPr>
                        <a:t>ГАПОУ «Краснокаменский </a:t>
                      </a:r>
                      <a:r>
                        <a:rPr lang="ru-RU" sz="1100" b="1" dirty="0" err="1">
                          <a:latin typeface="Times New Roman"/>
                          <a:ea typeface="Calibri"/>
                          <a:cs typeface="Times New Roman"/>
                        </a:rPr>
                        <a:t>горно-промышленный</a:t>
                      </a:r>
                      <a:r>
                        <a:rPr lang="ru-RU" sz="1100" b="1" dirty="0">
                          <a:latin typeface="Times New Roman"/>
                          <a:ea typeface="Calibri"/>
                          <a:cs typeface="Times New Roman"/>
                        </a:rPr>
                        <a:t> техникум» </a:t>
                      </a:r>
                      <a:endParaRPr lang="ru-RU" sz="1100" b="1"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Автоматические системы управления</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6532">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Повар, кондитер</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648">
                <a:tc rowSpan="9">
                  <a:txBody>
                    <a:bodyPr/>
                    <a:lstStyle/>
                    <a:p>
                      <a:pPr algn="ctr">
                        <a:lnSpc>
                          <a:spcPct val="100000"/>
                        </a:lnSpc>
                        <a:spcAft>
                          <a:spcPts val="0"/>
                        </a:spcAft>
                      </a:pPr>
                      <a:r>
                        <a:rPr lang="ru-RU" sz="1100" dirty="0">
                          <a:latin typeface="Times New Roman"/>
                          <a:ea typeface="Calibri"/>
                          <a:cs typeface="Times New Roman"/>
                        </a:rPr>
                        <a:t>5</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algn="ctr">
                        <a:lnSpc>
                          <a:spcPct val="100000"/>
                        </a:lnSpc>
                        <a:spcAft>
                          <a:spcPts val="0"/>
                        </a:spcAft>
                      </a:pPr>
                      <a:r>
                        <a:rPr lang="ru-RU" sz="1100" b="1" dirty="0">
                          <a:latin typeface="Times New Roman"/>
                          <a:ea typeface="Calibri"/>
                          <a:cs typeface="Times New Roman"/>
                        </a:rPr>
                        <a:t>ГПОУ «Читинский техникум отраслевых технологий и бизнеса» </a:t>
                      </a:r>
                      <a:endParaRPr lang="ru-RU" sz="1100" b="1"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2</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Строительство и эксплуатация автомобильных дорог и аэродромов</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Строительство и эксплуатация зданий и сооружений</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Сварщик (электросварочные и газосварочные работы)</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Компьютерные системы и комплексы</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Земельно-имущественные отношения</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Мастер жилищно-коммунального хозяйства</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Информационные системы и программирование</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17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Техническое обслуживание и ремонт автомобильного транспорта</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2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Техническая эксплуатация </a:t>
                      </a:r>
                      <a:r>
                        <a:rPr lang="ru-RU" sz="1100" dirty="0" smtClean="0">
                          <a:latin typeface="Times New Roman"/>
                          <a:ea typeface="Calibri"/>
                          <a:cs typeface="Times New Roman"/>
                        </a:rPr>
                        <a:t>подъемно-транспортных</a:t>
                      </a:r>
                      <a:r>
                        <a:rPr lang="ru-RU" sz="1100" dirty="0">
                          <a:latin typeface="Times New Roman"/>
                          <a:ea typeface="Calibri"/>
                          <a:cs typeface="Times New Roman"/>
                        </a:rPr>
                        <a:t>, строительных, дорожных машин и оборудования (по отраслям)</a:t>
                      </a:r>
                      <a:endParaRPr lang="ru-RU" sz="1100" dirty="0">
                        <a:latin typeface="Calibri"/>
                        <a:ea typeface="Calibri"/>
                        <a:cs typeface="Times New Roman"/>
                      </a:endParaRPr>
                    </a:p>
                  </a:txBody>
                  <a:tcPr marL="27850" marR="278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Прямоугольник 7"/>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9" name="Прямоугольник 8"/>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0"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1"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base">
              <a:spcAft>
                <a:spcPct val="0"/>
              </a:spcAft>
            </a:pPr>
            <a:r>
              <a:rPr lang="ru-RU" sz="2000" b="1" dirty="0" smtClean="0">
                <a:solidFill>
                  <a:schemeClr val="bg1"/>
                </a:solidFill>
                <a:effectLst>
                  <a:outerShdw blurRad="38100" dist="38100" dir="2700000" algn="tl">
                    <a:srgbClr val="000000">
                      <a:alpha val="43137"/>
                    </a:srgbClr>
                  </a:outerShdw>
                </a:effectLst>
                <a:latin typeface="+mn-lt"/>
                <a:ea typeface="+mn-ea"/>
                <a:cs typeface="+mn-cs"/>
              </a:rPr>
              <a:t>Информация об инвалидах, </a:t>
            </a:r>
          </a:p>
          <a:p>
            <a:pPr lvl="0" fontAlgn="base">
              <a:spcAft>
                <a:spcPct val="0"/>
              </a:spcAft>
            </a:pPr>
            <a:r>
              <a:rPr lang="ru-RU" sz="2000" b="1" dirty="0" smtClean="0">
                <a:solidFill>
                  <a:schemeClr val="bg1"/>
                </a:solidFill>
                <a:effectLst>
                  <a:outerShdw blurRad="38100" dist="38100" dir="2700000" algn="tl">
                    <a:srgbClr val="000000">
                      <a:alpha val="43137"/>
                    </a:srgbClr>
                  </a:outerShdw>
                </a:effectLst>
                <a:latin typeface="+mn-lt"/>
                <a:ea typeface="+mn-ea"/>
                <a:cs typeface="+mn-cs"/>
              </a:rPr>
              <a:t>обучающихся в ГПОУ Забайкальского края в </a:t>
            </a:r>
          </a:p>
          <a:p>
            <a:pPr lvl="0" fontAlgn="base">
              <a:spcAft>
                <a:spcPct val="0"/>
              </a:spcAft>
            </a:pPr>
            <a:r>
              <a:rPr lang="ru-RU" sz="2000" b="1" dirty="0" smtClean="0">
                <a:solidFill>
                  <a:schemeClr val="bg1"/>
                </a:solidFill>
                <a:effectLst>
                  <a:outerShdw blurRad="38100" dist="38100" dir="2700000" algn="tl">
                    <a:srgbClr val="000000">
                      <a:alpha val="43137"/>
                    </a:srgbClr>
                  </a:outerShdw>
                </a:effectLst>
                <a:latin typeface="+mn-lt"/>
                <a:ea typeface="+mn-ea"/>
                <a:cs typeface="+mn-cs"/>
              </a:rPr>
              <a:t>2017-2018 учебном году</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9" name="Прямоугольник 8"/>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0"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1"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base">
              <a:spcAft>
                <a:spcPct val="0"/>
              </a:spcAft>
            </a:pPr>
            <a:r>
              <a:rPr lang="ru-RU" sz="2000" b="1" dirty="0" smtClean="0">
                <a:solidFill>
                  <a:schemeClr val="bg1"/>
                </a:solidFill>
                <a:effectLst>
                  <a:outerShdw blurRad="38100" dist="38100" dir="2700000" algn="tl">
                    <a:srgbClr val="000000">
                      <a:alpha val="43137"/>
                    </a:srgbClr>
                  </a:outerShdw>
                </a:effectLst>
                <a:latin typeface="+mn-lt"/>
                <a:ea typeface="+mn-ea"/>
                <a:cs typeface="+mn-cs"/>
              </a:rPr>
              <a:t>Информация об инвалидах, </a:t>
            </a:r>
          </a:p>
          <a:p>
            <a:pPr lvl="0" fontAlgn="base">
              <a:spcAft>
                <a:spcPct val="0"/>
              </a:spcAft>
            </a:pPr>
            <a:r>
              <a:rPr lang="ru-RU" sz="2000" b="1" dirty="0" smtClean="0">
                <a:solidFill>
                  <a:schemeClr val="bg1"/>
                </a:solidFill>
                <a:effectLst>
                  <a:outerShdw blurRad="38100" dist="38100" dir="2700000" algn="tl">
                    <a:srgbClr val="000000">
                      <a:alpha val="43137"/>
                    </a:srgbClr>
                  </a:outerShdw>
                </a:effectLst>
                <a:latin typeface="+mn-lt"/>
                <a:ea typeface="+mn-ea"/>
                <a:cs typeface="+mn-cs"/>
              </a:rPr>
              <a:t>обучающихся в ГПОУ Забайкальского края в </a:t>
            </a:r>
          </a:p>
          <a:p>
            <a:pPr lvl="0" fontAlgn="base">
              <a:spcAft>
                <a:spcPct val="0"/>
              </a:spcAft>
            </a:pPr>
            <a:r>
              <a:rPr lang="ru-RU" sz="2000" b="1" dirty="0" smtClean="0">
                <a:solidFill>
                  <a:schemeClr val="bg1"/>
                </a:solidFill>
                <a:effectLst>
                  <a:outerShdw blurRad="38100" dist="38100" dir="2700000" algn="tl">
                    <a:srgbClr val="000000">
                      <a:alpha val="43137"/>
                    </a:srgbClr>
                  </a:outerShdw>
                </a:effectLst>
                <a:latin typeface="+mn-lt"/>
                <a:ea typeface="+mn-ea"/>
                <a:cs typeface="+mn-cs"/>
              </a:rPr>
              <a:t>2017-2018 учебном году</a:t>
            </a:r>
          </a:p>
        </p:txBody>
      </p:sp>
      <p:graphicFrame>
        <p:nvGraphicFramePr>
          <p:cNvPr id="7" name="Таблица 6"/>
          <p:cNvGraphicFramePr>
            <a:graphicFrameLocks noGrp="1"/>
          </p:cNvGraphicFramePr>
          <p:nvPr/>
        </p:nvGraphicFramePr>
        <p:xfrm>
          <a:off x="928662" y="1641133"/>
          <a:ext cx="8001056" cy="4788256"/>
        </p:xfrm>
        <a:graphic>
          <a:graphicData uri="http://schemas.openxmlformats.org/drawingml/2006/table">
            <a:tbl>
              <a:tblPr/>
              <a:tblGrid>
                <a:gridCol w="357190"/>
                <a:gridCol w="1675865"/>
                <a:gridCol w="918154"/>
                <a:gridCol w="5049847"/>
              </a:tblGrid>
              <a:tr h="214680">
                <a:tc rowSpan="5">
                  <a:txBody>
                    <a:bodyPr/>
                    <a:lstStyle/>
                    <a:p>
                      <a:pPr algn="ctr">
                        <a:lnSpc>
                          <a:spcPct val="100000"/>
                        </a:lnSpc>
                        <a:spcAft>
                          <a:spcPts val="0"/>
                        </a:spcAft>
                      </a:pPr>
                      <a:r>
                        <a:rPr lang="ru-RU" sz="1100" dirty="0">
                          <a:latin typeface="Times New Roman"/>
                          <a:ea typeface="Calibri"/>
                          <a:cs typeface="Times New Roman"/>
                        </a:rPr>
                        <a:t>6</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00000"/>
                        </a:lnSpc>
                        <a:spcAft>
                          <a:spcPts val="0"/>
                        </a:spcAft>
                      </a:pPr>
                      <a:r>
                        <a:rPr lang="ru-RU" sz="1100" b="1" dirty="0">
                          <a:latin typeface="Times New Roman"/>
                          <a:ea typeface="Calibri"/>
                          <a:cs typeface="Times New Roman"/>
                        </a:rPr>
                        <a:t>ГПОУ «Нерчинский аграрный техникум» </a:t>
                      </a:r>
                      <a:endParaRPr lang="ru-RU" sz="1100" b="1"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2</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a:latin typeface="Times New Roman"/>
                          <a:ea typeface="Calibri"/>
                          <a:cs typeface="Times New Roman"/>
                        </a:rPr>
                        <a:t>Технология хлеба, кондитерских и макаронных изделий</a:t>
                      </a:r>
                      <a:endParaRPr lang="ru-RU" sz="110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Мастер лесного хозяйства</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Ветеринария</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Животновод</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Организация перевозок и управление на транспорте (автомобильном)</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rowSpan="6">
                  <a:txBody>
                    <a:bodyPr/>
                    <a:lstStyle/>
                    <a:p>
                      <a:pPr algn="ctr">
                        <a:lnSpc>
                          <a:spcPct val="100000"/>
                        </a:lnSpc>
                        <a:spcAft>
                          <a:spcPts val="0"/>
                        </a:spcAft>
                      </a:pPr>
                      <a:r>
                        <a:rPr lang="ru-RU" sz="1100" dirty="0">
                          <a:latin typeface="Times New Roman"/>
                          <a:ea typeface="Calibri"/>
                          <a:cs typeface="Times New Roman"/>
                        </a:rPr>
                        <a:t>7</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00000"/>
                        </a:lnSpc>
                        <a:spcAft>
                          <a:spcPts val="0"/>
                        </a:spcAft>
                      </a:pPr>
                      <a:r>
                        <a:rPr lang="ru-RU" sz="1100" b="1" dirty="0">
                          <a:latin typeface="Times New Roman"/>
                          <a:ea typeface="Calibri"/>
                          <a:cs typeface="Times New Roman"/>
                        </a:rPr>
                        <a:t>ГПОУ «Читинский педагогический колледж» </a:t>
                      </a:r>
                      <a:endParaRPr lang="ru-RU" sz="1100" b="1"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Преподавание в начальных классах</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3</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Программирование в компьютерных системах</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3</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Дошкольное образование</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Педагогика дополнительного образования</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Повар</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Швея</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rowSpan="3">
                  <a:txBody>
                    <a:bodyPr/>
                    <a:lstStyle/>
                    <a:p>
                      <a:pPr algn="ctr">
                        <a:lnSpc>
                          <a:spcPct val="100000"/>
                        </a:lnSpc>
                        <a:spcAft>
                          <a:spcPts val="0"/>
                        </a:spcAft>
                      </a:pPr>
                      <a:r>
                        <a:rPr lang="ru-RU" sz="1100" dirty="0">
                          <a:latin typeface="Times New Roman"/>
                          <a:ea typeface="Calibri"/>
                          <a:cs typeface="Times New Roman"/>
                        </a:rPr>
                        <a:t>8</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0000"/>
                        </a:lnSpc>
                        <a:spcAft>
                          <a:spcPts val="0"/>
                        </a:spcAft>
                      </a:pPr>
                      <a:r>
                        <a:rPr lang="ru-RU" sz="1100" b="1" dirty="0">
                          <a:latin typeface="Times New Roman"/>
                          <a:ea typeface="Calibri"/>
                          <a:cs typeface="Times New Roman"/>
                        </a:rPr>
                        <a:t>ГПОУ «Краснокаменский промышленно-технологический техникум» </a:t>
                      </a:r>
                      <a:endParaRPr lang="ru-RU" sz="1100" b="1"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a:latin typeface="Times New Roman"/>
                          <a:ea typeface="Calibri"/>
                          <a:cs typeface="Times New Roman"/>
                        </a:rPr>
                        <a:t>3</a:t>
                      </a:r>
                      <a:endParaRPr lang="ru-RU" sz="110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Мастер по обработке цифровой информации</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Швея</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295">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Монтаж и техническая эксплуатация промышленного оборудования</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rowSpan="4">
                  <a:txBody>
                    <a:bodyPr/>
                    <a:lstStyle/>
                    <a:p>
                      <a:pPr algn="ctr">
                        <a:lnSpc>
                          <a:spcPct val="100000"/>
                        </a:lnSpc>
                        <a:spcAft>
                          <a:spcPts val="0"/>
                        </a:spcAft>
                      </a:pPr>
                      <a:r>
                        <a:rPr lang="ru-RU" sz="1100" dirty="0">
                          <a:latin typeface="Times New Roman"/>
                          <a:ea typeface="Calibri"/>
                          <a:cs typeface="Times New Roman"/>
                        </a:rPr>
                        <a:t>9</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00000"/>
                        </a:lnSpc>
                        <a:spcAft>
                          <a:spcPts val="0"/>
                        </a:spcAft>
                      </a:pPr>
                      <a:r>
                        <a:rPr lang="ru-RU" sz="1100" b="1" dirty="0">
                          <a:latin typeface="Times New Roman"/>
                          <a:ea typeface="Calibri"/>
                          <a:cs typeface="Times New Roman"/>
                        </a:rPr>
                        <a:t>ГАПОУ «Агинский педагогический колледж им. Базара </a:t>
                      </a:r>
                      <a:r>
                        <a:rPr lang="ru-RU" sz="1100" b="1" dirty="0" err="1">
                          <a:latin typeface="Times New Roman"/>
                          <a:ea typeface="Calibri"/>
                          <a:cs typeface="Times New Roman"/>
                        </a:rPr>
                        <a:t>Ринчино</a:t>
                      </a:r>
                      <a:r>
                        <a:rPr lang="ru-RU" sz="1100" b="1" dirty="0">
                          <a:latin typeface="Times New Roman"/>
                          <a:ea typeface="Calibri"/>
                          <a:cs typeface="Times New Roman"/>
                        </a:rPr>
                        <a:t>» </a:t>
                      </a:r>
                      <a:endParaRPr lang="ru-RU" sz="1100" b="1"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2</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Дошкольное образование</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 </a:t>
                      </a:r>
                      <a:endParaRPr lang="ru-RU" sz="110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Педагогика дополнительного образования</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68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Физическая культура</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040">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Музыкальное образование</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4041">
                <a:tc>
                  <a:txBody>
                    <a:bodyPr/>
                    <a:lstStyle/>
                    <a:p>
                      <a:pPr algn="ctr">
                        <a:lnSpc>
                          <a:spcPct val="100000"/>
                        </a:lnSpc>
                        <a:spcAft>
                          <a:spcPts val="0"/>
                        </a:spcAft>
                      </a:pPr>
                      <a:r>
                        <a:rPr lang="ru-RU" sz="1100" dirty="0">
                          <a:latin typeface="Times New Roman"/>
                          <a:ea typeface="Calibri"/>
                          <a:cs typeface="Times New Roman"/>
                        </a:rPr>
                        <a:t>10</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b="1" dirty="0">
                          <a:latin typeface="Times New Roman"/>
                          <a:ea typeface="Calibri"/>
                          <a:cs typeface="Times New Roman"/>
                        </a:rPr>
                        <a:t>ГПОУ «Забайкальский транспортный техникум» </a:t>
                      </a:r>
                      <a:endParaRPr lang="ru-RU" sz="1100" b="1"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100" dirty="0">
                          <a:latin typeface="Times New Roman"/>
                          <a:ea typeface="Calibri"/>
                          <a:cs typeface="Times New Roman"/>
                        </a:rPr>
                        <a:t>Мастер по техническому обслуживанию и ремонту машинно-тракторного парка</a:t>
                      </a:r>
                      <a:endParaRPr lang="ru-RU" sz="1100" dirty="0">
                        <a:latin typeface="Calibri"/>
                        <a:ea typeface="Calibri"/>
                        <a:cs typeface="Times New Roman"/>
                      </a:endParaRPr>
                    </a:p>
                  </a:txBody>
                  <a:tcPr marL="31553" marR="31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9" name="Прямоугольник 8"/>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0"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1"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base">
              <a:spcAft>
                <a:spcPct val="0"/>
              </a:spcAft>
            </a:pPr>
            <a:r>
              <a:rPr lang="ru-RU" sz="2000" b="1" dirty="0" smtClean="0">
                <a:solidFill>
                  <a:schemeClr val="bg1"/>
                </a:solidFill>
                <a:effectLst>
                  <a:outerShdw blurRad="38100" dist="38100" dir="2700000" algn="tl">
                    <a:srgbClr val="000000">
                      <a:alpha val="43137"/>
                    </a:srgbClr>
                  </a:outerShdw>
                </a:effectLst>
                <a:latin typeface="+mn-lt"/>
                <a:ea typeface="+mn-ea"/>
                <a:cs typeface="+mn-cs"/>
              </a:rPr>
              <a:t>Информация об инвалидах, </a:t>
            </a:r>
          </a:p>
          <a:p>
            <a:pPr lvl="0" fontAlgn="base">
              <a:spcAft>
                <a:spcPct val="0"/>
              </a:spcAft>
            </a:pPr>
            <a:r>
              <a:rPr lang="ru-RU" sz="2000" b="1" dirty="0" smtClean="0">
                <a:solidFill>
                  <a:schemeClr val="bg1"/>
                </a:solidFill>
                <a:effectLst>
                  <a:outerShdw blurRad="38100" dist="38100" dir="2700000" algn="tl">
                    <a:srgbClr val="000000">
                      <a:alpha val="43137"/>
                    </a:srgbClr>
                  </a:outerShdw>
                </a:effectLst>
                <a:latin typeface="+mn-lt"/>
                <a:ea typeface="+mn-ea"/>
                <a:cs typeface="+mn-cs"/>
              </a:rPr>
              <a:t>обучающихся в ГПОУ Забайкальского края в </a:t>
            </a:r>
          </a:p>
          <a:p>
            <a:pPr lvl="0" fontAlgn="base">
              <a:spcAft>
                <a:spcPct val="0"/>
              </a:spcAft>
            </a:pPr>
            <a:r>
              <a:rPr lang="ru-RU" sz="2000" b="1" dirty="0" smtClean="0">
                <a:solidFill>
                  <a:schemeClr val="bg1"/>
                </a:solidFill>
                <a:effectLst>
                  <a:outerShdw blurRad="38100" dist="38100" dir="2700000" algn="tl">
                    <a:srgbClr val="000000">
                      <a:alpha val="43137"/>
                    </a:srgbClr>
                  </a:outerShdw>
                </a:effectLst>
                <a:latin typeface="+mn-lt"/>
                <a:ea typeface="+mn-ea"/>
                <a:cs typeface="+mn-cs"/>
              </a:rPr>
              <a:t>2017-2018 учебном году</a:t>
            </a:r>
          </a:p>
        </p:txBody>
      </p:sp>
      <p:graphicFrame>
        <p:nvGraphicFramePr>
          <p:cNvPr id="12" name="Таблица 11"/>
          <p:cNvGraphicFramePr>
            <a:graphicFrameLocks noGrp="1"/>
          </p:cNvGraphicFramePr>
          <p:nvPr/>
        </p:nvGraphicFramePr>
        <p:xfrm>
          <a:off x="928662" y="1500174"/>
          <a:ext cx="8072495" cy="4264752"/>
        </p:xfrm>
        <a:graphic>
          <a:graphicData uri="http://schemas.openxmlformats.org/drawingml/2006/table">
            <a:tbl>
              <a:tblPr/>
              <a:tblGrid>
                <a:gridCol w="330840"/>
                <a:gridCol w="1786536"/>
                <a:gridCol w="926352"/>
                <a:gridCol w="5028767"/>
              </a:tblGrid>
              <a:tr h="419290">
                <a:tc rowSpan="3">
                  <a:txBody>
                    <a:bodyPr/>
                    <a:lstStyle/>
                    <a:p>
                      <a:pPr algn="ctr">
                        <a:lnSpc>
                          <a:spcPct val="115000"/>
                        </a:lnSpc>
                        <a:spcAft>
                          <a:spcPts val="0"/>
                        </a:spcAft>
                      </a:pPr>
                      <a:r>
                        <a:rPr lang="ru-RU" sz="1100" dirty="0">
                          <a:latin typeface="Times New Roman"/>
                          <a:ea typeface="Calibri"/>
                          <a:cs typeface="Times New Roman"/>
                        </a:rPr>
                        <a:t>11</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ru-RU" sz="1100" b="1" dirty="0">
                          <a:latin typeface="Times New Roman"/>
                          <a:ea typeface="Calibri"/>
                          <a:cs typeface="Times New Roman"/>
                        </a:rPr>
                        <a:t>ГПОУ «Читинский политехнический колледж» </a:t>
                      </a:r>
                      <a:endParaRPr lang="ru-RU" sz="1100" b="1"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Техническая эксплуатация подъемно-транспортных, строительных, дорожных машин и оборудования</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443">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Релейная защита и автоматизация электроэнергетических систем</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7169">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Преподавание в начальных классах</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rowSpan="4">
                  <a:txBody>
                    <a:bodyPr/>
                    <a:lstStyle/>
                    <a:p>
                      <a:pPr algn="ctr">
                        <a:lnSpc>
                          <a:spcPct val="115000"/>
                        </a:lnSpc>
                        <a:spcAft>
                          <a:spcPts val="0"/>
                        </a:spcAft>
                      </a:pPr>
                      <a:r>
                        <a:rPr lang="ru-RU" sz="1100" dirty="0">
                          <a:latin typeface="Times New Roman"/>
                          <a:ea typeface="Calibri"/>
                          <a:cs typeface="Times New Roman"/>
                        </a:rPr>
                        <a:t>12</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15000"/>
                        </a:lnSpc>
                        <a:spcAft>
                          <a:spcPts val="0"/>
                        </a:spcAft>
                      </a:pPr>
                      <a:r>
                        <a:rPr lang="ru-RU" sz="1100" b="1" dirty="0">
                          <a:latin typeface="Times New Roman"/>
                          <a:ea typeface="Calibri"/>
                          <a:cs typeface="Times New Roman"/>
                        </a:rPr>
                        <a:t>ГПОУ «</a:t>
                      </a:r>
                      <a:r>
                        <a:rPr lang="ru-RU" sz="1100" b="1" dirty="0" err="1">
                          <a:latin typeface="Times New Roman"/>
                          <a:ea typeface="Calibri"/>
                          <a:cs typeface="Times New Roman"/>
                        </a:rPr>
                        <a:t>Могойтуйский</a:t>
                      </a:r>
                      <a:r>
                        <a:rPr lang="ru-RU" sz="1100" b="1" dirty="0">
                          <a:latin typeface="Times New Roman"/>
                          <a:ea typeface="Calibri"/>
                          <a:cs typeface="Times New Roman"/>
                        </a:rPr>
                        <a:t> аграрно-промышленный техникум» </a:t>
                      </a:r>
                      <a:endParaRPr lang="ru-RU" sz="1100" b="1"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3</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Мастер по обработке цифровой информации</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Тракторист-машинист сельскохозяйственного производства</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Ветеринария</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125">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Повар, кондитер</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443">
                <a:tc rowSpan="2">
                  <a:txBody>
                    <a:bodyPr/>
                    <a:lstStyle/>
                    <a:p>
                      <a:pPr algn="ctr">
                        <a:lnSpc>
                          <a:spcPct val="115000"/>
                        </a:lnSpc>
                        <a:spcAft>
                          <a:spcPts val="0"/>
                        </a:spcAft>
                      </a:pPr>
                      <a:r>
                        <a:rPr lang="ru-RU" sz="1100" dirty="0">
                          <a:latin typeface="Times New Roman"/>
                          <a:ea typeface="Calibri"/>
                          <a:cs typeface="Times New Roman"/>
                        </a:rPr>
                        <a:t>13</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100" b="1" dirty="0">
                          <a:latin typeface="Times New Roman"/>
                          <a:ea typeface="Calibri"/>
                          <a:cs typeface="Times New Roman"/>
                        </a:rPr>
                        <a:t>ГПОУ «Забайкальский государственный колледж» </a:t>
                      </a:r>
                      <a:endParaRPr lang="ru-RU" sz="1100" b="1"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Профессиональное обучение «Технология продукции общественного питания»</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528">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Технология продукции общественного питания</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rowSpan="8">
                  <a:txBody>
                    <a:bodyPr/>
                    <a:lstStyle/>
                    <a:p>
                      <a:pPr algn="ctr">
                        <a:lnSpc>
                          <a:spcPct val="115000"/>
                        </a:lnSpc>
                        <a:spcAft>
                          <a:spcPts val="0"/>
                        </a:spcAft>
                      </a:pPr>
                      <a:r>
                        <a:rPr lang="ru-RU" sz="1100" dirty="0">
                          <a:latin typeface="Times New Roman"/>
                          <a:ea typeface="Calibri"/>
                          <a:cs typeface="Times New Roman"/>
                        </a:rPr>
                        <a:t>14</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algn="ctr">
                        <a:lnSpc>
                          <a:spcPct val="115000"/>
                        </a:lnSpc>
                        <a:spcAft>
                          <a:spcPts val="0"/>
                        </a:spcAft>
                      </a:pPr>
                      <a:r>
                        <a:rPr lang="ru-RU" sz="1100" b="1" dirty="0">
                          <a:latin typeface="Times New Roman"/>
                          <a:ea typeface="Calibri"/>
                          <a:cs typeface="Times New Roman"/>
                        </a:rPr>
                        <a:t>ГПОУ «Забайкальский техникум профессиональных технологий и сервиса» </a:t>
                      </a:r>
                      <a:endParaRPr lang="ru-RU" sz="1100" b="1"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3</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Швея</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8</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Повар</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Штукатур</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6</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Облицовщик, плиточник</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Продавец, контролер-кассир</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Повар, кондитер</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Мастер по обработке цифровой информации</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721">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Оператор связи</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22">
                <a:tc>
                  <a:txBody>
                    <a:bodyPr/>
                    <a:lstStyle/>
                    <a:p>
                      <a:pPr algn="ctr">
                        <a:lnSpc>
                          <a:spcPct val="115000"/>
                        </a:lnSpc>
                        <a:spcAft>
                          <a:spcPts val="0"/>
                        </a:spcAft>
                      </a:pPr>
                      <a:endParaRPr lang="ru-RU" sz="1100">
                        <a:latin typeface="Times New Roman"/>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latin typeface="Times New Roman"/>
                          <a:ea typeface="Calibri"/>
                          <a:cs typeface="Times New Roman"/>
                        </a:rPr>
                        <a:t>Итого: </a:t>
                      </a:r>
                      <a:endParaRPr lang="ru-RU" sz="1100" dirty="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a:latin typeface="Times New Roman"/>
                          <a:ea typeface="Calibri"/>
                          <a:cs typeface="Times New Roman"/>
                        </a:rPr>
                        <a:t>97 чел.</a:t>
                      </a:r>
                      <a:endParaRPr lang="ru-RU" sz="1100">
                        <a:latin typeface="Calibri"/>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dirty="0">
                        <a:latin typeface="Times New Roman"/>
                        <a:ea typeface="Calibri"/>
                        <a:cs typeface="Times New Roman"/>
                      </a:endParaRPr>
                    </a:p>
                  </a:txBody>
                  <a:tcPr marL="36897" marR="36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928662" y="1285860"/>
          <a:ext cx="8072493" cy="3281394"/>
        </p:xfrm>
        <a:graphic>
          <a:graphicData uri="http://schemas.openxmlformats.org/drawingml/2006/table">
            <a:tbl>
              <a:tblPr firstRow="1" bandRow="1">
                <a:tableStyleId>{8799B23B-EC83-4686-B30A-512413B5E67A}</a:tableStyleId>
              </a:tblPr>
              <a:tblGrid>
                <a:gridCol w="1500198"/>
                <a:gridCol w="713236"/>
                <a:gridCol w="651010"/>
                <a:gridCol w="651010"/>
                <a:gridCol w="716111"/>
                <a:gridCol w="716111"/>
                <a:gridCol w="716111"/>
                <a:gridCol w="781212"/>
                <a:gridCol w="781212"/>
                <a:gridCol w="846282"/>
              </a:tblGrid>
              <a:tr h="428628">
                <a:tc>
                  <a:txBody>
                    <a:bodyPr/>
                    <a:lstStyle/>
                    <a:p>
                      <a:endParaRPr lang="ru-RU" sz="1200" dirty="0">
                        <a:latin typeface="Times New Roman" pitchFamily="18" charset="0"/>
                        <a:cs typeface="Times New Roman" pitchFamily="18" charset="0"/>
                      </a:endParaRPr>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smtClean="0"/>
                        <a:t>2015 год</a:t>
                      </a:r>
                      <a:endParaRPr lang="ru-RU" sz="1600" b="1" dirty="0">
                        <a:solidFill>
                          <a:srgbClr val="1A0EB6"/>
                        </a:solidFill>
                        <a:latin typeface="Times New Roman" pitchFamily="18" charset="0"/>
                        <a:cs typeface="Times New Roman" pitchFamily="18" charset="0"/>
                      </a:endParaRPr>
                    </a:p>
                  </a:txBody>
                  <a:tcPr/>
                </a:tc>
                <a:tc hMerge="1">
                  <a:txBody>
                    <a:bodyPr/>
                    <a:lstStyle/>
                    <a:p>
                      <a:endParaRPr lang="ru-RU" dirty="0"/>
                    </a:p>
                  </a:txBody>
                  <a:tcPr/>
                </a:tc>
                <a:tc hMerge="1">
                  <a:txBody>
                    <a:bodyPr/>
                    <a:lstStyle/>
                    <a:p>
                      <a:endParaRPr lang="ru-RU"/>
                    </a:p>
                  </a:txBody>
                  <a:tcPr/>
                </a:tc>
                <a:tc gridSpan="3">
                  <a:txBody>
                    <a:bodyPr/>
                    <a:lstStyle/>
                    <a:p>
                      <a:pPr algn="ctr"/>
                      <a:r>
                        <a:rPr lang="ru-RU" sz="1600" dirty="0" smtClean="0"/>
                        <a:t>2016 год</a:t>
                      </a:r>
                      <a:endParaRPr lang="ru-RU" sz="1600" b="1" dirty="0">
                        <a:solidFill>
                          <a:srgbClr val="1A0EB6"/>
                        </a:solidFill>
                        <a:latin typeface="Times New Roman" pitchFamily="18" charset="0"/>
                        <a:cs typeface="Times New Roman" pitchFamily="18" charset="0"/>
                      </a:endParaRPr>
                    </a:p>
                  </a:txBody>
                  <a:tcPr/>
                </a:tc>
                <a:tc hMerge="1">
                  <a:txBody>
                    <a:bodyPr/>
                    <a:lstStyle/>
                    <a:p>
                      <a:endParaRPr lang="ru-RU"/>
                    </a:p>
                  </a:txBody>
                  <a:tcPr/>
                </a:tc>
                <a:tc hMerge="1">
                  <a:txBody>
                    <a:bodyPr/>
                    <a:lstStyle/>
                    <a:p>
                      <a:endParaRPr lang="ru-RU" dirty="0"/>
                    </a:p>
                  </a:txBody>
                  <a:tcPr/>
                </a:tc>
                <a:tc gridSpan="3">
                  <a:txBody>
                    <a:bodyPr/>
                    <a:lstStyle/>
                    <a:p>
                      <a:pPr algn="ctr"/>
                      <a:r>
                        <a:rPr lang="ru-RU" sz="1600" dirty="0" smtClean="0"/>
                        <a:t>2017 год</a:t>
                      </a:r>
                      <a:endParaRPr lang="ru-RU" sz="1600" b="1" dirty="0">
                        <a:solidFill>
                          <a:srgbClr val="1A0EB6"/>
                        </a:solidFill>
                        <a:latin typeface="Times New Roman" pitchFamily="18" charset="0"/>
                        <a:cs typeface="Times New Roman" pitchFamily="18" charset="0"/>
                      </a:endParaRPr>
                    </a:p>
                  </a:txBody>
                  <a:tcPr/>
                </a:tc>
                <a:tc hMerge="1">
                  <a:txBody>
                    <a:bodyPr/>
                    <a:lstStyle/>
                    <a:p>
                      <a:endParaRPr lang="ru-RU"/>
                    </a:p>
                  </a:txBody>
                  <a:tcPr/>
                </a:tc>
                <a:tc hMerge="1">
                  <a:txBody>
                    <a:bodyPr/>
                    <a:lstStyle/>
                    <a:p>
                      <a:endParaRPr lang="ru-RU" dirty="0"/>
                    </a:p>
                  </a:txBody>
                  <a:tcPr/>
                </a:tc>
              </a:tr>
              <a:tr h="1206830">
                <a:tc>
                  <a:txBody>
                    <a:bodyPr/>
                    <a:lstStyle/>
                    <a:p>
                      <a:endParaRPr lang="ru-RU" sz="1200" dirty="0">
                        <a:latin typeface="Times New Roman" pitchFamily="18" charset="0"/>
                        <a:cs typeface="Times New Roman" pitchFamily="18" charset="0"/>
                      </a:endParaRPr>
                    </a:p>
                  </a:txBody>
                  <a:tcPr/>
                </a:tc>
                <a:tc>
                  <a:txBody>
                    <a:bodyPr/>
                    <a:lstStyle/>
                    <a:p>
                      <a:r>
                        <a:rPr lang="ru-RU" sz="1200" dirty="0" smtClean="0"/>
                        <a:t>Выпуск</a:t>
                      </a:r>
                      <a:r>
                        <a:rPr lang="ru-RU" sz="1200" baseline="0" dirty="0" smtClean="0"/>
                        <a:t> всего </a:t>
                      </a:r>
                      <a:endParaRPr lang="ru-RU" sz="1200" dirty="0">
                        <a:latin typeface="Times New Roman" pitchFamily="18" charset="0"/>
                        <a:cs typeface="Times New Roman" pitchFamily="18" charset="0"/>
                      </a:endParaRPr>
                    </a:p>
                  </a:txBody>
                  <a:tcPr vert="vert270"/>
                </a:tc>
                <a:tc>
                  <a:txBody>
                    <a:bodyPr/>
                    <a:lstStyle/>
                    <a:p>
                      <a:r>
                        <a:rPr lang="ru-RU" sz="1200" dirty="0" smtClean="0"/>
                        <a:t>Трудоустроены</a:t>
                      </a:r>
                      <a:endParaRPr lang="ru-RU" sz="1200" dirty="0">
                        <a:latin typeface="Times New Roman" pitchFamily="18" charset="0"/>
                        <a:cs typeface="Times New Roman" pitchFamily="18" charset="0"/>
                      </a:endParaRPr>
                    </a:p>
                  </a:txBody>
                  <a:tcPr vert="vert270"/>
                </a:tc>
                <a:tc>
                  <a:txBody>
                    <a:bodyPr/>
                    <a:lstStyle/>
                    <a:p>
                      <a:r>
                        <a:rPr lang="ru-RU" sz="1200" dirty="0" smtClean="0"/>
                        <a:t>Продолжили обучение </a:t>
                      </a:r>
                      <a:endParaRPr lang="ru-RU" sz="1200" dirty="0">
                        <a:latin typeface="Times New Roman" pitchFamily="18" charset="0"/>
                        <a:cs typeface="Times New Roman" pitchFamily="18" charset="0"/>
                      </a:endParaRPr>
                    </a:p>
                  </a:txBody>
                  <a:tcPr vert="vert270"/>
                </a:tc>
                <a:tc>
                  <a:txBody>
                    <a:bodyPr/>
                    <a:lstStyle/>
                    <a:p>
                      <a:r>
                        <a:rPr lang="ru-RU" sz="1200" dirty="0" smtClean="0"/>
                        <a:t>Выпуск</a:t>
                      </a:r>
                      <a:r>
                        <a:rPr lang="ru-RU" sz="1200" baseline="0" dirty="0" smtClean="0"/>
                        <a:t> всего </a:t>
                      </a:r>
                      <a:endParaRPr lang="ru-RU" sz="1200" dirty="0">
                        <a:latin typeface="Times New Roman" pitchFamily="18" charset="0"/>
                        <a:cs typeface="Times New Roman" pitchFamily="18" charset="0"/>
                      </a:endParaRPr>
                    </a:p>
                  </a:txBody>
                  <a:tcPr vert="vert270"/>
                </a:tc>
                <a:tc>
                  <a:txBody>
                    <a:bodyPr/>
                    <a:lstStyle/>
                    <a:p>
                      <a:r>
                        <a:rPr lang="ru-RU" sz="1200" dirty="0" smtClean="0"/>
                        <a:t>Трудоустроены</a:t>
                      </a:r>
                      <a:endParaRPr lang="ru-RU" sz="1200" dirty="0">
                        <a:latin typeface="Times New Roman" pitchFamily="18" charset="0"/>
                        <a:cs typeface="Times New Roman" pitchFamily="18" charset="0"/>
                      </a:endParaRPr>
                    </a:p>
                  </a:txBody>
                  <a:tcPr vert="vert270"/>
                </a:tc>
                <a:tc>
                  <a:txBody>
                    <a:bodyPr/>
                    <a:lstStyle/>
                    <a:p>
                      <a:r>
                        <a:rPr lang="ru-RU" sz="1200" dirty="0" smtClean="0"/>
                        <a:t>Продолжили обучение </a:t>
                      </a:r>
                      <a:endParaRPr lang="ru-RU" sz="1200" dirty="0">
                        <a:latin typeface="Times New Roman" pitchFamily="18" charset="0"/>
                        <a:cs typeface="Times New Roman" pitchFamily="18" charset="0"/>
                      </a:endParaRPr>
                    </a:p>
                  </a:txBody>
                  <a:tcPr vert="vert270"/>
                </a:tc>
                <a:tc>
                  <a:txBody>
                    <a:bodyPr/>
                    <a:lstStyle/>
                    <a:p>
                      <a:r>
                        <a:rPr lang="ru-RU" sz="1200" dirty="0" smtClean="0"/>
                        <a:t>Выпуск</a:t>
                      </a:r>
                      <a:r>
                        <a:rPr lang="ru-RU" sz="1200" baseline="0" dirty="0" smtClean="0"/>
                        <a:t> всего </a:t>
                      </a:r>
                      <a:endParaRPr lang="ru-RU" sz="1200" dirty="0">
                        <a:latin typeface="Times New Roman" pitchFamily="18" charset="0"/>
                        <a:cs typeface="Times New Roman" pitchFamily="18" charset="0"/>
                      </a:endParaRPr>
                    </a:p>
                  </a:txBody>
                  <a:tcPr vert="vert270"/>
                </a:tc>
                <a:tc>
                  <a:txBody>
                    <a:bodyPr/>
                    <a:lstStyle/>
                    <a:p>
                      <a:r>
                        <a:rPr lang="ru-RU" sz="1200" dirty="0" smtClean="0"/>
                        <a:t>Трудоустроены</a:t>
                      </a:r>
                      <a:endParaRPr lang="ru-RU" sz="1200" dirty="0">
                        <a:latin typeface="Times New Roman" pitchFamily="18" charset="0"/>
                        <a:cs typeface="Times New Roman" pitchFamily="18" charset="0"/>
                      </a:endParaRPr>
                    </a:p>
                  </a:txBody>
                  <a:tcPr vert="vert270"/>
                </a:tc>
                <a:tc>
                  <a:txBody>
                    <a:bodyPr/>
                    <a:lstStyle/>
                    <a:p>
                      <a:r>
                        <a:rPr lang="ru-RU" sz="1200" dirty="0" smtClean="0"/>
                        <a:t>Продолжили обучение </a:t>
                      </a:r>
                      <a:endParaRPr lang="ru-RU" sz="1200" dirty="0">
                        <a:latin typeface="Times New Roman" pitchFamily="18" charset="0"/>
                        <a:cs typeface="Times New Roman" pitchFamily="18" charset="0"/>
                      </a:endParaRPr>
                    </a:p>
                  </a:txBody>
                  <a:tcPr vert="vert270"/>
                </a:tc>
              </a:tr>
              <a:tr h="8229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Высшие учебные заведения </a:t>
                      </a:r>
                    </a:p>
                    <a:p>
                      <a:endParaRPr lang="ru-RU" sz="1200" dirty="0" smtClean="0"/>
                    </a:p>
                    <a:p>
                      <a:endParaRPr lang="ru-RU" sz="1200" b="0" dirty="0">
                        <a:solidFill>
                          <a:srgbClr val="1A0EB6"/>
                        </a:solidFill>
                        <a:latin typeface="Times New Roman" pitchFamily="18" charset="0"/>
                        <a:cs typeface="Times New Roman" pitchFamily="18" charset="0"/>
                      </a:endParaRPr>
                    </a:p>
                  </a:txBody>
                  <a:tcPr/>
                </a:tc>
                <a:tc>
                  <a:txBody>
                    <a:bodyPr/>
                    <a:lstStyle/>
                    <a:p>
                      <a:pPr algn="ctr"/>
                      <a:r>
                        <a:rPr lang="ru-RU" sz="1800" dirty="0" smtClean="0"/>
                        <a:t>11</a:t>
                      </a:r>
                      <a:endParaRPr lang="ru-RU" sz="1800" dirty="0">
                        <a:latin typeface="Times New Roman" pitchFamily="18" charset="0"/>
                        <a:cs typeface="Times New Roman" pitchFamily="18" charset="0"/>
                      </a:endParaRPr>
                    </a:p>
                  </a:txBody>
                  <a:tcPr anchor="ctr"/>
                </a:tc>
                <a:tc>
                  <a:txBody>
                    <a:bodyPr/>
                    <a:lstStyle/>
                    <a:p>
                      <a:pPr algn="ctr"/>
                      <a:r>
                        <a:rPr lang="ru-RU" sz="1800" dirty="0" smtClean="0"/>
                        <a:t>6</a:t>
                      </a:r>
                      <a:endParaRPr lang="ru-RU" sz="1800" dirty="0">
                        <a:latin typeface="Times New Roman" pitchFamily="18" charset="0"/>
                        <a:cs typeface="Times New Roman" pitchFamily="18" charset="0"/>
                      </a:endParaRPr>
                    </a:p>
                  </a:txBody>
                  <a:tcPr anchor="ctr"/>
                </a:tc>
                <a:tc>
                  <a:txBody>
                    <a:bodyPr/>
                    <a:lstStyle/>
                    <a:p>
                      <a:pPr algn="ctr"/>
                      <a:r>
                        <a:rPr lang="ru-RU" sz="1800" dirty="0" smtClean="0"/>
                        <a:t>2</a:t>
                      </a:r>
                      <a:endParaRPr lang="ru-RU" sz="1800" dirty="0">
                        <a:latin typeface="Times New Roman" pitchFamily="18" charset="0"/>
                        <a:cs typeface="Times New Roman" pitchFamily="18" charset="0"/>
                      </a:endParaRPr>
                    </a:p>
                  </a:txBody>
                  <a:tcPr anchor="ctr"/>
                </a:tc>
                <a:tc>
                  <a:txBody>
                    <a:bodyPr/>
                    <a:lstStyle/>
                    <a:p>
                      <a:pPr algn="ctr"/>
                      <a:r>
                        <a:rPr lang="ru-RU" sz="1800" dirty="0" smtClean="0"/>
                        <a:t>8</a:t>
                      </a:r>
                      <a:endParaRPr lang="ru-RU" sz="1800" dirty="0">
                        <a:latin typeface="Times New Roman" pitchFamily="18" charset="0"/>
                        <a:cs typeface="Times New Roman" pitchFamily="18" charset="0"/>
                      </a:endParaRPr>
                    </a:p>
                  </a:txBody>
                  <a:tcPr anchor="ctr"/>
                </a:tc>
                <a:tc>
                  <a:txBody>
                    <a:bodyPr/>
                    <a:lstStyle/>
                    <a:p>
                      <a:pPr algn="ctr"/>
                      <a:r>
                        <a:rPr lang="ru-RU" sz="1800" dirty="0" smtClean="0"/>
                        <a:t>5</a:t>
                      </a:r>
                      <a:endParaRPr lang="ru-RU" sz="1800" dirty="0">
                        <a:latin typeface="Times New Roman" pitchFamily="18" charset="0"/>
                        <a:cs typeface="Times New Roman" pitchFamily="18" charset="0"/>
                      </a:endParaRPr>
                    </a:p>
                  </a:txBody>
                  <a:tcPr anchor="ctr"/>
                </a:tc>
                <a:tc>
                  <a:txBody>
                    <a:bodyPr/>
                    <a:lstStyle/>
                    <a:p>
                      <a:pPr algn="ctr"/>
                      <a:r>
                        <a:rPr lang="ru-RU" sz="1800" dirty="0" smtClean="0"/>
                        <a:t>2</a:t>
                      </a:r>
                      <a:endParaRPr lang="ru-RU" sz="1800" dirty="0">
                        <a:latin typeface="Times New Roman" pitchFamily="18" charset="0"/>
                        <a:cs typeface="Times New Roman" pitchFamily="18" charset="0"/>
                      </a:endParaRPr>
                    </a:p>
                  </a:txBody>
                  <a:tcPr anchor="ctr"/>
                </a:tc>
                <a:tc>
                  <a:txBody>
                    <a:bodyPr/>
                    <a:lstStyle/>
                    <a:p>
                      <a:pPr algn="ctr"/>
                      <a:r>
                        <a:rPr lang="ru-RU" sz="1800" dirty="0" smtClean="0"/>
                        <a:t>13</a:t>
                      </a:r>
                      <a:endParaRPr lang="ru-RU" sz="1800" dirty="0">
                        <a:latin typeface="Times New Roman" pitchFamily="18" charset="0"/>
                        <a:cs typeface="Times New Roman" pitchFamily="18" charset="0"/>
                      </a:endParaRPr>
                    </a:p>
                  </a:txBody>
                  <a:tcPr anchor="ctr"/>
                </a:tc>
                <a:tc>
                  <a:txBody>
                    <a:bodyPr/>
                    <a:lstStyle/>
                    <a:p>
                      <a:pPr algn="ctr"/>
                      <a:r>
                        <a:rPr lang="ru-RU" sz="1800" dirty="0" smtClean="0"/>
                        <a:t>6</a:t>
                      </a:r>
                      <a:endParaRPr lang="ru-RU" sz="1800" dirty="0">
                        <a:latin typeface="Times New Roman" pitchFamily="18" charset="0"/>
                        <a:cs typeface="Times New Roman" pitchFamily="18" charset="0"/>
                      </a:endParaRPr>
                    </a:p>
                  </a:txBody>
                  <a:tcPr anchor="ctr"/>
                </a:tc>
                <a:tc>
                  <a:txBody>
                    <a:bodyPr/>
                    <a:lstStyle/>
                    <a:p>
                      <a:pPr algn="ctr"/>
                      <a:r>
                        <a:rPr lang="ru-RU" sz="1800" dirty="0" smtClean="0"/>
                        <a:t>3</a:t>
                      </a:r>
                      <a:endParaRPr lang="ru-RU" sz="1800" dirty="0">
                        <a:latin typeface="Times New Roman" pitchFamily="18" charset="0"/>
                        <a:cs typeface="Times New Roman" pitchFamily="18" charset="0"/>
                      </a:endParaRP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Государственные профессиональные</a:t>
                      </a:r>
                      <a:r>
                        <a:rPr lang="ru-RU" sz="1200" baseline="0" dirty="0" smtClean="0"/>
                        <a:t> образовательные учреждения</a:t>
                      </a:r>
                      <a:endParaRPr lang="ru-RU" sz="1200" b="0" dirty="0" smtClean="0">
                        <a:solidFill>
                          <a:srgbClr val="1A0EB6"/>
                        </a:solidFill>
                        <a:latin typeface="Times New Roman" pitchFamily="18" charset="0"/>
                        <a:cs typeface="Times New Roman" pitchFamily="18" charset="0"/>
                      </a:endParaRPr>
                    </a:p>
                  </a:txBody>
                  <a:tcPr/>
                </a:tc>
                <a:tc>
                  <a:txBody>
                    <a:bodyPr/>
                    <a:lstStyle/>
                    <a:p>
                      <a:pPr algn="ctr"/>
                      <a:r>
                        <a:rPr lang="ru-RU" sz="1800" dirty="0" smtClean="0"/>
                        <a:t>26</a:t>
                      </a:r>
                      <a:endParaRPr lang="ru-RU" sz="1800" dirty="0">
                        <a:latin typeface="Times New Roman" pitchFamily="18" charset="0"/>
                        <a:cs typeface="Times New Roman" pitchFamily="18" charset="0"/>
                      </a:endParaRPr>
                    </a:p>
                  </a:txBody>
                  <a:tcPr anchor="ctr"/>
                </a:tc>
                <a:tc>
                  <a:txBody>
                    <a:bodyPr/>
                    <a:lstStyle/>
                    <a:p>
                      <a:pPr algn="ctr"/>
                      <a:r>
                        <a:rPr lang="ru-RU" sz="1800" dirty="0" smtClean="0"/>
                        <a:t>11</a:t>
                      </a:r>
                      <a:endParaRPr lang="ru-RU" sz="1800" dirty="0">
                        <a:latin typeface="Times New Roman" pitchFamily="18" charset="0"/>
                        <a:cs typeface="Times New Roman" pitchFamily="18" charset="0"/>
                      </a:endParaRPr>
                    </a:p>
                  </a:txBody>
                  <a:tcPr anchor="ctr"/>
                </a:tc>
                <a:tc>
                  <a:txBody>
                    <a:bodyPr/>
                    <a:lstStyle/>
                    <a:p>
                      <a:pPr algn="ctr"/>
                      <a:r>
                        <a:rPr lang="ru-RU" sz="1800" dirty="0" smtClean="0"/>
                        <a:t>4</a:t>
                      </a:r>
                      <a:endParaRPr lang="ru-RU" sz="1800" dirty="0">
                        <a:latin typeface="Times New Roman" pitchFamily="18" charset="0"/>
                        <a:cs typeface="Times New Roman" pitchFamily="18" charset="0"/>
                      </a:endParaRPr>
                    </a:p>
                  </a:txBody>
                  <a:tcPr anchor="ctr"/>
                </a:tc>
                <a:tc>
                  <a:txBody>
                    <a:bodyPr/>
                    <a:lstStyle/>
                    <a:p>
                      <a:pPr algn="ctr"/>
                      <a:r>
                        <a:rPr lang="ru-RU" sz="1800" dirty="0" smtClean="0"/>
                        <a:t>24</a:t>
                      </a:r>
                      <a:endParaRPr lang="ru-RU" sz="1800" dirty="0">
                        <a:latin typeface="Times New Roman" pitchFamily="18" charset="0"/>
                        <a:cs typeface="Times New Roman" pitchFamily="18" charset="0"/>
                      </a:endParaRPr>
                    </a:p>
                  </a:txBody>
                  <a:tcPr anchor="ctr"/>
                </a:tc>
                <a:tc>
                  <a:txBody>
                    <a:bodyPr/>
                    <a:lstStyle/>
                    <a:p>
                      <a:pPr algn="ctr"/>
                      <a:r>
                        <a:rPr lang="ru-RU" sz="1800" dirty="0" smtClean="0"/>
                        <a:t>12</a:t>
                      </a:r>
                      <a:endParaRPr lang="ru-RU" sz="1800" dirty="0">
                        <a:latin typeface="Times New Roman" pitchFamily="18" charset="0"/>
                        <a:cs typeface="Times New Roman" pitchFamily="18" charset="0"/>
                      </a:endParaRPr>
                    </a:p>
                  </a:txBody>
                  <a:tcPr anchor="ctr"/>
                </a:tc>
                <a:tc>
                  <a:txBody>
                    <a:bodyPr/>
                    <a:lstStyle/>
                    <a:p>
                      <a:pPr algn="ctr"/>
                      <a:r>
                        <a:rPr lang="ru-RU" sz="1800" dirty="0" smtClean="0"/>
                        <a:t>5</a:t>
                      </a:r>
                      <a:endParaRPr lang="ru-RU" sz="1800" dirty="0">
                        <a:latin typeface="Times New Roman" pitchFamily="18" charset="0"/>
                        <a:cs typeface="Times New Roman" pitchFamily="18" charset="0"/>
                      </a:endParaRPr>
                    </a:p>
                  </a:txBody>
                  <a:tcPr anchor="ctr"/>
                </a:tc>
                <a:tc>
                  <a:txBody>
                    <a:bodyPr/>
                    <a:lstStyle/>
                    <a:p>
                      <a:pPr algn="ctr"/>
                      <a:r>
                        <a:rPr lang="ru-RU" sz="1800" dirty="0" smtClean="0"/>
                        <a:t>30</a:t>
                      </a:r>
                      <a:endParaRPr lang="ru-RU" sz="1800" dirty="0">
                        <a:latin typeface="Times New Roman" pitchFamily="18" charset="0"/>
                        <a:cs typeface="Times New Roman" pitchFamily="18" charset="0"/>
                      </a:endParaRPr>
                    </a:p>
                  </a:txBody>
                  <a:tcPr anchor="ctr"/>
                </a:tc>
                <a:tc>
                  <a:txBody>
                    <a:bodyPr/>
                    <a:lstStyle/>
                    <a:p>
                      <a:pPr algn="ctr"/>
                      <a:r>
                        <a:rPr lang="ru-RU" sz="1800" dirty="0" smtClean="0"/>
                        <a:t>12</a:t>
                      </a:r>
                      <a:endParaRPr lang="ru-RU" sz="1800" dirty="0">
                        <a:latin typeface="Times New Roman" pitchFamily="18" charset="0"/>
                        <a:cs typeface="Times New Roman" pitchFamily="18" charset="0"/>
                      </a:endParaRPr>
                    </a:p>
                  </a:txBody>
                  <a:tcPr anchor="ctr"/>
                </a:tc>
                <a:tc>
                  <a:txBody>
                    <a:bodyPr/>
                    <a:lstStyle/>
                    <a:p>
                      <a:pPr algn="ctr"/>
                      <a:r>
                        <a:rPr lang="ru-RU" sz="1800" dirty="0" smtClean="0"/>
                        <a:t>4</a:t>
                      </a:r>
                      <a:endParaRPr lang="ru-RU" sz="1800" dirty="0">
                        <a:latin typeface="Times New Roman" pitchFamily="18" charset="0"/>
                        <a:cs typeface="Times New Roman" pitchFamily="18" charset="0"/>
                      </a:endParaRPr>
                    </a:p>
                  </a:txBody>
                  <a:tcPr anchor="ctr"/>
                </a:tc>
              </a:tr>
            </a:tbl>
          </a:graphicData>
        </a:graphic>
      </p:graphicFrame>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base">
              <a:spcAft>
                <a:spcPct val="0"/>
              </a:spcAft>
            </a:pPr>
            <a:r>
              <a:rPr lang="ru-RU" sz="2400" b="1" dirty="0" smtClean="0">
                <a:solidFill>
                  <a:schemeClr val="bg1"/>
                </a:solidFill>
                <a:effectLst>
                  <a:outerShdw blurRad="38100" dist="38100" dir="2700000" algn="tl">
                    <a:srgbClr val="000000">
                      <a:alpha val="43137"/>
                    </a:srgbClr>
                  </a:outerShdw>
                </a:effectLst>
                <a:latin typeface="+mn-lt"/>
                <a:ea typeface="+mn-ea"/>
                <a:cs typeface="+mn-cs"/>
              </a:rPr>
              <a:t>Трудоустройство выпускников профессиональных учреждений Забайкальского края</a:t>
            </a:r>
          </a:p>
        </p:txBody>
      </p:sp>
      <p:pic>
        <p:nvPicPr>
          <p:cNvPr id="9" name="Рисунок 8" descr="img94joktmu71321.jpg"/>
          <p:cNvPicPr>
            <a:picLocks noChangeAspect="1"/>
          </p:cNvPicPr>
          <p:nvPr/>
        </p:nvPicPr>
        <p:blipFill>
          <a:blip r:embed="rId3" cstate="screen"/>
          <a:stretch>
            <a:fillRect/>
          </a:stretch>
        </p:blipFill>
        <p:spPr>
          <a:xfrm>
            <a:off x="2000232" y="4926352"/>
            <a:ext cx="5468112" cy="1645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nvGraphicFramePr>
        <p:xfrm>
          <a:off x="1571604" y="214290"/>
          <a:ext cx="7286676" cy="29289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p:cNvGraphicFramePr/>
          <p:nvPr/>
        </p:nvGraphicFramePr>
        <p:xfrm>
          <a:off x="1785918" y="3429000"/>
          <a:ext cx="7000924" cy="3214710"/>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0" name="Picture 2" descr="C:\Users\Людмилка\Documents\Герб ЗК.png"/>
          <p:cNvPicPr>
            <a:picLocks noChangeAspect="1" noChangeArrowheads="1"/>
          </p:cNvPicPr>
          <p:nvPr/>
        </p:nvPicPr>
        <p:blipFill>
          <a:blip r:embed="rId4"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0" y="0"/>
            <a:ext cx="9144000" cy="6858002"/>
            <a:chOff x="0" y="-2"/>
            <a:chExt cx="9144000" cy="6858002"/>
          </a:xfrm>
        </p:grpSpPr>
        <p:sp>
          <p:nvSpPr>
            <p:cNvPr id="9" name="Прямоугольник 8"/>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0" name="Прямоугольник 9"/>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1" name="Picture 2" descr="C:\Users\Людмилка\Documents\Герб ЗК.png"/>
            <p:cNvPicPr>
              <a:picLocks noChangeAspect="1" noChangeArrowheads="1"/>
            </p:cNvPicPr>
            <p:nvPr/>
          </p:nvPicPr>
          <p:blipFill>
            <a:blip r:embed="rId3"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5" name="Заголовок 1"/>
          <p:cNvSpPr>
            <a:spLocks noGrp="1"/>
          </p:cNvSpPr>
          <p:nvPr>
            <p:ph type="title"/>
          </p:nvPr>
        </p:nvSpPr>
        <p:spPr>
          <a:xfrm>
            <a:off x="1403648" y="-24"/>
            <a:ext cx="7272808" cy="977202"/>
          </a:xfrm>
        </p:spPr>
        <p:txBody>
          <a:bodyPr>
            <a:noAutofit/>
          </a:bodyPr>
          <a:lstStyle/>
          <a:p>
            <a:pPr lvl="0" indent="450850" algn="ctr" defTabSz="914400" fontAlgn="base">
              <a:lnSpc>
                <a:spcPct val="100000"/>
              </a:lnSpc>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«Наша школа – наш успех!»</a:t>
            </a:r>
          </a:p>
        </p:txBody>
      </p:sp>
      <p:graphicFrame>
        <p:nvGraphicFramePr>
          <p:cNvPr id="7" name="Таблица 6"/>
          <p:cNvGraphicFramePr>
            <a:graphicFrameLocks noGrp="1"/>
          </p:cNvGraphicFramePr>
          <p:nvPr>
            <p:extLst>
              <p:ext uri="{D42A27DB-BD31-4B8C-83A1-F6EECF244321}">
                <p14:modId xmlns:p14="http://schemas.microsoft.com/office/powerpoint/2010/main" xmlns="" val="1716214379"/>
              </p:ext>
            </p:extLst>
          </p:nvPr>
        </p:nvGraphicFramePr>
        <p:xfrm>
          <a:off x="928662" y="1628800"/>
          <a:ext cx="8001071" cy="3657600"/>
        </p:xfrm>
        <a:graphic>
          <a:graphicData uri="http://schemas.openxmlformats.org/drawingml/2006/table">
            <a:tbl>
              <a:tblPr>
                <a:tableStyleId>{69CF1AB2-1976-4502-BF36-3FF5EA218861}</a:tableStyleId>
              </a:tblPr>
              <a:tblGrid>
                <a:gridCol w="3082380"/>
                <a:gridCol w="1836312"/>
                <a:gridCol w="1639564"/>
                <a:gridCol w="1442815"/>
              </a:tblGrid>
              <a:tr h="788851">
                <a:tc>
                  <a:txBody>
                    <a:bodyPr/>
                    <a:lstStyle/>
                    <a:p>
                      <a:pPr indent="450215" algn="ctr">
                        <a:spcAft>
                          <a:spcPts val="0"/>
                        </a:spcAft>
                      </a:pPr>
                      <a:r>
                        <a:rPr lang="ru-RU" sz="1600" b="1" dirty="0">
                          <a:latin typeface="Times New Roman" pitchFamily="18" charset="0"/>
                          <a:cs typeface="Times New Roman" pitchFamily="18" charset="0"/>
                        </a:rPr>
                        <a:t>Район</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Общее количество школ</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Кол-во школ, принявших участие в презентации</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 участия</a:t>
                      </a:r>
                      <a:endParaRPr lang="ru-RU" sz="1600" b="1" dirty="0">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dirty="0" err="1">
                          <a:latin typeface="Times New Roman" pitchFamily="18" charset="0"/>
                          <a:cs typeface="Times New Roman" pitchFamily="18" charset="0"/>
                        </a:rPr>
                        <a:t>Ононский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13</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12</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92</a:t>
                      </a:r>
                      <a:endParaRPr lang="ru-RU" sz="1600" b="1" dirty="0">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dirty="0" err="1">
                          <a:solidFill>
                            <a:schemeClr val="tx1"/>
                          </a:solidFill>
                          <a:latin typeface="Times New Roman" pitchFamily="18" charset="0"/>
                          <a:cs typeface="Times New Roman" pitchFamily="18" charset="0"/>
                        </a:rPr>
                        <a:t>Дульдургинский</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12</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10</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83</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dirty="0" err="1">
                          <a:solidFill>
                            <a:schemeClr val="tx1"/>
                          </a:solidFill>
                          <a:latin typeface="Times New Roman" pitchFamily="18" charset="0"/>
                          <a:cs typeface="Times New Roman" pitchFamily="18" charset="0"/>
                        </a:rPr>
                        <a:t>Могойтуйский</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17</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14</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82</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Агинский</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16</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13</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chemeClr val="tx1"/>
                          </a:solidFill>
                          <a:latin typeface="Times New Roman" pitchFamily="18" charset="0"/>
                          <a:cs typeface="Times New Roman" pitchFamily="18" charset="0"/>
                        </a:rPr>
                        <a:t>80</a:t>
                      </a:r>
                      <a:endParaRPr lang="ru-RU" sz="1600" b="1" dirty="0">
                        <a:solidFill>
                          <a:schemeClr val="tx1"/>
                        </a:solidFill>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a:latin typeface="Times New Roman" pitchFamily="18" charset="0"/>
                          <a:cs typeface="Times New Roman" pitchFamily="18" charset="0"/>
                        </a:rPr>
                        <a:t>Краснокаменский</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20</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16</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80</a:t>
                      </a:r>
                      <a:endParaRPr lang="ru-RU" sz="1600" b="1" dirty="0">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a:latin typeface="Times New Roman" pitchFamily="18" charset="0"/>
                          <a:cs typeface="Times New Roman" pitchFamily="18" charset="0"/>
                        </a:rPr>
                        <a:t>Сретенский</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19</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15</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79</a:t>
                      </a:r>
                      <a:endParaRPr lang="ru-RU" sz="1600" b="1" dirty="0">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a:latin typeface="Times New Roman" pitchFamily="18" charset="0"/>
                          <a:cs typeface="Times New Roman" pitchFamily="18" charset="0"/>
                        </a:rPr>
                        <a:t>Тунгокочинский</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9</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7</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78</a:t>
                      </a:r>
                      <a:endParaRPr lang="ru-RU" sz="1600" b="1" dirty="0">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dirty="0" err="1">
                          <a:latin typeface="Times New Roman" pitchFamily="18" charset="0"/>
                          <a:cs typeface="Times New Roman" pitchFamily="18" charset="0"/>
                        </a:rPr>
                        <a:t>Тунгиро-Олекминский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4</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3</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75</a:t>
                      </a:r>
                      <a:endParaRPr lang="ru-RU" sz="1600" b="1" dirty="0">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a:latin typeface="Times New Roman" pitchFamily="18" charset="0"/>
                          <a:cs typeface="Times New Roman" pitchFamily="18" charset="0"/>
                        </a:rPr>
                        <a:t>Петровск-Забайкальский</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17</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12</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71</a:t>
                      </a:r>
                      <a:endParaRPr lang="ru-RU" sz="1600" b="1" dirty="0">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a:latin typeface="Times New Roman" pitchFamily="18" charset="0"/>
                          <a:cs typeface="Times New Roman" pitchFamily="18" charset="0"/>
                        </a:rPr>
                        <a:t>Оловяниннский</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22</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15</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68</a:t>
                      </a:r>
                      <a:endParaRPr lang="ru-RU" sz="1600" b="1" dirty="0">
                        <a:latin typeface="Times New Roman" pitchFamily="18" charset="0"/>
                        <a:ea typeface="Times New Roman"/>
                        <a:cs typeface="Times New Roman" pitchFamily="18" charset="0"/>
                      </a:endParaRPr>
                    </a:p>
                  </a:txBody>
                  <a:tcPr marL="35442" marR="35442" marT="0" marB="0"/>
                </a:tc>
              </a:tr>
              <a:tr h="197213">
                <a:tc>
                  <a:txBody>
                    <a:bodyPr/>
                    <a:lstStyle/>
                    <a:p>
                      <a:pPr indent="450215" algn="ctr">
                        <a:spcAft>
                          <a:spcPts val="0"/>
                        </a:spcAft>
                      </a:pPr>
                      <a:r>
                        <a:rPr lang="ru-RU" sz="1600" b="1">
                          <a:latin typeface="Times New Roman" pitchFamily="18" charset="0"/>
                          <a:cs typeface="Times New Roman" pitchFamily="18" charset="0"/>
                        </a:rPr>
                        <a:t>Александрово-Заводский</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15</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9</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60</a:t>
                      </a:r>
                      <a:endParaRPr lang="ru-RU" sz="1600" b="1" dirty="0">
                        <a:latin typeface="Times New Roman" pitchFamily="18" charset="0"/>
                        <a:ea typeface="Times New Roman"/>
                        <a:cs typeface="Times New Roman" pitchFamily="18" charset="0"/>
                      </a:endParaRPr>
                    </a:p>
                  </a:txBody>
                  <a:tcPr marL="35442" marR="35442" marT="0" marB="0"/>
                </a:tc>
              </a:tr>
            </a:tbl>
          </a:graphicData>
        </a:graphic>
      </p:graphicFrame>
    </p:spTree>
    <p:extLst>
      <p:ext uri="{BB962C8B-B14F-4D97-AF65-F5344CB8AC3E}">
        <p14:creationId xmlns:p14="http://schemas.microsoft.com/office/powerpoint/2010/main" xmlns="" val="318633030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1071538" y="3286124"/>
          <a:ext cx="7715304" cy="3143271"/>
        </p:xfrm>
        <a:graphic>
          <a:graphicData uri="http://schemas.openxmlformats.org/drawingml/2006/table">
            <a:tbl>
              <a:tblPr>
                <a:tableStyleId>{8799B23B-EC83-4686-B30A-512413B5E67A}</a:tableStyleId>
              </a:tblPr>
              <a:tblGrid>
                <a:gridCol w="3143272"/>
                <a:gridCol w="857256"/>
                <a:gridCol w="928694"/>
                <a:gridCol w="928694"/>
                <a:gridCol w="928694"/>
                <a:gridCol w="928694"/>
              </a:tblGrid>
              <a:tr h="426846">
                <a:tc>
                  <a:txBody>
                    <a:bodyPr/>
                    <a:lstStyle/>
                    <a:p>
                      <a:pPr algn="ctr">
                        <a:spcAft>
                          <a:spcPts val="0"/>
                        </a:spcAft>
                      </a:pPr>
                      <a:r>
                        <a:rPr lang="ru-RU" sz="1200" dirty="0"/>
                        <a:t> </a:t>
                      </a:r>
                      <a:endParaRPr lang="ru-RU" sz="1200" dirty="0">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smtClean="0"/>
                        <a:t>2014г.</a:t>
                      </a:r>
                      <a:endParaRPr lang="ru-RU" sz="1600" b="1" dirty="0">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smtClean="0"/>
                        <a:t>2015г.</a:t>
                      </a:r>
                      <a:endParaRPr lang="ru-RU" sz="1600" b="1" dirty="0">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2016г.</a:t>
                      </a:r>
                      <a:endParaRPr lang="ru-RU" sz="1600" b="1" dirty="0">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2017г.</a:t>
                      </a:r>
                      <a:endParaRPr lang="ru-RU" sz="1600" b="1" dirty="0">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2018г</a:t>
                      </a:r>
                      <a:endParaRPr lang="ru-RU" sz="1600" b="1" dirty="0">
                        <a:latin typeface="Times New Roman" pitchFamily="18" charset="0"/>
                        <a:ea typeface="Times New Roman"/>
                        <a:cs typeface="Times New Roman" pitchFamily="18" charset="0"/>
                      </a:endParaRPr>
                    </a:p>
                  </a:txBody>
                  <a:tcPr marL="0" marR="0" marT="0" marB="0" anchor="ctr"/>
                </a:tc>
              </a:tr>
              <a:tr h="819319">
                <a:tc>
                  <a:txBody>
                    <a:bodyPr/>
                    <a:lstStyle/>
                    <a:p>
                      <a:pPr algn="ctr">
                        <a:spcAft>
                          <a:spcPts val="0"/>
                        </a:spcAft>
                      </a:pPr>
                      <a:r>
                        <a:rPr lang="ru-RU" sz="1600" dirty="0"/>
                        <a:t>Количество </a:t>
                      </a:r>
                      <a:r>
                        <a:rPr lang="ru-RU" sz="1600" dirty="0" smtClean="0"/>
                        <a:t>ГПОУ, </a:t>
                      </a:r>
                      <a:r>
                        <a:rPr lang="ru-RU" sz="1600" dirty="0"/>
                        <a:t>участников </a:t>
                      </a:r>
                      <a:r>
                        <a:rPr lang="ru-RU" sz="1600" dirty="0" smtClean="0"/>
                        <a:t>государственной</a:t>
                      </a:r>
                      <a:r>
                        <a:rPr lang="ru-RU" sz="1600" baseline="0" dirty="0" smtClean="0"/>
                        <a:t> </a:t>
                      </a:r>
                      <a:r>
                        <a:rPr lang="ru-RU" sz="1600" dirty="0" smtClean="0"/>
                        <a:t>программы </a:t>
                      </a:r>
                      <a:br>
                        <a:rPr lang="ru-RU" sz="1600" dirty="0" smtClean="0"/>
                      </a:br>
                      <a:r>
                        <a:rPr lang="ru-RU" sz="1600" dirty="0" smtClean="0"/>
                        <a:t>«</a:t>
                      </a:r>
                      <a:r>
                        <a:rPr lang="ru-RU" sz="1600" dirty="0"/>
                        <a:t>Доступная среда», ед.</a:t>
                      </a:r>
                      <a:endParaRPr lang="ru-RU" sz="1600" b="1" dirty="0">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4</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3</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1</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1</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r>
              <a:tr h="623083">
                <a:tc>
                  <a:txBody>
                    <a:bodyPr/>
                    <a:lstStyle/>
                    <a:p>
                      <a:pPr algn="ctr">
                        <a:spcAft>
                          <a:spcPts val="0"/>
                        </a:spcAft>
                      </a:pPr>
                      <a:r>
                        <a:rPr lang="ru-RU" sz="1600" dirty="0"/>
                        <a:t>Средства регионального бюджета, тыс. руб.</a:t>
                      </a:r>
                      <a:endParaRPr lang="ru-RU" sz="1600" b="1" dirty="0">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3045</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2040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920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smtClean="0"/>
                        <a:t>909,3</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r>
              <a:tr h="623083">
                <a:tc>
                  <a:txBody>
                    <a:bodyPr/>
                    <a:lstStyle/>
                    <a:p>
                      <a:pPr algn="ctr">
                        <a:spcAft>
                          <a:spcPts val="0"/>
                        </a:spcAft>
                      </a:pPr>
                      <a:r>
                        <a:rPr lang="ru-RU" sz="1600" dirty="0"/>
                        <a:t>Средства  федерального бюджета, тыс. руб.</a:t>
                      </a:r>
                      <a:endParaRPr lang="ru-RU" sz="1600" b="1" dirty="0">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3045</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4760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smtClean="0"/>
                        <a:t>14245,7</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r>
              <a:tr h="650940">
                <a:tc>
                  <a:txBody>
                    <a:bodyPr/>
                    <a:lstStyle/>
                    <a:p>
                      <a:pPr algn="ctr">
                        <a:spcAft>
                          <a:spcPts val="0"/>
                        </a:spcAft>
                      </a:pPr>
                      <a:r>
                        <a:rPr lang="ru-RU" sz="1600" dirty="0"/>
                        <a:t>Всего</a:t>
                      </a:r>
                      <a:endParaRPr lang="ru-RU" sz="1600" b="1" dirty="0">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6090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6800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a:t>920</a:t>
                      </a:r>
                      <a:endParaRPr lang="ru-RU" sz="160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a:t>0</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c>
                  <a:txBody>
                    <a:bodyPr/>
                    <a:lstStyle/>
                    <a:p>
                      <a:pPr algn="ctr">
                        <a:spcAft>
                          <a:spcPts val="0"/>
                        </a:spcAft>
                      </a:pPr>
                      <a:r>
                        <a:rPr lang="ru-RU" sz="1600" dirty="0" smtClean="0"/>
                        <a:t>15155</a:t>
                      </a:r>
                      <a:endParaRPr lang="ru-RU" sz="1600" dirty="0">
                        <a:solidFill>
                          <a:schemeClr val="tx1">
                            <a:lumMod val="95000"/>
                            <a:lumOff val="5000"/>
                          </a:schemeClr>
                        </a:solidFill>
                        <a:latin typeface="Times New Roman" pitchFamily="18" charset="0"/>
                        <a:ea typeface="Times New Roman"/>
                        <a:cs typeface="Times New Roman" pitchFamily="18" charset="0"/>
                      </a:endParaRPr>
                    </a:p>
                  </a:txBody>
                  <a:tcPr marL="0" marR="0" marT="0" marB="0" anchor="ctr"/>
                </a:tc>
              </a:tr>
            </a:tbl>
          </a:graphicData>
        </a:graphic>
      </p:graphicFrame>
      <p:sp>
        <p:nvSpPr>
          <p:cNvPr id="5" name="Прямоугольник 4"/>
          <p:cNvSpPr/>
          <p:nvPr/>
        </p:nvSpPr>
        <p:spPr>
          <a:xfrm>
            <a:off x="-36512" y="2"/>
            <a:ext cx="9144000" cy="121442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162232"/>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smtClean="0">
                <a:solidFill>
                  <a:schemeClr val="bg1"/>
                </a:solidFill>
                <a:effectLst>
                  <a:outerShdw blurRad="38100" dist="38100" dir="2700000" algn="tl">
                    <a:srgbClr val="000000">
                      <a:alpha val="43137"/>
                    </a:srgbClr>
                  </a:outerShdw>
                </a:effectLst>
                <a:latin typeface="+mn-lt"/>
                <a:ea typeface="+mn-ea"/>
                <a:cs typeface="+mn-cs"/>
              </a:rPr>
              <a:t>Создание доступной среды для получения профессионального образования инвалидами и лицами с ограниченными возможностями здоровья</a:t>
            </a:r>
          </a:p>
        </p:txBody>
      </p:sp>
      <p:pic>
        <p:nvPicPr>
          <p:cNvPr id="12" name="Рисунок 11" descr="zelenyij-svet.jpg"/>
          <p:cNvPicPr>
            <a:picLocks noChangeAspect="1"/>
          </p:cNvPicPr>
          <p:nvPr/>
        </p:nvPicPr>
        <p:blipFill>
          <a:blip r:embed="rId3" cstate="screen"/>
          <a:stretch>
            <a:fillRect/>
          </a:stretch>
        </p:blipFill>
        <p:spPr>
          <a:xfrm>
            <a:off x="1571604" y="1428736"/>
            <a:ext cx="2286016" cy="2204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Схема 12"/>
          <p:cNvGraphicFramePr/>
          <p:nvPr/>
        </p:nvGraphicFramePr>
        <p:xfrm>
          <a:off x="1071538" y="1428736"/>
          <a:ext cx="7786742"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Прямоугольник 7"/>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9" name="Прямоугольник 8"/>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0" name="Picture 2" descr="C:\Users\Людмилка\Documents\Герб ЗК.png"/>
          <p:cNvPicPr>
            <a:picLocks noChangeAspect="1" noChangeArrowheads="1"/>
          </p:cNvPicPr>
          <p:nvPr/>
        </p:nvPicPr>
        <p:blipFill>
          <a:blip r:embed="rId6"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1"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base">
              <a:spcAft>
                <a:spcPct val="0"/>
              </a:spcAft>
            </a:pPr>
            <a:r>
              <a:rPr lang="ru-RU" sz="2400" b="1" dirty="0" smtClean="0">
                <a:solidFill>
                  <a:schemeClr val="bg1"/>
                </a:solidFill>
                <a:effectLst>
                  <a:outerShdw blurRad="38100" dist="38100" dir="2700000" algn="tl">
                    <a:srgbClr val="000000">
                      <a:alpha val="43137"/>
                    </a:srgbClr>
                  </a:outerShdw>
                </a:effectLst>
                <a:latin typeface="+mn-lt"/>
                <a:ea typeface="+mn-ea"/>
                <a:cs typeface="+mn-cs"/>
              </a:rPr>
              <a:t>Создание доступной среды  в профессиональных учреждениях Забайкальского края</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geo0.ggpht.com/cbk?panoid=xdhwE5yQMGhOav70_v0pDQ&amp;output=thumbnail&amp;cb_client=search.LOCAL_UNIVERSAL.gps&amp;thumb=2&amp;w=183&amp;h=160&amp;yaw=358.18158&amp;pitch=0&amp;thumbfov=100"/>
          <p:cNvPicPr>
            <a:picLocks noChangeAspect="1" noChangeArrowheads="1"/>
          </p:cNvPicPr>
          <p:nvPr/>
        </p:nvPicPr>
        <p:blipFill>
          <a:blip r:embed="rId2"/>
          <a:srcRect/>
          <a:stretch>
            <a:fillRect/>
          </a:stretch>
        </p:blipFill>
        <p:spPr bwMode="auto">
          <a:xfrm>
            <a:off x="5929322" y="3143248"/>
            <a:ext cx="2714644" cy="2026328"/>
          </a:xfrm>
          <a:prstGeom prst="rect">
            <a:avLst/>
          </a:prstGeom>
          <a:ln>
            <a:noFill/>
          </a:ln>
          <a:effectLst>
            <a:softEdge rad="112500"/>
          </a:effectLst>
        </p:spPr>
      </p:pic>
      <p:sp>
        <p:nvSpPr>
          <p:cNvPr id="3" name="Прямоугольник 2"/>
          <p:cNvSpPr/>
          <p:nvPr/>
        </p:nvSpPr>
        <p:spPr>
          <a:xfrm>
            <a:off x="1500166" y="357166"/>
            <a:ext cx="6929486" cy="2677656"/>
          </a:xfrm>
          <a:prstGeom prst="rect">
            <a:avLst/>
          </a:prstGeom>
        </p:spPr>
        <p:txBody>
          <a:bodyPr wrap="square">
            <a:spAutoFit/>
          </a:bodyPr>
          <a:lstStyle/>
          <a:p>
            <a:pPr algn="ctr"/>
            <a:r>
              <a:rPr lang="ru-RU" sz="2400" b="1" dirty="0" smtClean="0">
                <a:solidFill>
                  <a:srgbClr val="1A0EB6"/>
                </a:solidFill>
                <a:latin typeface="Times New Roman" pitchFamily="18" charset="0"/>
                <a:cs typeface="Times New Roman" pitchFamily="18" charset="0"/>
              </a:rPr>
              <a:t>Базовая профессиональная образовательная организация инклюзивного профессионального образования инвалидов и лиц с ограниченными возможностями, обеспечивающая поддержку функционирования инклюзивного профессионального образования инвалидов и лиц с ОВЗ в Забайкальском крае</a:t>
            </a:r>
            <a:endParaRPr lang="ru-RU" sz="2400" b="1" dirty="0">
              <a:solidFill>
                <a:srgbClr val="1A0EB6"/>
              </a:solidFill>
              <a:latin typeface="Times New Roman" pitchFamily="18" charset="0"/>
              <a:cs typeface="Times New Roman" pitchFamily="18" charset="0"/>
            </a:endParaRPr>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pic>
        <p:nvPicPr>
          <p:cNvPr id="8" name="Рисунок 7" descr="471795.gif"/>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071538" y="3714752"/>
            <a:ext cx="4643438" cy="2749905"/>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0"/>
            <a:ext cx="5579771" cy="6357958"/>
          </a:xfrm>
          <a:prstGeom prst="rect">
            <a:avLst/>
          </a:prstGeom>
          <a:ln>
            <a:noFill/>
          </a:ln>
          <a:effectLst>
            <a:softEdge rad="317500"/>
          </a:effectLst>
        </p:spPr>
      </p:pic>
      <p:sp>
        <p:nvSpPr>
          <p:cNvPr id="2052" name="Прямоугольник 7"/>
          <p:cNvSpPr>
            <a:spLocks noChangeArrowheads="1"/>
          </p:cNvSpPr>
          <p:nvPr/>
        </p:nvSpPr>
        <p:spPr bwMode="auto">
          <a:xfrm>
            <a:off x="5572132" y="4071942"/>
            <a:ext cx="3286116" cy="2369880"/>
          </a:xfrm>
          <a:prstGeom prst="rect">
            <a:avLst/>
          </a:prstGeom>
          <a:noFill/>
          <a:ln w="9525">
            <a:noFill/>
            <a:miter lim="800000"/>
            <a:headEnd/>
            <a:tailEnd/>
          </a:ln>
        </p:spPr>
        <p:txBody>
          <a:bodyPr wrap="square">
            <a:spAutoFit/>
          </a:bodyPr>
          <a:lstStyle/>
          <a:p>
            <a:pPr algn="ctr"/>
            <a:r>
              <a:rPr lang="ru-RU" sz="2800" b="1" dirty="0" smtClean="0">
                <a:solidFill>
                  <a:schemeClr val="tx1">
                    <a:lumMod val="95000"/>
                    <a:lumOff val="5000"/>
                  </a:schemeClr>
                </a:solidFill>
                <a:latin typeface="Times New Roman" pitchFamily="18" charset="0"/>
                <a:cs typeface="Times New Roman" pitchFamily="18" charset="0"/>
              </a:rPr>
              <a:t>Компетенции:</a:t>
            </a:r>
            <a:r>
              <a:rPr lang="ru-RU" sz="2800" dirty="0" smtClean="0">
                <a:solidFill>
                  <a:schemeClr val="tx1">
                    <a:lumMod val="95000"/>
                    <a:lumOff val="5000"/>
                  </a:schemeClr>
                </a:solidFill>
                <a:latin typeface="Times New Roman" pitchFamily="18" charset="0"/>
                <a:cs typeface="Times New Roman" pitchFamily="18" charset="0"/>
              </a:rPr>
              <a:t> </a:t>
            </a:r>
          </a:p>
          <a:p>
            <a:pPr algn="ctr"/>
            <a:r>
              <a:rPr lang="ru-RU" sz="2400" dirty="0" smtClean="0">
                <a:solidFill>
                  <a:schemeClr val="tx1">
                    <a:lumMod val="95000"/>
                    <a:lumOff val="5000"/>
                  </a:schemeClr>
                </a:solidFill>
                <a:latin typeface="Times New Roman" pitchFamily="18" charset="0"/>
                <a:cs typeface="Times New Roman" pitchFamily="18" charset="0"/>
              </a:rPr>
              <a:t>поварское дело, </a:t>
            </a:r>
          </a:p>
          <a:p>
            <a:pPr algn="ctr"/>
            <a:r>
              <a:rPr lang="ru-RU" sz="2400" dirty="0" smtClean="0">
                <a:solidFill>
                  <a:schemeClr val="tx1">
                    <a:lumMod val="95000"/>
                    <a:lumOff val="5000"/>
                  </a:schemeClr>
                </a:solidFill>
                <a:latin typeface="Times New Roman" pitchFamily="18" charset="0"/>
                <a:cs typeface="Times New Roman" pitchFamily="18" charset="0"/>
              </a:rPr>
              <a:t>массажист, </a:t>
            </a:r>
          </a:p>
          <a:p>
            <a:pPr algn="ctr"/>
            <a:r>
              <a:rPr lang="ru-RU" sz="2400" dirty="0" smtClean="0">
                <a:solidFill>
                  <a:schemeClr val="tx1">
                    <a:lumMod val="95000"/>
                    <a:lumOff val="5000"/>
                  </a:schemeClr>
                </a:solidFill>
                <a:latin typeface="Times New Roman" pitchFamily="18" charset="0"/>
                <a:cs typeface="Times New Roman" pitchFamily="18" charset="0"/>
              </a:rPr>
              <a:t>облицовка плиткой, </a:t>
            </a:r>
          </a:p>
          <a:p>
            <a:pPr algn="ctr"/>
            <a:r>
              <a:rPr lang="ru-RU" sz="2400" dirty="0" smtClean="0">
                <a:solidFill>
                  <a:schemeClr val="tx1">
                    <a:lumMod val="95000"/>
                    <a:lumOff val="5000"/>
                  </a:schemeClr>
                </a:solidFill>
                <a:latin typeface="Times New Roman" pitchFamily="18" charset="0"/>
                <a:cs typeface="Times New Roman" pitchFamily="18" charset="0"/>
              </a:rPr>
              <a:t>программирование, </a:t>
            </a:r>
          </a:p>
          <a:p>
            <a:pPr algn="ctr"/>
            <a:r>
              <a:rPr lang="ru-RU" sz="2400" dirty="0" smtClean="0">
                <a:solidFill>
                  <a:schemeClr val="tx1">
                    <a:lumMod val="95000"/>
                    <a:lumOff val="5000"/>
                  </a:schemeClr>
                </a:solidFill>
                <a:latin typeface="Times New Roman" pitchFamily="18" charset="0"/>
                <a:cs typeface="Times New Roman" pitchFamily="18" charset="0"/>
              </a:rPr>
              <a:t>бисероплетение</a:t>
            </a:r>
            <a:endParaRPr lang="ru-RU" sz="2400" b="1" dirty="0">
              <a:solidFill>
                <a:schemeClr val="tx1">
                  <a:lumMod val="95000"/>
                  <a:lumOff val="5000"/>
                </a:schemeClr>
              </a:solidFill>
              <a:latin typeface="Times New Roman" pitchFamily="18" charset="0"/>
              <a:cs typeface="Times New Roman" pitchFamily="18" charset="0"/>
            </a:endParaRPr>
          </a:p>
        </p:txBody>
      </p:sp>
      <p:sp>
        <p:nvSpPr>
          <p:cNvPr id="4" name="Прямоугольник 3"/>
          <p:cNvSpPr/>
          <p:nvPr/>
        </p:nvSpPr>
        <p:spPr>
          <a:xfrm>
            <a:off x="5500694" y="142852"/>
            <a:ext cx="3428992" cy="3908762"/>
          </a:xfrm>
          <a:prstGeom prst="rect">
            <a:avLst/>
          </a:prstGeom>
        </p:spPr>
        <p:txBody>
          <a:bodyPr wrap="square">
            <a:spAutoFit/>
          </a:bodyPr>
          <a:lstStyle/>
          <a:p>
            <a:r>
              <a:rPr lang="ru-RU" sz="2800" b="1" dirty="0" smtClean="0">
                <a:latin typeface="Times New Roman" pitchFamily="18" charset="0"/>
                <a:cs typeface="Times New Roman" pitchFamily="18" charset="0"/>
              </a:rPr>
              <a:t>Цель проведения: </a:t>
            </a:r>
            <a:r>
              <a:rPr lang="ru-RU" sz="2000" dirty="0" smtClean="0">
                <a:latin typeface="Times New Roman" pitchFamily="18" charset="0"/>
                <a:cs typeface="Times New Roman" pitchFamily="18" charset="0"/>
              </a:rPr>
              <a:t>профессиональная ориентация и мотивация людей с инвалидностью и ограниченными возможностями здоровья к получению профессионального образования, содействию их в трудоустройстве и социокультурной инклюзии в обществе.</a:t>
            </a: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5"/>
          <p:cNvGrpSpPr/>
          <p:nvPr/>
        </p:nvGrpSpPr>
        <p:grpSpPr>
          <a:xfrm>
            <a:off x="0" y="0"/>
            <a:ext cx="9144000" cy="6858002"/>
            <a:chOff x="0" y="-2"/>
            <a:chExt cx="9144000" cy="6858002"/>
          </a:xfrm>
        </p:grpSpPr>
        <p:sp>
          <p:nvSpPr>
            <p:cNvPr id="7" name="Прямоугольник 6"/>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8" name="Прямоугольник 7"/>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9"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11" name="Заголовок 10"/>
          <p:cNvSpPr>
            <a:spLocks noGrp="1"/>
          </p:cNvSpPr>
          <p:nvPr>
            <p:ph type="title"/>
          </p:nvPr>
        </p:nvSpPr>
        <p:spPr>
          <a:xfrm>
            <a:off x="1357290" y="142852"/>
            <a:ext cx="7658096" cy="928694"/>
          </a:xfrm>
        </p:spPr>
        <p:txBody>
          <a:bodyPr>
            <a:normAutofit/>
          </a:bodyPr>
          <a:lstStyle/>
          <a:p>
            <a:r>
              <a:rPr lang="ru-RU" sz="4000" b="1" dirty="0" err="1" smtClean="0">
                <a:solidFill>
                  <a:schemeClr val="bg1"/>
                </a:solidFill>
                <a:latin typeface="Calibri" pitchFamily="34" charset="0"/>
              </a:rPr>
              <a:t>Абилимпикс</a:t>
            </a:r>
            <a:endParaRPr lang="ru-RU" sz="4000" b="1" dirty="0" smtClean="0">
              <a:solidFill>
                <a:schemeClr val="bg1"/>
              </a:solidFill>
              <a:latin typeface="Calibri" pitchFamily="34" charset="0"/>
            </a:endParaRPr>
          </a:p>
        </p:txBody>
      </p:sp>
      <p:pic>
        <p:nvPicPr>
          <p:cNvPr id="10" name="Рисунок 9" descr="DSC_0812.JPG"/>
          <p:cNvPicPr>
            <a:picLocks noChangeAspect="1"/>
          </p:cNvPicPr>
          <p:nvPr/>
        </p:nvPicPr>
        <p:blipFill>
          <a:blip r:embed="rId3" cstate="screen"/>
          <a:stretch>
            <a:fillRect/>
          </a:stretch>
        </p:blipFill>
        <p:spPr>
          <a:xfrm>
            <a:off x="1214414" y="1527191"/>
            <a:ext cx="3600000" cy="2401875"/>
          </a:xfrm>
          <a:prstGeom prst="rect">
            <a:avLst/>
          </a:prstGeom>
        </p:spPr>
      </p:pic>
      <p:pic>
        <p:nvPicPr>
          <p:cNvPr id="14" name="Рисунок 13" descr="DSC_0983.JPG"/>
          <p:cNvPicPr>
            <a:picLocks noChangeAspect="1"/>
          </p:cNvPicPr>
          <p:nvPr/>
        </p:nvPicPr>
        <p:blipFill>
          <a:blip r:embed="rId4" cstate="screen"/>
          <a:stretch>
            <a:fillRect/>
          </a:stretch>
        </p:blipFill>
        <p:spPr>
          <a:xfrm>
            <a:off x="5072066" y="4143380"/>
            <a:ext cx="3600000" cy="2401875"/>
          </a:xfrm>
          <a:prstGeom prst="rect">
            <a:avLst/>
          </a:prstGeom>
        </p:spPr>
      </p:pic>
      <p:pic>
        <p:nvPicPr>
          <p:cNvPr id="15" name="Рисунок 14" descr="DSC_0791.JPG"/>
          <p:cNvPicPr>
            <a:picLocks noChangeAspect="1"/>
          </p:cNvPicPr>
          <p:nvPr/>
        </p:nvPicPr>
        <p:blipFill>
          <a:blip r:embed="rId5" cstate="screen"/>
          <a:stretch>
            <a:fillRect/>
          </a:stretch>
        </p:blipFill>
        <p:spPr>
          <a:xfrm>
            <a:off x="5072066" y="1500174"/>
            <a:ext cx="3600000" cy="2401875"/>
          </a:xfrm>
          <a:prstGeom prst="rect">
            <a:avLst/>
          </a:prstGeom>
        </p:spPr>
      </p:pic>
      <p:pic>
        <p:nvPicPr>
          <p:cNvPr id="16" name="Рисунок 15" descr="DSC_0818.JPG"/>
          <p:cNvPicPr>
            <a:picLocks noChangeAspect="1"/>
          </p:cNvPicPr>
          <p:nvPr/>
        </p:nvPicPr>
        <p:blipFill>
          <a:blip r:embed="rId6" cstate="screen"/>
          <a:stretch>
            <a:fillRect/>
          </a:stretch>
        </p:blipFill>
        <p:spPr>
          <a:xfrm>
            <a:off x="1214414" y="4143380"/>
            <a:ext cx="3600000" cy="2401875"/>
          </a:xfrm>
          <a:prstGeom prst="rect">
            <a:avLst/>
          </a:prstGeom>
        </p:spPr>
      </p:pic>
    </p:spTree>
    <p:extLst>
      <p:ext uri="{BB962C8B-B14F-4D97-AF65-F5344CB8AC3E}">
        <p14:creationId xmlns:p14="http://schemas.microsoft.com/office/powerpoint/2010/main" xmlns="" val="5201019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2000" y="357166"/>
            <a:ext cx="4572000" cy="1200329"/>
          </a:xfrm>
          <a:prstGeom prst="rect">
            <a:avLst/>
          </a:prstGeom>
        </p:spPr>
        <p:txBody>
          <a:bodyPr>
            <a:spAutoFit/>
          </a:bodyPr>
          <a:lstStyle/>
          <a:p>
            <a:pPr algn="ct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III Национальный чемпионат по профессиональному мастерству </a:t>
            </a:r>
            <a:b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среди людей с инвалидностью «Абилимпикс»</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7" name="Прямоугольник 6"/>
          <p:cNvSpPr/>
          <p:nvPr/>
        </p:nvSpPr>
        <p:spPr>
          <a:xfrm>
            <a:off x="214282" y="142852"/>
            <a:ext cx="3643338" cy="1754326"/>
          </a:xfrm>
          <a:prstGeom prst="rect">
            <a:avLst/>
          </a:prstGeom>
          <a:noFill/>
        </p:spPr>
        <p:txBody>
          <a:bodyPr wrap="square" lIns="91440" tIns="45720" rIns="91440" bIns="45720">
            <a:spAutoFit/>
          </a:bodyPr>
          <a:lstStyle/>
          <a:p>
            <a:pPr algn="ctr"/>
            <a:r>
              <a:rPr lang="en-US"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I </a:t>
            </a:r>
            <a:r>
              <a:rPr lang="ru-RU"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Региональный чемпионат профессионального мастерства среди людей с инвалидностью  и ограниченными возможностями здоровья «Абилимпикс» в Забайкальском крае</a:t>
            </a:r>
            <a:endParaRPr lang="ru-RU"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nvGrpSpPr>
          <p:cNvPr id="2" name="Группа 7"/>
          <p:cNvGrpSpPr/>
          <p:nvPr/>
        </p:nvGrpSpPr>
        <p:grpSpPr>
          <a:xfrm rot="16200000">
            <a:off x="4242953" y="543337"/>
            <a:ext cx="443780" cy="642942"/>
            <a:chOff x="492490" y="1050465"/>
            <a:chExt cx="443780" cy="369817"/>
          </a:xfrm>
          <a:solidFill>
            <a:schemeClr val="accent1"/>
          </a:solidFill>
        </p:grpSpPr>
        <p:sp>
          <p:nvSpPr>
            <p:cNvPr id="9" name="Стрелка вправо 8"/>
            <p:cNvSpPr/>
            <p:nvPr/>
          </p:nvSpPr>
          <p:spPr>
            <a:xfrm rot="5400000">
              <a:off x="529471" y="1013484"/>
              <a:ext cx="369817" cy="443780"/>
            </a:xfrm>
            <a:prstGeom prst="rightArrow">
              <a:avLst>
                <a:gd name="adj1" fmla="val 60000"/>
                <a:gd name="adj2" fmla="val 50000"/>
              </a:avLst>
            </a:prstGeom>
            <a:grpFill/>
          </p:spPr>
          <p:style>
            <a:lnRef idx="0">
              <a:schemeClr val="dk2">
                <a:tint val="60000"/>
                <a:hueOff val="0"/>
                <a:satOff val="0"/>
                <a:lumOff val="0"/>
                <a:alphaOff val="0"/>
              </a:schemeClr>
            </a:lnRef>
            <a:fillRef idx="3">
              <a:schemeClr val="dk2">
                <a:tint val="60000"/>
                <a:hueOff val="0"/>
                <a:satOff val="0"/>
                <a:lumOff val="0"/>
                <a:alphaOff val="0"/>
              </a:schemeClr>
            </a:fillRef>
            <a:effectRef idx="3">
              <a:schemeClr val="dk2">
                <a:tint val="60000"/>
                <a:hueOff val="0"/>
                <a:satOff val="0"/>
                <a:lumOff val="0"/>
                <a:alphaOff val="0"/>
              </a:schemeClr>
            </a:effectRef>
            <a:fontRef idx="minor">
              <a:schemeClr val="lt1"/>
            </a:fontRef>
          </p:style>
        </p:sp>
        <p:sp>
          <p:nvSpPr>
            <p:cNvPr id="10" name="Стрелка вправо 4"/>
            <p:cNvSpPr/>
            <p:nvPr/>
          </p:nvSpPr>
          <p:spPr>
            <a:xfrm>
              <a:off x="581246" y="1050466"/>
              <a:ext cx="266268" cy="25887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p:txBody>
        </p:sp>
      </p:grpSp>
      <p:graphicFrame>
        <p:nvGraphicFramePr>
          <p:cNvPr id="12" name="Схема 11"/>
          <p:cNvGraphicFramePr/>
          <p:nvPr/>
        </p:nvGraphicFramePr>
        <p:xfrm>
          <a:off x="7143768" y="1714488"/>
          <a:ext cx="1714512"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Схема 12"/>
          <p:cNvGraphicFramePr/>
          <p:nvPr/>
        </p:nvGraphicFramePr>
        <p:xfrm>
          <a:off x="714348" y="1857364"/>
          <a:ext cx="2286016" cy="28575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Picture 2" descr="C:\Users\Овчинникова\Desktop\Овчинникова Е.А\Абилимпикс\Фото\Национальный чемпионат\Абилимпикс\img_1207.jpg"/>
          <p:cNvPicPr>
            <a:picLocks noChangeAspect="1" noChangeArrowheads="1"/>
          </p:cNvPicPr>
          <p:nvPr/>
        </p:nvPicPr>
        <p:blipFill>
          <a:blip r:embed="rId10" cstate="screen"/>
          <a:srcRect/>
          <a:stretch>
            <a:fillRect/>
          </a:stretch>
        </p:blipFill>
        <p:spPr bwMode="auto">
          <a:xfrm>
            <a:off x="2964802" y="1928802"/>
            <a:ext cx="3962873" cy="2643206"/>
          </a:xfrm>
          <a:prstGeom prst="rect">
            <a:avLst/>
          </a:prstGeom>
          <a:noFill/>
          <a:ln>
            <a:solidFill>
              <a:schemeClr val="tx2">
                <a:lumMod val="60000"/>
                <a:lumOff val="40000"/>
              </a:schemeClr>
            </a:solidFill>
          </a:ln>
        </p:spPr>
      </p:pic>
      <p:sp>
        <p:nvSpPr>
          <p:cNvPr id="16" name="Прямоугольник 15"/>
          <p:cNvSpPr/>
          <p:nvPr/>
        </p:nvSpPr>
        <p:spPr>
          <a:xfrm>
            <a:off x="3428992" y="4786322"/>
            <a:ext cx="3571900" cy="1200329"/>
          </a:xfrm>
          <a:prstGeom prst="rect">
            <a:avLst/>
          </a:prstGeom>
        </p:spPr>
        <p:txBody>
          <a:bodyPr wrap="square">
            <a:spAutoFit/>
          </a:bodyPr>
          <a:lstStyle/>
          <a:p>
            <a:pPr algn="ctr"/>
            <a:r>
              <a:rPr lang="ru-RU" b="1" dirty="0" smtClean="0">
                <a:solidFill>
                  <a:schemeClr val="accent1">
                    <a:lumMod val="75000"/>
                  </a:schemeClr>
                </a:solidFill>
                <a:latin typeface="Times New Roman" pitchFamily="18" charset="0"/>
                <a:cs typeface="Times New Roman" pitchFamily="18" charset="0"/>
              </a:rPr>
              <a:t>Панова Виктория Викторовна,</a:t>
            </a:r>
            <a:endParaRPr lang="ru-RU"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победитель </a:t>
            </a:r>
            <a:r>
              <a:rPr lang="en-US" dirty="0" smtClean="0">
                <a:latin typeface="Times New Roman" pitchFamily="18" charset="0"/>
                <a:cs typeface="Times New Roman" pitchFamily="18" charset="0"/>
              </a:rPr>
              <a:t>III</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Нац</a:t>
            </a:r>
            <a:r>
              <a:rPr lang="ru-RU" dirty="0" smtClean="0">
                <a:latin typeface="Times New Roman" pitchFamily="18" charset="0"/>
                <a:cs typeface="Times New Roman" pitchFamily="18" charset="0"/>
              </a:rPr>
              <a:t>. чемпионата, </a:t>
            </a:r>
            <a:br>
              <a:rPr lang="ru-RU" dirty="0" smtClean="0">
                <a:latin typeface="Times New Roman" pitchFamily="18" charset="0"/>
                <a:cs typeface="Times New Roman" pitchFamily="18" charset="0"/>
              </a:rPr>
            </a:br>
            <a:r>
              <a:rPr lang="en-US" dirty="0" smtClean="0">
                <a:latin typeface="Times New Roman" pitchFamily="18" charset="0"/>
                <a:cs typeface="Times New Roman" pitchFamily="18" charset="0"/>
              </a:rPr>
              <a:t>I</a:t>
            </a:r>
            <a:r>
              <a:rPr lang="ru-RU" dirty="0" smtClean="0">
                <a:latin typeface="Times New Roman" pitchFamily="18" charset="0"/>
                <a:cs typeface="Times New Roman" pitchFamily="18" charset="0"/>
              </a:rPr>
              <a:t> место в компетенции «</a:t>
            </a:r>
            <a:r>
              <a:rPr lang="ru-RU" dirty="0" err="1" smtClean="0">
                <a:latin typeface="Times New Roman" pitchFamily="18" charset="0"/>
                <a:cs typeface="Times New Roman" pitchFamily="18" charset="0"/>
              </a:rPr>
              <a:t>Бисероплетение</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2051" name="Picture 3" descr="C:\Users\Овчинникова\Desktop\DSC_0422.JPG"/>
          <p:cNvPicPr>
            <a:picLocks noChangeAspect="1" noChangeArrowheads="1"/>
          </p:cNvPicPr>
          <p:nvPr/>
        </p:nvPicPr>
        <p:blipFill>
          <a:blip r:embed="rId11" cstate="screen"/>
          <a:srcRect/>
          <a:stretch>
            <a:fillRect/>
          </a:stretch>
        </p:blipFill>
        <p:spPr bwMode="auto">
          <a:xfrm>
            <a:off x="714348" y="4857760"/>
            <a:ext cx="2500330" cy="1868252"/>
          </a:xfrm>
          <a:prstGeom prst="rect">
            <a:avLst/>
          </a:prstGeom>
          <a:noFill/>
          <a:ln>
            <a:solidFill>
              <a:schemeClr val="tx2">
                <a:lumMod val="60000"/>
                <a:lumOff val="40000"/>
              </a:schemeClr>
            </a:solidFill>
          </a:ln>
        </p:spPr>
      </p:pic>
    </p:spTree>
    <p:extLst>
      <p:ext uri="{BB962C8B-B14F-4D97-AF65-F5344CB8AC3E}">
        <p14:creationId xmlns:p14="http://schemas.microsoft.com/office/powerpoint/2010/main" xmlns="" val="19289130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0166" y="357166"/>
            <a:ext cx="6929486" cy="1754326"/>
          </a:xfrm>
          <a:prstGeom prst="rect">
            <a:avLst/>
          </a:prstGeom>
        </p:spPr>
        <p:txBody>
          <a:bodyPr wrap="square">
            <a:spAutoFit/>
          </a:bodyPr>
          <a:lstStyle/>
          <a:p>
            <a:pPr algn="ctr"/>
            <a:r>
              <a:rPr lang="ru-RU" sz="3600" b="1" dirty="0" smtClean="0">
                <a:solidFill>
                  <a:srgbClr val="1A0EB6"/>
                </a:solidFill>
                <a:latin typeface="Times New Roman" pitchFamily="18" charset="0"/>
                <a:cs typeface="Times New Roman" pitchFamily="18" charset="0"/>
              </a:rPr>
              <a:t>Региональный центр инклюзивного образования </a:t>
            </a:r>
            <a:r>
              <a:rPr lang="ru-RU" sz="3600" b="1" dirty="0" err="1" smtClean="0">
                <a:solidFill>
                  <a:srgbClr val="1A0EB6"/>
                </a:solidFill>
                <a:latin typeface="Times New Roman" pitchFamily="18" charset="0"/>
                <a:cs typeface="Times New Roman" pitchFamily="18" charset="0"/>
              </a:rPr>
              <a:t>ЗабГУ</a:t>
            </a:r>
            <a:endParaRPr lang="ru-RU" sz="3600" b="1" dirty="0">
              <a:solidFill>
                <a:srgbClr val="1A0EB6"/>
              </a:solidFill>
              <a:latin typeface="Times New Roman" pitchFamily="18" charset="0"/>
              <a:cs typeface="Times New Roman" pitchFamily="18" charset="0"/>
            </a:endParaRPr>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pic>
        <p:nvPicPr>
          <p:cNvPr id="9" name="Picture 4" descr="Картинки по запросу инвалиды"/>
          <p:cNvPicPr>
            <a:picLocks noChangeAspect="1" noChangeArrowheads="1"/>
          </p:cNvPicPr>
          <p:nvPr/>
        </p:nvPicPr>
        <p:blipFill>
          <a:blip r:embed="rId3" cstate="screen">
            <a:clrChange>
              <a:clrFrom>
                <a:srgbClr val="FEFEFE"/>
              </a:clrFrom>
              <a:clrTo>
                <a:srgbClr val="FEFEFE">
                  <a:alpha val="0"/>
                </a:srgbClr>
              </a:clrTo>
            </a:clrChange>
          </a:blip>
          <a:srcRect/>
          <a:stretch>
            <a:fillRect/>
          </a:stretch>
        </p:blipFill>
        <p:spPr bwMode="auto">
          <a:xfrm>
            <a:off x="1142976" y="3143248"/>
            <a:ext cx="4704174" cy="3301475"/>
          </a:xfrm>
          <a:prstGeom prst="rect">
            <a:avLst/>
          </a:prstGeom>
          <a:noFill/>
        </p:spPr>
      </p:pic>
      <p:pic>
        <p:nvPicPr>
          <p:cNvPr id="2" name="Рисунок 1"/>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489750" y="2348880"/>
            <a:ext cx="3038146" cy="20162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381103" y="357166"/>
            <a:ext cx="7560000" cy="5670000"/>
          </a:xfrm>
          <a:prstGeom prst="rect">
            <a:avLst/>
          </a:prstGeom>
          <a:noFill/>
          <a:ln w="9525">
            <a:noFill/>
            <a:miter lim="800000"/>
            <a:headEnd/>
            <a:tailEnd/>
          </a:ln>
          <a:effectLst/>
        </p:spPr>
      </p:pic>
      <p:sp>
        <p:nvSpPr>
          <p:cNvPr id="4" name="Прямоугольник 3"/>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5"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5"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3"/>
          <a:srcRect/>
          <a:stretch>
            <a:fillRect/>
          </a:stretch>
        </p:blipFill>
        <p:spPr bwMode="auto">
          <a:xfrm>
            <a:off x="1428728" y="428604"/>
            <a:ext cx="7560000" cy="56856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369718" y="500042"/>
            <a:ext cx="7560000" cy="5577049"/>
          </a:xfrm>
          <a:prstGeom prst="rect">
            <a:avLst/>
          </a:prstGeom>
          <a:noFill/>
          <a:ln w="9525">
            <a:noFill/>
            <a:miter lim="800000"/>
            <a:headEnd/>
            <a:tailEnd/>
          </a:ln>
          <a:effectLst/>
        </p:spPr>
      </p:pic>
      <p:sp>
        <p:nvSpPr>
          <p:cNvPr id="4" name="Прямоугольник 3"/>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5"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0"/>
            <a:ext cx="9144000" cy="6858002"/>
            <a:chOff x="0" y="-2"/>
            <a:chExt cx="9144000" cy="6858002"/>
          </a:xfrm>
        </p:grpSpPr>
        <p:sp>
          <p:nvSpPr>
            <p:cNvPr id="9" name="Прямоугольник 8"/>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0" name="Прямоугольник 9"/>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1" name="Picture 2" descr="C:\Users\Людмилка\Documents\Герб ЗК.png"/>
            <p:cNvPicPr>
              <a:picLocks noChangeAspect="1" noChangeArrowheads="1"/>
            </p:cNvPicPr>
            <p:nvPr/>
          </p:nvPicPr>
          <p:blipFill>
            <a:blip r:embed="rId3"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5" name="Заголовок 1"/>
          <p:cNvSpPr>
            <a:spLocks noGrp="1"/>
          </p:cNvSpPr>
          <p:nvPr>
            <p:ph type="title"/>
          </p:nvPr>
        </p:nvSpPr>
        <p:spPr>
          <a:xfrm>
            <a:off x="1403648" y="71414"/>
            <a:ext cx="7272808" cy="977202"/>
          </a:xfrm>
        </p:spPr>
        <p:txBody>
          <a:bodyPr>
            <a:noAutofit/>
          </a:bodyPr>
          <a:lstStyle/>
          <a:p>
            <a:pPr lvl="0" indent="450850" algn="ctr" defTabSz="914400" fontAlgn="base">
              <a:lnSpc>
                <a:spcPct val="100000"/>
              </a:lnSpc>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«Наша школа – наш успех!»</a:t>
            </a:r>
          </a:p>
        </p:txBody>
      </p:sp>
      <p:graphicFrame>
        <p:nvGraphicFramePr>
          <p:cNvPr id="8" name="Таблица 7"/>
          <p:cNvGraphicFramePr>
            <a:graphicFrameLocks noGrp="1"/>
          </p:cNvGraphicFramePr>
          <p:nvPr>
            <p:extLst>
              <p:ext uri="{D42A27DB-BD31-4B8C-83A1-F6EECF244321}">
                <p14:modId xmlns:p14="http://schemas.microsoft.com/office/powerpoint/2010/main" xmlns="" val="3396057926"/>
              </p:ext>
            </p:extLst>
          </p:nvPr>
        </p:nvGraphicFramePr>
        <p:xfrm>
          <a:off x="899591" y="1628800"/>
          <a:ext cx="8064896" cy="4389120"/>
        </p:xfrm>
        <a:graphic>
          <a:graphicData uri="http://schemas.openxmlformats.org/drawingml/2006/table">
            <a:tbl>
              <a:tblPr>
                <a:tableStyleId>{69CF1AB2-1976-4502-BF36-3FF5EA218861}</a:tableStyleId>
              </a:tblPr>
              <a:tblGrid>
                <a:gridCol w="3037006"/>
                <a:gridCol w="1877079"/>
                <a:gridCol w="1675964"/>
                <a:gridCol w="1474847"/>
              </a:tblGrid>
              <a:tr h="472558">
                <a:tc>
                  <a:txBody>
                    <a:bodyPr/>
                    <a:lstStyle/>
                    <a:p>
                      <a:pPr indent="450215" algn="ctr">
                        <a:spcAft>
                          <a:spcPts val="0"/>
                        </a:spcAft>
                      </a:pPr>
                      <a:r>
                        <a:rPr lang="ru-RU" sz="1600" b="1" dirty="0">
                          <a:latin typeface="Times New Roman" pitchFamily="18" charset="0"/>
                          <a:cs typeface="Times New Roman" pitchFamily="18" charset="0"/>
                        </a:rPr>
                        <a:t>Район</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Общее количество школ</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Кол-во школ, принявших участие в презентации</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 участия</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Красночикойский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16</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9</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56</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Улетовский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13</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7</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54</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Карымский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15</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8</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53</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a:latin typeface="Times New Roman" pitchFamily="18" charset="0"/>
                          <a:cs typeface="Times New Roman" pitchFamily="18" charset="0"/>
                        </a:rPr>
                        <a:t>г. Петровск-Забайкальский </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6</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3</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50</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a:latin typeface="Times New Roman" pitchFamily="18" charset="0"/>
                          <a:cs typeface="Times New Roman" pitchFamily="18" charset="0"/>
                        </a:rPr>
                        <a:t>Шелопугинский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12</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6</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50</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a:latin typeface="Times New Roman" pitchFamily="18" charset="0"/>
                          <a:cs typeface="Times New Roman" pitchFamily="18" charset="0"/>
                        </a:rPr>
                        <a:t>Нерчинский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24</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11</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46</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Приаргунский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16</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6</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38</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Газимуро-Заводский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11</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4</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36</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Борзинский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21</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7</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33</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Могочинский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12</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4</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33</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Шилкинский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23</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7</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30</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Каларский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4</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25</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Хилокский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20</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5</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25</a:t>
                      </a:r>
                      <a:endParaRPr lang="ru-RU" sz="1600" b="1" dirty="0">
                        <a:latin typeface="Times New Roman" pitchFamily="18" charset="0"/>
                        <a:ea typeface="Times New Roman"/>
                        <a:cs typeface="Times New Roman" pitchFamily="18" charset="0"/>
                      </a:endParaRPr>
                    </a:p>
                  </a:txBody>
                  <a:tcPr marL="35442" marR="35442" marT="0" marB="0"/>
                </a:tc>
              </a:tr>
            </a:tbl>
          </a:graphicData>
        </a:graphic>
      </p:graphicFrame>
    </p:spTree>
    <p:extLst>
      <p:ext uri="{BB962C8B-B14F-4D97-AF65-F5344CB8AC3E}">
        <p14:creationId xmlns:p14="http://schemas.microsoft.com/office/powerpoint/2010/main" xmlns="" val="19300572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357290" y="500042"/>
            <a:ext cx="7560000" cy="5639016"/>
          </a:xfrm>
          <a:prstGeom prst="rect">
            <a:avLst/>
          </a:prstGeom>
          <a:noFill/>
          <a:ln w="9525">
            <a:noFill/>
            <a:miter lim="800000"/>
            <a:headEnd/>
            <a:tailEnd/>
          </a:ln>
          <a:effectLst/>
        </p:spPr>
      </p:pic>
      <p:sp>
        <p:nvSpPr>
          <p:cNvPr id="4" name="Прямоугольник 3"/>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5"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428728" y="500042"/>
            <a:ext cx="7560000" cy="5426129"/>
          </a:xfrm>
          <a:prstGeom prst="rect">
            <a:avLst/>
          </a:prstGeom>
          <a:noFill/>
          <a:ln w="9525">
            <a:noFill/>
            <a:miter lim="800000"/>
            <a:headEnd/>
            <a:tailEnd/>
          </a:ln>
          <a:effectLst/>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369718" y="579425"/>
            <a:ext cx="7560000" cy="5421343"/>
          </a:xfrm>
          <a:prstGeom prst="rect">
            <a:avLst/>
          </a:prstGeom>
          <a:noFill/>
          <a:ln w="9525">
            <a:noFill/>
            <a:miter lim="800000"/>
            <a:headEnd/>
            <a:tailEnd/>
          </a:ln>
          <a:effectLst/>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441156" y="638033"/>
            <a:ext cx="7560000" cy="5577049"/>
          </a:xfrm>
          <a:prstGeom prst="rect">
            <a:avLst/>
          </a:prstGeom>
          <a:noFill/>
          <a:ln w="9525">
            <a:noFill/>
            <a:miter lim="800000"/>
            <a:headEnd/>
            <a:tailEnd/>
          </a:ln>
          <a:effectLst/>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428728" y="652287"/>
            <a:ext cx="7429552" cy="5419919"/>
          </a:xfrm>
          <a:prstGeom prst="rect">
            <a:avLst/>
          </a:prstGeom>
          <a:noFill/>
          <a:ln w="9525">
            <a:noFill/>
            <a:miter lim="800000"/>
            <a:headEnd/>
            <a:tailEnd/>
          </a:ln>
          <a:effectLst/>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285992"/>
            <a:ext cx="8136904" cy="2727184"/>
          </a:xfrm>
        </p:spPr>
        <p:txBody>
          <a:bodyPr>
            <a:noAutofit/>
          </a:bodyPr>
          <a:lstStyle/>
          <a:p>
            <a:pPr>
              <a:defRPr/>
            </a:pPr>
            <a:r>
              <a:rPr lang="ru-RU"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Молодежная политика </a:t>
            </a:r>
            <a:endParaRPr lang="ru-RU" b="1" dirty="0">
              <a:solidFill>
                <a:schemeClr val="accent2">
                  <a:lumMod val="75000"/>
                </a:schemeClr>
              </a:solidFill>
              <a:effectLst>
                <a:outerShdw blurRad="38100" dist="38100" dir="2700000" algn="tl">
                  <a:srgbClr val="000000">
                    <a:alpha val="43137"/>
                  </a:srgbClr>
                </a:outerShdw>
              </a:effectLst>
              <a:latin typeface="+mn-lt"/>
              <a:ea typeface="+mn-ea"/>
              <a:cs typeface="+mn-cs"/>
            </a:endParaRPr>
          </a:p>
        </p:txBody>
      </p:sp>
      <p:grpSp>
        <p:nvGrpSpPr>
          <p:cNvPr id="4" name="Группа 3"/>
          <p:cNvGrpSpPr/>
          <p:nvPr/>
        </p:nvGrpSpPr>
        <p:grpSpPr>
          <a:xfrm>
            <a:off x="0" y="0"/>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xmlns="" val="360788580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0" name="Прямоугольник 9"/>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1" name="Picture 2" descr="C:\Users\Людмилка\Documents\Герб ЗК.png"/>
          <p:cNvPicPr>
            <a:picLocks noChangeAspect="1" noChangeArrowheads="1"/>
          </p:cNvPicPr>
          <p:nvPr/>
        </p:nvPicPr>
        <p:blipFill>
          <a:blip r:embed="rId2" cstate="screen"/>
          <a:srcRect/>
          <a:stretch>
            <a:fillRect/>
          </a:stretch>
        </p:blipFill>
        <p:spPr bwMode="auto">
          <a:xfrm>
            <a:off x="189389" y="220640"/>
            <a:ext cx="1071570" cy="1279534"/>
          </a:xfrm>
          <a:prstGeom prst="rect">
            <a:avLst/>
          </a:prstGeom>
          <a:noFill/>
          <a:effectLst>
            <a:outerShdw blurRad="50800" dist="38100" dir="2700000" algn="tl" rotWithShape="0">
              <a:prstClr val="black">
                <a:alpha val="40000"/>
              </a:prstClr>
            </a:outerShdw>
          </a:effectLst>
        </p:spPr>
      </p:pic>
      <p:sp>
        <p:nvSpPr>
          <p:cNvPr id="12"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Молодежная политика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graphicFrame>
        <p:nvGraphicFramePr>
          <p:cNvPr id="14" name="Объект 1"/>
          <p:cNvGraphicFramePr>
            <a:graphicFrameLocks noGrp="1"/>
          </p:cNvGraphicFramePr>
          <p:nvPr>
            <p:ph idx="1"/>
          </p:nvPr>
        </p:nvGraphicFramePr>
        <p:xfrm>
          <a:off x="1142976" y="1428736"/>
          <a:ext cx="3429024" cy="5168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Схема 14"/>
          <p:cNvGraphicFramePr/>
          <p:nvPr/>
        </p:nvGraphicFramePr>
        <p:xfrm>
          <a:off x="4929190" y="1428736"/>
          <a:ext cx="4034657" cy="50978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Молодежная политика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5" name="Picture 2" descr="C:\Users\Людмилка\Documents\Герб ЗК.png"/>
          <p:cNvPicPr>
            <a:picLocks noChangeAspect="1" noChangeArrowheads="1"/>
          </p:cNvPicPr>
          <p:nvPr/>
        </p:nvPicPr>
        <p:blipFill>
          <a:blip r:embed="rId2" cstate="screen"/>
          <a:srcRect/>
          <a:stretch>
            <a:fillRect/>
          </a:stretch>
        </p:blipFill>
        <p:spPr bwMode="auto">
          <a:xfrm>
            <a:off x="189389" y="220640"/>
            <a:ext cx="1071570" cy="1279534"/>
          </a:xfrm>
          <a:prstGeom prst="rect">
            <a:avLst/>
          </a:prstGeom>
          <a:noFill/>
          <a:effectLst>
            <a:outerShdw blurRad="50800" dist="38100" dir="2700000" algn="tl" rotWithShape="0">
              <a:prstClr val="black">
                <a:alpha val="40000"/>
              </a:prstClr>
            </a:outerShdw>
          </a:effectLst>
        </p:spPr>
      </p:pic>
      <p:sp>
        <p:nvSpPr>
          <p:cNvPr id="14" name="Содержимое 13"/>
          <p:cNvSpPr>
            <a:spLocks noGrp="1"/>
          </p:cNvSpPr>
          <p:nvPr>
            <p:ph idx="1"/>
          </p:nvPr>
        </p:nvSpPr>
        <p:spPr>
          <a:xfrm>
            <a:off x="1000100" y="1357298"/>
            <a:ext cx="7929618" cy="4972072"/>
          </a:xfrm>
        </p:spPr>
        <p:txBody>
          <a:bodyPr>
            <a:noAutofit/>
          </a:bodyPr>
          <a:lstStyle/>
          <a:p>
            <a:pPr algn="ctr">
              <a:spcBef>
                <a:spcPts val="0"/>
              </a:spcBef>
              <a:buNone/>
            </a:pPr>
            <a:r>
              <a:rPr lang="ru-RU" sz="1800" b="1" kern="0" dirty="0" smtClean="0">
                <a:latin typeface="Times New Roman" pitchFamily="18" charset="0"/>
                <a:cs typeface="Times New Roman" pitchFamily="18" charset="0"/>
              </a:rPr>
              <a:t>Совет по молодежной политике Забайкальского края</a:t>
            </a:r>
          </a:p>
          <a:p>
            <a:pPr algn="ctr">
              <a:spcBef>
                <a:spcPts val="0"/>
              </a:spcBef>
              <a:buNone/>
            </a:pPr>
            <a:endParaRPr lang="ru-RU" sz="1600" b="1" kern="0" dirty="0" smtClean="0">
              <a:latin typeface="Times New Roman" pitchFamily="18" charset="0"/>
              <a:cs typeface="Times New Roman" pitchFamily="18" charset="0"/>
            </a:endParaRPr>
          </a:p>
          <a:p>
            <a:pPr algn="ctr">
              <a:spcBef>
                <a:spcPts val="0"/>
              </a:spcBef>
              <a:buNone/>
            </a:pPr>
            <a:r>
              <a:rPr lang="ru-RU" sz="1600" b="1" kern="0" dirty="0" smtClean="0">
                <a:latin typeface="Times New Roman" pitchFamily="18" charset="0"/>
                <a:cs typeface="Times New Roman" pitchFamily="18" charset="0"/>
              </a:rPr>
              <a:t>Совет заместителей руководителей образовательных организаций высшего и профессионального образования</a:t>
            </a:r>
          </a:p>
          <a:p>
            <a:pPr marL="514350" indent="-514350">
              <a:spcBef>
                <a:spcPts val="0"/>
              </a:spcBef>
            </a:pPr>
            <a:r>
              <a:rPr lang="ru-RU" sz="1600" kern="0" dirty="0" smtClean="0">
                <a:latin typeface="Times New Roman" pitchFamily="18" charset="0"/>
                <a:cs typeface="Times New Roman" pitchFamily="18" charset="0"/>
              </a:rPr>
              <a:t>Добровольчество </a:t>
            </a:r>
          </a:p>
          <a:p>
            <a:pPr marL="514350" indent="-514350">
              <a:spcBef>
                <a:spcPts val="0"/>
              </a:spcBef>
            </a:pPr>
            <a:r>
              <a:rPr lang="ru-RU" sz="1600" kern="0" dirty="0" smtClean="0">
                <a:latin typeface="Times New Roman" pitchFamily="18" charset="0"/>
                <a:cs typeface="Times New Roman" pitchFamily="18" charset="0"/>
              </a:rPr>
              <a:t>Инновации и научно-техническое творчество </a:t>
            </a:r>
          </a:p>
          <a:p>
            <a:pPr marL="514350" indent="-514350">
              <a:spcBef>
                <a:spcPts val="0"/>
              </a:spcBef>
            </a:pPr>
            <a:r>
              <a:rPr lang="ru-RU" sz="1600" kern="0" dirty="0" smtClean="0">
                <a:latin typeface="Times New Roman" pitchFamily="18" charset="0"/>
                <a:cs typeface="Times New Roman" pitchFamily="18" charset="0"/>
              </a:rPr>
              <a:t>Предпринимательство, работающая молодёжь и профессиональная траектория </a:t>
            </a:r>
          </a:p>
          <a:p>
            <a:pPr marL="514350" indent="-514350">
              <a:spcBef>
                <a:spcPts val="0"/>
              </a:spcBef>
            </a:pPr>
            <a:r>
              <a:rPr lang="ru-RU" sz="1600" kern="0" dirty="0" smtClean="0">
                <a:latin typeface="Times New Roman" pitchFamily="18" charset="0"/>
                <a:cs typeface="Times New Roman" pitchFamily="18" charset="0"/>
              </a:rPr>
              <a:t>Патриотическое воспитание </a:t>
            </a:r>
          </a:p>
          <a:p>
            <a:pPr marL="514350" indent="-514350">
              <a:spcBef>
                <a:spcPts val="0"/>
              </a:spcBef>
            </a:pPr>
            <a:r>
              <a:rPr lang="ru-RU" sz="1600" kern="0" dirty="0" smtClean="0">
                <a:latin typeface="Times New Roman" pitchFamily="18" charset="0"/>
                <a:cs typeface="Times New Roman" pitchFamily="18" charset="0"/>
              </a:rPr>
              <a:t>Здоровый образ жизни и спорт </a:t>
            </a:r>
          </a:p>
          <a:p>
            <a:pPr marL="514350" indent="-514350">
              <a:spcBef>
                <a:spcPts val="0"/>
              </a:spcBef>
            </a:pPr>
            <a:r>
              <a:rPr lang="ru-RU" sz="1600" kern="0" dirty="0" smtClean="0">
                <a:latin typeface="Times New Roman" pitchFamily="18" charset="0"/>
                <a:cs typeface="Times New Roman" pitchFamily="18" charset="0"/>
              </a:rPr>
              <a:t>Творчество </a:t>
            </a:r>
          </a:p>
          <a:p>
            <a:pPr marL="514350" indent="-514350">
              <a:spcBef>
                <a:spcPts val="0"/>
              </a:spcBef>
            </a:pPr>
            <a:r>
              <a:rPr lang="ru-RU" sz="1600" kern="0" dirty="0" smtClean="0">
                <a:latin typeface="Times New Roman" pitchFamily="18" charset="0"/>
                <a:cs typeface="Times New Roman" pitchFamily="18" charset="0"/>
              </a:rPr>
              <a:t>Молодёжное самоуправление </a:t>
            </a:r>
          </a:p>
          <a:p>
            <a:pPr marL="514350" indent="-514350">
              <a:spcBef>
                <a:spcPts val="0"/>
              </a:spcBef>
            </a:pPr>
            <a:r>
              <a:rPr lang="ru-RU" sz="1600" kern="0" dirty="0" smtClean="0">
                <a:latin typeface="Times New Roman" pitchFamily="18" charset="0"/>
                <a:cs typeface="Times New Roman" pitchFamily="18" charset="0"/>
              </a:rPr>
              <a:t>«Детские и молодежные общественные объединения» </a:t>
            </a:r>
          </a:p>
          <a:p>
            <a:pPr marL="514350" indent="-514350">
              <a:spcBef>
                <a:spcPts val="0"/>
              </a:spcBef>
            </a:pPr>
            <a:r>
              <a:rPr lang="ru-RU" sz="1600" kern="0" dirty="0" smtClean="0">
                <a:latin typeface="Times New Roman" pitchFamily="18" charset="0"/>
                <a:cs typeface="Times New Roman" pitchFamily="18" charset="0"/>
              </a:rPr>
              <a:t>Молодёжные </a:t>
            </a:r>
            <a:r>
              <a:rPr lang="ru-RU" sz="1600" kern="0" dirty="0" err="1" smtClean="0">
                <a:latin typeface="Times New Roman" pitchFamily="18" charset="0"/>
                <a:cs typeface="Times New Roman" pitchFamily="18" charset="0"/>
              </a:rPr>
              <a:t>медиа</a:t>
            </a:r>
            <a:r>
              <a:rPr lang="ru-RU" sz="1600" kern="0" dirty="0" smtClean="0">
                <a:latin typeface="Times New Roman" pitchFamily="18" charset="0"/>
                <a:cs typeface="Times New Roman" pitchFamily="18" charset="0"/>
              </a:rPr>
              <a:t> </a:t>
            </a:r>
          </a:p>
          <a:p>
            <a:pPr marL="514350" indent="-514350">
              <a:spcBef>
                <a:spcPts val="0"/>
              </a:spcBef>
            </a:pPr>
            <a:r>
              <a:rPr lang="ru-RU" sz="1600" kern="0" dirty="0" smtClean="0">
                <a:latin typeface="Times New Roman" pitchFamily="18" charset="0"/>
                <a:cs typeface="Times New Roman" pitchFamily="18" charset="0"/>
              </a:rPr>
              <a:t>Молодые семьи </a:t>
            </a:r>
          </a:p>
          <a:p>
            <a:pPr marL="514350" indent="-514350">
              <a:spcBef>
                <a:spcPts val="0"/>
              </a:spcBef>
            </a:pPr>
            <a:r>
              <a:rPr lang="ru-RU" sz="1600" kern="0" dirty="0" smtClean="0">
                <a:latin typeface="Times New Roman" pitchFamily="18" charset="0"/>
                <a:cs typeface="Times New Roman" pitchFamily="18" charset="0"/>
              </a:rPr>
              <a:t>Молодёжь, нуждающаяся в особой защите государства </a:t>
            </a:r>
          </a:p>
          <a:p>
            <a:pPr marL="514350" indent="-514350">
              <a:spcBef>
                <a:spcPts val="0"/>
              </a:spcBef>
            </a:pPr>
            <a:r>
              <a:rPr lang="ru-RU" sz="1600" kern="0" dirty="0" smtClean="0">
                <a:latin typeface="Times New Roman" pitchFamily="18" charset="0"/>
                <a:cs typeface="Times New Roman" pitchFamily="18" charset="0"/>
              </a:rPr>
              <a:t>Кадры в сфере ГМП </a:t>
            </a:r>
          </a:p>
          <a:p>
            <a:pPr marL="514350" indent="-514350">
              <a:spcBef>
                <a:spcPts val="0"/>
              </a:spcBef>
            </a:pPr>
            <a:r>
              <a:rPr lang="ru-RU" sz="1600" kern="0" dirty="0" smtClean="0">
                <a:latin typeface="Times New Roman" pitchFamily="18" charset="0"/>
                <a:cs typeface="Times New Roman" pitchFamily="18" charset="0"/>
              </a:rPr>
              <a:t>Формирование российской идентичности, единства российской нации, содействие межкультурному и межконфессиональному диалогу </a:t>
            </a:r>
          </a:p>
          <a:p>
            <a:pPr marL="514350" indent="-514350">
              <a:spcBef>
                <a:spcPts val="0"/>
              </a:spcBef>
            </a:pPr>
            <a:r>
              <a:rPr lang="ru-RU" sz="1600" kern="0" dirty="0" smtClean="0">
                <a:latin typeface="Times New Roman" pitchFamily="18" charset="0"/>
                <a:cs typeface="Times New Roman" pitchFamily="18" charset="0"/>
              </a:rPr>
              <a:t>Международное и межрегиональное сотрудничество </a:t>
            </a:r>
          </a:p>
          <a:p>
            <a:pPr marL="514350" indent="-514350">
              <a:spcBef>
                <a:spcPts val="0"/>
              </a:spcBef>
            </a:pPr>
            <a:r>
              <a:rPr lang="ru-RU" sz="1600" kern="0" dirty="0" smtClean="0">
                <a:latin typeface="Times New Roman" pitchFamily="18" charset="0"/>
                <a:cs typeface="Times New Roman" pitchFamily="18" charset="0"/>
              </a:rPr>
              <a:t>Работа с подростками, оказавшимися в социально-опасном положении </a:t>
            </a:r>
          </a:p>
          <a:p>
            <a:pPr marL="514350" indent="-514350">
              <a:spcBef>
                <a:spcPts val="0"/>
              </a:spcBef>
              <a:buNone/>
            </a:pPr>
            <a:endParaRPr lang="ru-RU" sz="1600" kern="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Молодежная политика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5" name="Picture 2" descr="C:\Users\Людмилка\Documents\Герб ЗК.png"/>
          <p:cNvPicPr>
            <a:picLocks noChangeAspect="1" noChangeArrowheads="1"/>
          </p:cNvPicPr>
          <p:nvPr/>
        </p:nvPicPr>
        <p:blipFill>
          <a:blip r:embed="rId2" cstate="screen"/>
          <a:srcRect/>
          <a:stretch>
            <a:fillRect/>
          </a:stretch>
        </p:blipFill>
        <p:spPr bwMode="auto">
          <a:xfrm>
            <a:off x="189389" y="220640"/>
            <a:ext cx="1071570" cy="1279534"/>
          </a:xfrm>
          <a:prstGeom prst="rect">
            <a:avLst/>
          </a:prstGeom>
          <a:noFill/>
          <a:effectLst>
            <a:outerShdw blurRad="50800" dist="38100" dir="2700000" algn="tl" rotWithShape="0">
              <a:prstClr val="black">
                <a:alpha val="40000"/>
              </a:prstClr>
            </a:outerShdw>
          </a:effectLst>
        </p:spPr>
      </p:pic>
      <p:pic>
        <p:nvPicPr>
          <p:cNvPr id="3" name="Рисунок 2"/>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403648" y="1189787"/>
            <a:ext cx="7200000" cy="5550000"/>
          </a:xfrm>
          <a:prstGeom prst="rect">
            <a:avLst/>
          </a:prstGeom>
        </p:spPr>
      </p:pic>
    </p:spTree>
    <p:extLst>
      <p:ext uri="{BB962C8B-B14F-4D97-AF65-F5344CB8AC3E}">
        <p14:creationId xmlns:p14="http://schemas.microsoft.com/office/powerpoint/2010/main" xmlns="" val="111727695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Молодежная политика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5" name="Picture 2" descr="C:\Users\Людмилка\Documents\Герб ЗК.png"/>
          <p:cNvPicPr>
            <a:picLocks noChangeAspect="1" noChangeArrowheads="1"/>
          </p:cNvPicPr>
          <p:nvPr/>
        </p:nvPicPr>
        <p:blipFill>
          <a:blip r:embed="rId2" cstate="screen"/>
          <a:srcRect/>
          <a:stretch>
            <a:fillRect/>
          </a:stretch>
        </p:blipFill>
        <p:spPr bwMode="auto">
          <a:xfrm>
            <a:off x="189389" y="220640"/>
            <a:ext cx="1071570" cy="1279534"/>
          </a:xfrm>
          <a:prstGeom prst="rect">
            <a:avLst/>
          </a:prstGeom>
          <a:noFill/>
          <a:effectLst>
            <a:outerShdw blurRad="50800" dist="38100" dir="2700000" algn="tl" rotWithShape="0">
              <a:prstClr val="black">
                <a:alpha val="40000"/>
              </a:prstClr>
            </a:outerShdw>
          </a:effectLst>
        </p:spPr>
      </p:pic>
      <p:pic>
        <p:nvPicPr>
          <p:cNvPr id="2" name="Рисунок 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692143" y="1254015"/>
            <a:ext cx="6480000" cy="5421543"/>
          </a:xfrm>
          <a:prstGeom prst="rect">
            <a:avLst/>
          </a:prstGeom>
        </p:spPr>
      </p:pic>
    </p:spTree>
    <p:extLst>
      <p:ext uri="{BB962C8B-B14F-4D97-AF65-F5344CB8AC3E}">
        <p14:creationId xmlns:p14="http://schemas.microsoft.com/office/powerpoint/2010/main" xmlns="" val="3332165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0" y="0"/>
            <a:ext cx="9144000" cy="6858002"/>
            <a:chOff x="0" y="-2"/>
            <a:chExt cx="9144000" cy="6858002"/>
          </a:xfrm>
        </p:grpSpPr>
        <p:sp>
          <p:nvSpPr>
            <p:cNvPr id="9" name="Прямоугольник 8"/>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0" name="Прямоугольник 9"/>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1" name="Picture 2" descr="C:\Users\Людмилка\Documents\Герб ЗК.png"/>
            <p:cNvPicPr>
              <a:picLocks noChangeAspect="1" noChangeArrowheads="1"/>
            </p:cNvPicPr>
            <p:nvPr/>
          </p:nvPicPr>
          <p:blipFill>
            <a:blip r:embed="rId3"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5" name="Заголовок 1"/>
          <p:cNvSpPr>
            <a:spLocks noGrp="1"/>
          </p:cNvSpPr>
          <p:nvPr>
            <p:ph type="title"/>
          </p:nvPr>
        </p:nvSpPr>
        <p:spPr>
          <a:xfrm>
            <a:off x="1403648" y="71414"/>
            <a:ext cx="7272808" cy="977202"/>
          </a:xfrm>
        </p:spPr>
        <p:txBody>
          <a:bodyPr>
            <a:noAutofit/>
          </a:bodyPr>
          <a:lstStyle/>
          <a:p>
            <a:pPr lvl="0" indent="450850" algn="ctr" defTabSz="914400" fontAlgn="base">
              <a:lnSpc>
                <a:spcPct val="100000"/>
              </a:lnSpc>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«Наша школа – наш успех!»</a:t>
            </a:r>
          </a:p>
        </p:txBody>
      </p:sp>
      <p:graphicFrame>
        <p:nvGraphicFramePr>
          <p:cNvPr id="7" name="Таблица 6"/>
          <p:cNvGraphicFramePr>
            <a:graphicFrameLocks noGrp="1"/>
          </p:cNvGraphicFramePr>
          <p:nvPr>
            <p:extLst>
              <p:ext uri="{D42A27DB-BD31-4B8C-83A1-F6EECF244321}">
                <p14:modId xmlns:p14="http://schemas.microsoft.com/office/powerpoint/2010/main" xmlns="" val="2571969916"/>
              </p:ext>
            </p:extLst>
          </p:nvPr>
        </p:nvGraphicFramePr>
        <p:xfrm>
          <a:off x="899591" y="1844824"/>
          <a:ext cx="8055983" cy="2682240"/>
        </p:xfrm>
        <a:graphic>
          <a:graphicData uri="http://schemas.openxmlformats.org/drawingml/2006/table">
            <a:tbl>
              <a:tblPr>
                <a:tableStyleId>{69CF1AB2-1976-4502-BF36-3FF5EA218861}</a:tableStyleId>
              </a:tblPr>
              <a:tblGrid>
                <a:gridCol w="3033572"/>
                <a:gridCol w="1875034"/>
                <a:gridCol w="1674137"/>
                <a:gridCol w="1473240"/>
              </a:tblGrid>
              <a:tr h="472558">
                <a:tc>
                  <a:txBody>
                    <a:bodyPr/>
                    <a:lstStyle/>
                    <a:p>
                      <a:pPr indent="450215" algn="ctr">
                        <a:spcAft>
                          <a:spcPts val="0"/>
                        </a:spcAft>
                      </a:pPr>
                      <a:r>
                        <a:rPr lang="ru-RU" sz="1600" b="1" dirty="0">
                          <a:latin typeface="Times New Roman" pitchFamily="18" charset="0"/>
                          <a:cs typeface="Times New Roman" pitchFamily="18" charset="0"/>
                        </a:rPr>
                        <a:t>Район</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Общее количество школ</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Кол-во школ, принявших участие в презентации</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marL="0" indent="0" algn="ctr">
                        <a:spcAft>
                          <a:spcPts val="0"/>
                        </a:spcAft>
                      </a:pPr>
                      <a:r>
                        <a:rPr lang="ru-RU" sz="1600" b="1" dirty="0">
                          <a:latin typeface="Times New Roman" pitchFamily="18" charset="0"/>
                          <a:cs typeface="Times New Roman" pitchFamily="18" charset="0"/>
                        </a:rPr>
                        <a:t>% участия</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Кыринский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13</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3</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23</a:t>
                      </a:r>
                      <a:endParaRPr lang="ru-RU" sz="1600" b="1">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a:latin typeface="Times New Roman" pitchFamily="18" charset="0"/>
                          <a:cs typeface="Times New Roman" pitchFamily="18" charset="0"/>
                        </a:rPr>
                        <a:t>Чернышевский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23</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5</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22</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err="1">
                          <a:latin typeface="Times New Roman" pitchFamily="18" charset="0"/>
                          <a:cs typeface="Times New Roman" pitchFamily="18" charset="0"/>
                        </a:rPr>
                        <a:t>Балейский</a:t>
                      </a:r>
                      <a:endParaRPr lang="ru-RU" sz="1600" b="1" dirty="0">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14</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3</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21</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a:latin typeface="Times New Roman" pitchFamily="18" charset="0"/>
                          <a:cs typeface="Times New Roman" pitchFamily="18" charset="0"/>
                        </a:rPr>
                        <a:t>Акшинский</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13</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15</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a:latin typeface="Times New Roman" pitchFamily="18" charset="0"/>
                          <a:cs typeface="Times New Roman" pitchFamily="18" charset="0"/>
                        </a:rPr>
                        <a:t>Нерчинско-Заводский</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17</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2</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12</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a:latin typeface="Times New Roman" pitchFamily="18" charset="0"/>
                          <a:cs typeface="Times New Roman" pitchFamily="18" charset="0"/>
                        </a:rPr>
                        <a:t>Калганский</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9</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a:latin typeface="Times New Roman" pitchFamily="18" charset="0"/>
                          <a:cs typeface="Times New Roman" pitchFamily="18" charset="0"/>
                        </a:rPr>
                        <a:t>1</a:t>
                      </a:r>
                      <a:endParaRPr lang="ru-RU" sz="1600" b="1">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latin typeface="Times New Roman" pitchFamily="18" charset="0"/>
                          <a:cs typeface="Times New Roman" pitchFamily="18" charset="0"/>
                        </a:rPr>
                        <a:t>11</a:t>
                      </a:r>
                      <a:endParaRPr lang="ru-RU" sz="1600" b="1" dirty="0">
                        <a:latin typeface="Times New Roman" pitchFamily="18" charset="0"/>
                        <a:ea typeface="Times New Roman"/>
                        <a:cs typeface="Times New Roman" pitchFamily="18" charset="0"/>
                      </a:endParaRPr>
                    </a:p>
                  </a:txBody>
                  <a:tcPr marL="35442" marR="35442" marT="0" marB="0"/>
                </a:tc>
              </a:tr>
              <a:tr h="94512">
                <a:tc>
                  <a:txBody>
                    <a:bodyPr/>
                    <a:lstStyle/>
                    <a:p>
                      <a:pPr indent="450215" algn="ctr">
                        <a:spcAft>
                          <a:spcPts val="0"/>
                        </a:spcAft>
                      </a:pPr>
                      <a:r>
                        <a:rPr lang="ru-RU" sz="1600" b="1" dirty="0">
                          <a:solidFill>
                            <a:srgbClr val="FF0000"/>
                          </a:solidFill>
                          <a:latin typeface="Times New Roman" pitchFamily="18" charset="0"/>
                          <a:cs typeface="Times New Roman" pitchFamily="18" charset="0"/>
                        </a:rPr>
                        <a:t>Итого</a:t>
                      </a:r>
                      <a:endParaRPr lang="ru-RU" sz="1600" b="1" dirty="0">
                        <a:solidFill>
                          <a:srgbClr val="FF0000"/>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rgbClr val="FF0000"/>
                          </a:solidFill>
                          <a:latin typeface="Times New Roman" pitchFamily="18" charset="0"/>
                          <a:cs typeface="Times New Roman" pitchFamily="18" charset="0"/>
                        </a:rPr>
                        <a:t>572</a:t>
                      </a:r>
                      <a:endParaRPr lang="ru-RU" sz="1600" b="1" dirty="0">
                        <a:solidFill>
                          <a:srgbClr val="FF0000"/>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rgbClr val="FF0000"/>
                          </a:solidFill>
                          <a:latin typeface="Times New Roman" pitchFamily="18" charset="0"/>
                          <a:cs typeface="Times New Roman" pitchFamily="18" charset="0"/>
                        </a:rPr>
                        <a:t>333</a:t>
                      </a:r>
                      <a:endParaRPr lang="ru-RU" sz="1600" b="1" dirty="0">
                        <a:solidFill>
                          <a:srgbClr val="FF0000"/>
                        </a:solidFill>
                        <a:latin typeface="Times New Roman" pitchFamily="18" charset="0"/>
                        <a:ea typeface="Times New Roman"/>
                        <a:cs typeface="Times New Roman" pitchFamily="18" charset="0"/>
                      </a:endParaRPr>
                    </a:p>
                  </a:txBody>
                  <a:tcPr marL="35442" marR="35442" marT="0" marB="0"/>
                </a:tc>
                <a:tc>
                  <a:txBody>
                    <a:bodyPr/>
                    <a:lstStyle/>
                    <a:p>
                      <a:pPr indent="450215" algn="ctr">
                        <a:spcAft>
                          <a:spcPts val="0"/>
                        </a:spcAft>
                      </a:pPr>
                      <a:r>
                        <a:rPr lang="ru-RU" sz="1600" b="1" dirty="0">
                          <a:solidFill>
                            <a:srgbClr val="FF0000"/>
                          </a:solidFill>
                          <a:latin typeface="Times New Roman" pitchFamily="18" charset="0"/>
                          <a:cs typeface="Times New Roman" pitchFamily="18" charset="0"/>
                        </a:rPr>
                        <a:t>58,2</a:t>
                      </a:r>
                      <a:endParaRPr lang="ru-RU" sz="1600" b="1" dirty="0">
                        <a:solidFill>
                          <a:srgbClr val="FF0000"/>
                        </a:solidFill>
                        <a:latin typeface="Times New Roman" pitchFamily="18" charset="0"/>
                        <a:ea typeface="Times New Roman"/>
                        <a:cs typeface="Times New Roman" pitchFamily="18" charset="0"/>
                      </a:endParaRPr>
                    </a:p>
                  </a:txBody>
                  <a:tcPr marL="35442" marR="35442" marT="0" marB="0"/>
                </a:tc>
              </a:tr>
            </a:tbl>
          </a:graphicData>
        </a:graphic>
      </p:graphicFrame>
    </p:spTree>
    <p:extLst>
      <p:ext uri="{BB962C8B-B14F-4D97-AF65-F5344CB8AC3E}">
        <p14:creationId xmlns:p14="http://schemas.microsoft.com/office/powerpoint/2010/main" xmlns="" val="416403764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260959" y="1071546"/>
            <a:ext cx="7597322" cy="3214710"/>
          </a:xfrm>
        </p:spPr>
        <p:txBody>
          <a:bodyPr>
            <a:noAutofit/>
          </a:bodyPr>
          <a:lstStyle/>
          <a:p>
            <a:pPr marL="0" indent="0" algn="just">
              <a:spcBef>
                <a:spcPts val="0"/>
              </a:spcBef>
              <a:buNone/>
            </a:pPr>
            <a:r>
              <a:rPr lang="ru-RU" sz="1600" dirty="0" smtClean="0">
                <a:latin typeface="Times New Roman" pitchFamily="18" charset="0"/>
                <a:cs typeface="Times New Roman" pitchFamily="18" charset="0"/>
              </a:rPr>
              <a:t>Лидерская смена </a:t>
            </a:r>
            <a:r>
              <a:rPr lang="ru-RU" sz="1600" dirty="0" smtClean="0">
                <a:solidFill>
                  <a:srgbClr val="FF0000"/>
                </a:solidFill>
                <a:latin typeface="Times New Roman" pitchFamily="18" charset="0"/>
                <a:cs typeface="Times New Roman" pitchFamily="18" charset="0"/>
              </a:rPr>
              <a:t>«Горнист» </a:t>
            </a:r>
            <a:r>
              <a:rPr lang="ru-RU" sz="1600" dirty="0" smtClean="0">
                <a:latin typeface="Times New Roman" pitchFamily="18" charset="0"/>
                <a:cs typeface="Times New Roman" pitchFamily="18" charset="0"/>
              </a:rPr>
              <a:t>для подростков 11-13 лет.</a:t>
            </a:r>
          </a:p>
          <a:p>
            <a:pPr marL="0" indent="0" algn="just">
              <a:spcBef>
                <a:spcPts val="0"/>
              </a:spcBef>
              <a:buNone/>
            </a:pPr>
            <a:r>
              <a:rPr lang="ru-RU" sz="1600" dirty="0" smtClean="0">
                <a:latin typeface="Times New Roman" pitchFamily="18" charset="0"/>
                <a:cs typeface="Times New Roman" pitchFamily="18" charset="0"/>
              </a:rPr>
              <a:t>Построить правовое государство, стать президентом или </a:t>
            </a:r>
            <a:r>
              <a:rPr lang="ru-RU" sz="1600" dirty="0" err="1" smtClean="0">
                <a:latin typeface="Times New Roman" pitchFamily="18" charset="0"/>
                <a:cs typeface="Times New Roman" pitchFamily="18" charset="0"/>
              </a:rPr>
              <a:t>гос</a:t>
            </a:r>
            <a:r>
              <a:rPr lang="ru-RU" sz="1600" dirty="0" smtClean="0">
                <a:latin typeface="Times New Roman" pitchFamily="18" charset="0"/>
                <a:cs typeface="Times New Roman" pitchFamily="18" charset="0"/>
              </a:rPr>
              <a:t>. служащим,  открыть собственный бизнес смогут подростки 13-17 лет на смене </a:t>
            </a:r>
            <a:r>
              <a:rPr lang="ru-RU" sz="1600" dirty="0" smtClean="0">
                <a:solidFill>
                  <a:srgbClr val="FF0000"/>
                </a:solidFill>
                <a:latin typeface="Times New Roman" pitchFamily="18" charset="0"/>
                <a:cs typeface="Times New Roman" pitchFamily="18" charset="0"/>
              </a:rPr>
              <a:t>«</a:t>
            </a:r>
            <a:r>
              <a:rPr lang="ru-RU" sz="1600" dirty="0" err="1" smtClean="0">
                <a:solidFill>
                  <a:srgbClr val="FF0000"/>
                </a:solidFill>
                <a:latin typeface="Times New Roman" pitchFamily="18" charset="0"/>
                <a:cs typeface="Times New Roman" pitchFamily="18" charset="0"/>
              </a:rPr>
              <a:t>Ньюландия</a:t>
            </a:r>
            <a:r>
              <a:rPr lang="ru-RU" sz="1600" dirty="0" smtClean="0">
                <a:solidFill>
                  <a:srgbClr val="FF0000"/>
                </a:solidFill>
                <a:latin typeface="Times New Roman" pitchFamily="18" charset="0"/>
                <a:cs typeface="Times New Roman" pitchFamily="18" charset="0"/>
              </a:rPr>
              <a:t>»</a:t>
            </a:r>
            <a:r>
              <a:rPr lang="ru-RU" sz="1600" dirty="0" smtClean="0">
                <a:latin typeface="Times New Roman" pitchFamily="18" charset="0"/>
                <a:cs typeface="Times New Roman" pitchFamily="18" charset="0"/>
              </a:rPr>
              <a:t>.  </a:t>
            </a:r>
          </a:p>
          <a:p>
            <a:pPr marL="0" indent="0" algn="just">
              <a:spcBef>
                <a:spcPts val="0"/>
              </a:spcBef>
              <a:buNone/>
            </a:pPr>
            <a:r>
              <a:rPr lang="ru-RU" sz="1600" dirty="0" smtClean="0">
                <a:solidFill>
                  <a:srgbClr val="FF0000"/>
                </a:solidFill>
                <a:latin typeface="Times New Roman" pitchFamily="18" charset="0"/>
                <a:cs typeface="Times New Roman" pitchFamily="18" charset="0"/>
              </a:rPr>
              <a:t>«Камертон»  </a:t>
            </a:r>
            <a:r>
              <a:rPr lang="ru-RU" sz="1600" dirty="0" smtClean="0">
                <a:latin typeface="Times New Roman" pitchFamily="18" charset="0"/>
                <a:cs typeface="Times New Roman" pitchFamily="18" charset="0"/>
              </a:rPr>
              <a:t>-  смена для тех, кто уже занимается музыкой или только делает первые шаги в музыкальном творчестве.  </a:t>
            </a:r>
          </a:p>
          <a:p>
            <a:pPr marL="0" indent="0" algn="just">
              <a:spcBef>
                <a:spcPts val="0"/>
              </a:spcBef>
              <a:buNone/>
            </a:pPr>
            <a:r>
              <a:rPr lang="ru-RU" sz="1600" dirty="0" smtClean="0">
                <a:solidFill>
                  <a:srgbClr val="FF0000"/>
                </a:solidFill>
                <a:latin typeface="Times New Roman" pitchFamily="18" charset="0"/>
                <a:cs typeface="Times New Roman" pitchFamily="18" charset="0"/>
              </a:rPr>
              <a:t>«Заголовок» </a:t>
            </a:r>
            <a:r>
              <a:rPr lang="ru-RU" sz="1600" dirty="0" smtClean="0">
                <a:latin typeface="Times New Roman" pitchFamily="18" charset="0"/>
                <a:cs typeface="Times New Roman" pitchFamily="18" charset="0"/>
              </a:rPr>
              <a:t>проводится с целью возрождения юнкоровского движения в Забайкальском крае. </a:t>
            </a:r>
          </a:p>
          <a:p>
            <a:pPr marL="0" indent="0" algn="just">
              <a:spcBef>
                <a:spcPts val="0"/>
              </a:spcBef>
              <a:buNone/>
            </a:pPr>
            <a:r>
              <a:rPr lang="ru-RU" sz="1600" dirty="0" smtClean="0">
                <a:solidFill>
                  <a:srgbClr val="FF0000"/>
                </a:solidFill>
                <a:latin typeface="Times New Roman" pitchFamily="18" charset="0"/>
                <a:cs typeface="Times New Roman" pitchFamily="18" charset="0"/>
              </a:rPr>
              <a:t>«Разведка» </a:t>
            </a:r>
            <a:r>
              <a:rPr lang="ru-RU" sz="1600" dirty="0" smtClean="0">
                <a:latin typeface="Times New Roman" pitchFamily="18" charset="0"/>
                <a:cs typeface="Times New Roman" pitchFamily="18" charset="0"/>
              </a:rPr>
              <a:t>- это смена военно-патриотической направленности. </a:t>
            </a:r>
          </a:p>
          <a:p>
            <a:pPr marL="0" indent="0" algn="just">
              <a:spcBef>
                <a:spcPts val="0"/>
              </a:spcBef>
              <a:buNone/>
            </a:pPr>
            <a:r>
              <a:rPr lang="ru-RU" sz="1600" dirty="0" smtClean="0">
                <a:solidFill>
                  <a:srgbClr val="FF0000"/>
                </a:solidFill>
                <a:latin typeface="Times New Roman" pitchFamily="18" charset="0"/>
                <a:cs typeface="Times New Roman" pitchFamily="18" charset="0"/>
              </a:rPr>
              <a:t>«Искра» </a:t>
            </a:r>
            <a:r>
              <a:rPr lang="ru-RU" sz="1600" dirty="0" smtClean="0">
                <a:latin typeface="Times New Roman" pitchFamily="18" charset="0"/>
                <a:cs typeface="Times New Roman" pitchFamily="18" charset="0"/>
              </a:rPr>
              <a:t>для подростков 14-17 лет является школой актива старшеклассников и уже более 50  лет воспитывает лидеров, учит жить в коллективе, ответственно и творчески подходить к каждому делу, стремиться к саморазвитию и самостоятельно определять вектор своей жизни. </a:t>
            </a:r>
          </a:p>
          <a:p>
            <a:pPr marL="0" indent="0" algn="just">
              <a:spcBef>
                <a:spcPts val="0"/>
              </a:spcBef>
              <a:buNone/>
            </a:pPr>
            <a:r>
              <a:rPr lang="ru-RU" sz="1600" dirty="0" smtClean="0">
                <a:latin typeface="Times New Roman" pitchFamily="18" charset="0"/>
                <a:cs typeface="Times New Roman" pitchFamily="18" charset="0"/>
              </a:rPr>
              <a:t>Молодёжный форум </a:t>
            </a:r>
            <a:r>
              <a:rPr lang="ru-RU" sz="1600" dirty="0" smtClean="0">
                <a:solidFill>
                  <a:srgbClr val="FF0000"/>
                </a:solidFill>
                <a:latin typeface="Times New Roman" pitchFamily="18" charset="0"/>
                <a:cs typeface="Times New Roman" pitchFamily="18" charset="0"/>
              </a:rPr>
              <a:t>"Смена"</a:t>
            </a:r>
            <a:endParaRPr lang="ru-RU" sz="1600" dirty="0">
              <a:solidFill>
                <a:srgbClr val="FF0000"/>
              </a:solidFill>
              <a:latin typeface="Times New Roman" pitchFamily="18" charset="0"/>
              <a:cs typeface="Times New Roman" pitchFamily="18" charset="0"/>
            </a:endParaRPr>
          </a:p>
        </p:txBody>
      </p:sp>
      <p:pic>
        <p:nvPicPr>
          <p:cNvPr id="120834" name="Picture 2" descr="https://g.zbp.ru/630x420/6b/89/5a40ba.h1wbir.3twf.rs.ij.jpg"/>
          <p:cNvPicPr>
            <a:picLocks noChangeAspect="1" noChangeArrowheads="1"/>
          </p:cNvPicPr>
          <p:nvPr/>
        </p:nvPicPr>
        <p:blipFill>
          <a:blip r:embed="rId2" cstate="screen"/>
          <a:srcRect/>
          <a:stretch>
            <a:fillRect/>
          </a:stretch>
        </p:blipFill>
        <p:spPr bwMode="auto">
          <a:xfrm>
            <a:off x="5258280" y="4386585"/>
            <a:ext cx="3600000" cy="2400001"/>
          </a:xfrm>
          <a:prstGeom prst="rect">
            <a:avLst/>
          </a:prstGeom>
          <a:noFill/>
        </p:spPr>
      </p:pic>
      <p:pic>
        <p:nvPicPr>
          <p:cNvPr id="120838" name="Picture 6" descr="https://g.zbp.ru/800y600/8d/56/583a08.ezhiow.fc73.rs.ij.jpg"/>
          <p:cNvPicPr>
            <a:picLocks noChangeAspect="1" noChangeArrowheads="1"/>
          </p:cNvPicPr>
          <p:nvPr/>
        </p:nvPicPr>
        <p:blipFill>
          <a:blip r:embed="rId3" cstate="screen"/>
          <a:srcRect/>
          <a:stretch>
            <a:fillRect/>
          </a:stretch>
        </p:blipFill>
        <p:spPr bwMode="auto">
          <a:xfrm>
            <a:off x="1259632" y="4386585"/>
            <a:ext cx="3600000" cy="2400000"/>
          </a:xfrm>
          <a:prstGeom prst="rect">
            <a:avLst/>
          </a:prstGeom>
          <a:noFill/>
        </p:spPr>
      </p:pic>
      <p:sp>
        <p:nvSpPr>
          <p:cNvPr id="6" name="Прямоугольник 5"/>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4"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2800" b="1" dirty="0" smtClean="0">
                <a:solidFill>
                  <a:schemeClr val="bg1"/>
                </a:solidFill>
                <a:latin typeface="Calibri" pitchFamily="34" charset="0"/>
              </a:rPr>
              <a:t>ЛЕТНЯЯ КАМПАНИЯ-2017  МОЛОДЕЖНОГО ЦЕНТРА «ИСКРА»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5"/>
          <p:cNvGrpSpPr/>
          <p:nvPr/>
        </p:nvGrpSpPr>
        <p:grpSpPr>
          <a:xfrm>
            <a:off x="0" y="0"/>
            <a:ext cx="9144000" cy="6858002"/>
            <a:chOff x="0" y="-2"/>
            <a:chExt cx="9144000" cy="6858002"/>
          </a:xfrm>
        </p:grpSpPr>
        <p:sp>
          <p:nvSpPr>
            <p:cNvPr id="7" name="Прямоугольник 6"/>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8" name="Прямоугольник 7"/>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9"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10" name="Заголовок 9"/>
          <p:cNvSpPr>
            <a:spLocks noGrp="1"/>
          </p:cNvSpPr>
          <p:nvPr>
            <p:ph type="title"/>
          </p:nvPr>
        </p:nvSpPr>
        <p:spPr>
          <a:xfrm>
            <a:off x="500034" y="3000372"/>
            <a:ext cx="8229600" cy="1143000"/>
          </a:xfrm>
        </p:spPr>
        <p:txBody>
          <a:bodyPr/>
          <a:lstStyle/>
          <a:p>
            <a:r>
              <a:rPr lang="ru-RU" dirty="0" smtClean="0">
                <a:latin typeface="Times New Roman" pitchFamily="18" charset="0"/>
                <a:cs typeface="Times New Roman" pitchFamily="18" charset="0"/>
              </a:rPr>
              <a:t>Спасибо за внимание!</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7"/>
          <p:cNvGrpSpPr/>
          <p:nvPr/>
        </p:nvGrpSpPr>
        <p:grpSpPr>
          <a:xfrm>
            <a:off x="-36512" y="0"/>
            <a:ext cx="9144000" cy="6858002"/>
            <a:chOff x="0" y="-2"/>
            <a:chExt cx="9144000" cy="6858002"/>
          </a:xfrm>
        </p:grpSpPr>
        <p:sp>
          <p:nvSpPr>
            <p:cNvPr id="9" name="Прямоугольник 8"/>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0" name="Прямоугольник 9"/>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1" name="Picture 2" descr="C:\Users\Людмилка\Documents\Герб ЗК.png"/>
            <p:cNvPicPr>
              <a:picLocks noChangeAspect="1" noChangeArrowheads="1"/>
            </p:cNvPicPr>
            <p:nvPr/>
          </p:nvPicPr>
          <p:blipFill>
            <a:blip r:embed="rId3" cstate="screen"/>
            <a:srcRect/>
            <a:stretch>
              <a:fillRect/>
            </a:stretch>
          </p:blipFill>
          <p:spPr bwMode="auto">
            <a:xfrm>
              <a:off x="225901" y="302830"/>
              <a:ext cx="1071570" cy="1279534"/>
            </a:xfrm>
            <a:prstGeom prst="rect">
              <a:avLst/>
            </a:prstGeom>
            <a:noFill/>
            <a:effectLst>
              <a:outerShdw blurRad="50800" dist="38100" dir="2700000" algn="tl" rotWithShape="0">
                <a:prstClr val="black">
                  <a:alpha val="40000"/>
                </a:prstClr>
              </a:outerShdw>
            </a:effectLst>
          </p:spPr>
        </p:pic>
      </p:grpSp>
      <p:sp>
        <p:nvSpPr>
          <p:cNvPr id="5" name="Заголовок 1"/>
          <p:cNvSpPr>
            <a:spLocks noGrp="1"/>
          </p:cNvSpPr>
          <p:nvPr>
            <p:ph type="title"/>
          </p:nvPr>
        </p:nvSpPr>
        <p:spPr>
          <a:xfrm>
            <a:off x="1403648" y="71414"/>
            <a:ext cx="7272808" cy="977202"/>
          </a:xfrm>
        </p:spPr>
        <p:txBody>
          <a:bodyPr>
            <a:noAutofit/>
          </a:bodyPr>
          <a:lstStyle/>
          <a:p>
            <a:pPr lvl="0" indent="450850" algn="ctr" defTabSz="914400" fontAlgn="base">
              <a:lnSpc>
                <a:spcPct val="100000"/>
              </a:lnSpc>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«Наша школа – наш успех!»</a:t>
            </a:r>
          </a:p>
        </p:txBody>
      </p:sp>
      <p:sp>
        <p:nvSpPr>
          <p:cNvPr id="2049" name="Rectangle 1"/>
          <p:cNvSpPr>
            <a:spLocks noChangeArrowheads="1"/>
          </p:cNvSpPr>
          <p:nvPr/>
        </p:nvSpPr>
        <p:spPr bwMode="auto">
          <a:xfrm>
            <a:off x="889714" y="1556792"/>
            <a:ext cx="8074774"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just" fontAlgn="base">
              <a:spcBef>
                <a:spcPct val="0"/>
              </a:spcBef>
              <a:spcAft>
                <a:spcPct val="0"/>
              </a:spcAft>
              <a:tabLst>
                <a:tab pos="180975" algn="l"/>
                <a:tab pos="685800" algn="l"/>
              </a:tabLst>
            </a:pPr>
            <a:r>
              <a:rPr kumimoji="0" lang="ru-RU" sz="20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2018 году запланировано продолжение краевого проекта </a:t>
            </a:r>
            <a:r>
              <a:rPr kumimoji="0" lang="ru-RU" sz="200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«Успешная школа – успешное будущее!»</a:t>
            </a:r>
            <a:r>
              <a:rPr kumimoji="0" lang="ru-RU" sz="20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 рамках </a:t>
            </a:r>
            <a:r>
              <a:rPr kumimoji="0" lang="ru-RU" sz="200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дополнительного образования </a:t>
            </a:r>
            <a:r>
              <a:rPr lang="ru-RU" sz="2000" dirty="0" smtClean="0">
                <a:solidFill>
                  <a:srgbClr val="002060"/>
                </a:solidFill>
                <a:latin typeface="Times New Roman" pitchFamily="18" charset="0"/>
                <a:cs typeface="Times New Roman" pitchFamily="18" charset="0"/>
              </a:rPr>
              <a:t>"Мир открытых возможностей“</a:t>
            </a:r>
            <a:r>
              <a:rPr lang="en-US" sz="2000" dirty="0" smtClean="0">
                <a:solidFill>
                  <a:srgbClr val="002060"/>
                </a:solidFill>
                <a:latin typeface="Times New Roman" pitchFamily="18" charset="0"/>
                <a:cs typeface="Times New Roman" pitchFamily="18" charset="0"/>
              </a:rPr>
              <a:t> </a:t>
            </a:r>
            <a:r>
              <a:rPr kumimoji="0" lang="ru-RU" sz="20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 двум проектным направлениям: </a:t>
            </a:r>
            <a:endParaRPr kumimoji="0" lang="ru-RU" sz="20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Char char="•"/>
              <a:tabLst>
                <a:tab pos="180975" algn="l"/>
                <a:tab pos="685800" algn="l"/>
              </a:tabLst>
            </a:pPr>
            <a:r>
              <a:rPr lang="ru-RU" sz="2000" dirty="0" smtClean="0">
                <a:solidFill>
                  <a:srgbClr val="FF0000"/>
                </a:solidFill>
                <a:latin typeface="Times New Roman" pitchFamily="18" charset="0"/>
                <a:ea typeface="Times New Roman" pitchFamily="18" charset="0"/>
                <a:cs typeface="Times New Roman" pitchFamily="18" charset="0"/>
              </a:rPr>
              <a:t>«Забайкалье</a:t>
            </a:r>
            <a:r>
              <a:rPr kumimoji="0" lang="ru-RU" sz="200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 территория спорта». </a:t>
            </a:r>
            <a:endParaRPr kumimoji="0" lang="ru-RU" sz="200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Char char="•"/>
              <a:tabLst>
                <a:tab pos="180975" algn="l"/>
                <a:tab pos="685800" algn="l"/>
              </a:tabLst>
            </a:pPr>
            <a:r>
              <a:rPr kumimoji="0" lang="ru-RU" sz="200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«Технопарк – территория инноваций».</a:t>
            </a:r>
            <a:endParaRPr kumimoji="0" lang="ru-RU" sz="200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tab pos="180975" algn="l"/>
                <a:tab pos="685800" algn="l"/>
              </a:tabLst>
            </a:pPr>
            <a:r>
              <a:rPr kumimoji="0" lang="ru-RU" sz="20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Кроме того, с 1 января 2018 года в соответствии с Указом Президента Российской Федерации от 29 мая 2017 года № 240 объявлено </a:t>
            </a:r>
            <a:r>
              <a:rPr kumimoji="0" lang="ru-RU" sz="200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Десятилетие детства</a:t>
            </a:r>
            <a:r>
              <a:rPr kumimoji="0" lang="ru-RU" sz="20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 целях реализации которого разрабатывается Национальный план действий в интересах детей (планируется утвердить к 1 июня 2018 года – Международному Дню защиты детей). В каждом субъекте, муниципальном образовании необходимо в оперативном порядке с учетом присущих территории проблем в сфере детства сформировать региональные и муниципальные планы действий в рамках Десятилетия детства и приступить к их реализации.</a:t>
            </a:r>
            <a:endParaRPr kumimoji="0" lang="ru-RU" sz="200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4164037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846017" y="1582366"/>
            <a:ext cx="8190479" cy="5159002"/>
          </a:xfrm>
        </p:spPr>
        <p:txBody>
          <a:bodyPr>
            <a:noAutofit/>
          </a:bodyPr>
          <a:lstStyle/>
          <a:p>
            <a:pPr marL="0" indent="0" algn="just">
              <a:buNone/>
            </a:pPr>
            <a:r>
              <a:rPr lang="ru-RU" sz="1800" dirty="0" smtClean="0">
                <a:solidFill>
                  <a:srgbClr val="FF0000"/>
                </a:solidFill>
                <a:latin typeface="Times New Roman" pitchFamily="18" charset="0"/>
                <a:cs typeface="Times New Roman" pitchFamily="18" charset="0"/>
              </a:rPr>
              <a:t>Задача 2018 года: </a:t>
            </a:r>
            <a:r>
              <a:rPr lang="ru-RU" sz="1800" dirty="0" smtClean="0">
                <a:latin typeface="Times New Roman" pitchFamily="18" charset="0"/>
                <a:cs typeface="Times New Roman" pitchFamily="18" charset="0"/>
              </a:rPr>
              <a:t>обеспечить реализацию приоритетных проектов в соответствии  с дорожными картами направление стратегического развития «Образование»</a:t>
            </a:r>
          </a:p>
          <a:p>
            <a:pPr fontAlgn="base"/>
            <a:r>
              <a:rPr lang="ru-RU" sz="1800" dirty="0">
                <a:latin typeface="Times New Roman" pitchFamily="18" charset="0"/>
                <a:cs typeface="Times New Roman" pitchFamily="18" charset="0"/>
              </a:rPr>
              <a:t>Приоритетный проект «Создание современной образовательной среды для школьников» («Современная образовательная среда») </a:t>
            </a:r>
          </a:p>
          <a:p>
            <a:pPr fontAlgn="base"/>
            <a:r>
              <a:rPr lang="ru-RU" sz="1800" dirty="0">
                <a:latin typeface="Times New Roman" pitchFamily="18" charset="0"/>
                <a:cs typeface="Times New Roman" pitchFamily="18" charset="0"/>
              </a:rPr>
              <a:t>Приоритетный проект «Современная цифровая образовательная среда в Российской Федерации» («Современная цифровая образовательная среда») </a:t>
            </a:r>
          </a:p>
          <a:p>
            <a:pPr fontAlgn="base"/>
            <a:r>
              <a:rPr lang="ru-RU" sz="1800" dirty="0">
                <a:latin typeface="Times New Roman" pitchFamily="18" charset="0"/>
                <a:cs typeface="Times New Roman" pitchFamily="18" charset="0"/>
              </a:rPr>
              <a:t>Приоритетный проект «Подготовка высококвалифицированных специалистов и рабочих кадров с учётом современных стандартов и передовых технологий» («Рабочие кадры для передовых технологий») </a:t>
            </a:r>
          </a:p>
          <a:p>
            <a:pPr fontAlgn="base"/>
            <a:r>
              <a:rPr lang="ru-RU" sz="1800" dirty="0">
                <a:latin typeface="Times New Roman" pitchFamily="18" charset="0"/>
                <a:cs typeface="Times New Roman" pitchFamily="18" charset="0"/>
              </a:rPr>
              <a:t>Приоритетный проект «Вузы как центры пространства создания инноваций» («Вузы – центры инноваций») </a:t>
            </a:r>
          </a:p>
          <a:p>
            <a:pPr fontAlgn="base"/>
            <a:r>
              <a:rPr lang="ru-RU" sz="1800" dirty="0">
                <a:latin typeface="Times New Roman" pitchFamily="18" charset="0"/>
                <a:cs typeface="Times New Roman" pitchFamily="18" charset="0"/>
              </a:rPr>
              <a:t>Приоритетный проект «Доступное дополнительное образование для детей» («Дополнительное образование для каждого ребёнка») </a:t>
            </a:r>
          </a:p>
          <a:p>
            <a:pPr fontAlgn="base"/>
            <a:r>
              <a:rPr lang="ru-RU" sz="1800" dirty="0">
                <a:latin typeface="Times New Roman" pitchFamily="18" charset="0"/>
                <a:cs typeface="Times New Roman" pitchFamily="18" charset="0"/>
              </a:rPr>
              <a:t>Приоритетный проект «Цифровая школа» </a:t>
            </a:r>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a:spLocks noGrp="1"/>
          </p:cNvSpPr>
          <p:nvPr>
            <p:ph type="title"/>
          </p:nvPr>
        </p:nvSpPr>
        <p:spPr>
          <a:xfrm>
            <a:off x="1403648" y="0"/>
            <a:ext cx="7272808" cy="1071572"/>
          </a:xfrm>
        </p:spPr>
        <p:txBody>
          <a:bodyPr>
            <a:noAutofit/>
          </a:bodyPr>
          <a:lstStyle/>
          <a:p>
            <a:r>
              <a:rPr lang="ru-RU" sz="3600" b="1" dirty="0">
                <a:solidFill>
                  <a:schemeClr val="bg1"/>
                </a:solidFill>
                <a:effectLst>
                  <a:outerShdw blurRad="38100" dist="38100" dir="2700000" algn="tl">
                    <a:srgbClr val="000000">
                      <a:alpha val="43137"/>
                    </a:srgbClr>
                  </a:outerShdw>
                </a:effectLst>
                <a:latin typeface="+mn-lt"/>
                <a:ea typeface="+mn-ea"/>
                <a:cs typeface="+mn-cs"/>
              </a:rPr>
              <a:t>Приоритетные проекты </a:t>
            </a:r>
            <a:r>
              <a:rPr lang="ru-RU" sz="3600" b="1" dirty="0" err="1" smtClean="0">
                <a:solidFill>
                  <a:schemeClr val="bg1"/>
                </a:solidFill>
                <a:effectLst>
                  <a:outerShdw blurRad="38100" dist="38100" dir="2700000" algn="tl">
                    <a:srgbClr val="000000">
                      <a:alpha val="43137"/>
                    </a:srgbClr>
                  </a:outerShdw>
                </a:effectLst>
                <a:latin typeface="+mn-lt"/>
                <a:ea typeface="+mn-ea"/>
                <a:cs typeface="+mn-cs"/>
              </a:rPr>
              <a:t>Минобрнауки</a:t>
            </a:r>
            <a:r>
              <a:rPr lang="ru-RU" sz="3600" b="1" dirty="0" smtClean="0">
                <a:solidFill>
                  <a:schemeClr val="bg1"/>
                </a:solidFill>
                <a:effectLst>
                  <a:outerShdw blurRad="38100" dist="38100" dir="2700000" algn="tl">
                    <a:srgbClr val="000000">
                      <a:alpha val="43137"/>
                    </a:srgbClr>
                  </a:outerShdw>
                </a:effectLst>
                <a:latin typeface="+mn-lt"/>
                <a:ea typeface="+mn-ea"/>
                <a:cs typeface="+mn-cs"/>
              </a:rPr>
              <a:t> РФ</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2" y="1374402"/>
            <a:ext cx="8136904" cy="5366966"/>
          </a:xfrm>
        </p:spPr>
        <p:txBody>
          <a:bodyPr>
            <a:noAutofit/>
          </a:bodyPr>
          <a:lstStyle/>
          <a:p>
            <a:pPr marL="0" indent="0" algn="just">
              <a:spcBef>
                <a:spcPts val="0"/>
              </a:spcBef>
              <a:buNone/>
            </a:pPr>
            <a:r>
              <a:rPr lang="ru-RU" sz="1700" dirty="0" smtClean="0">
                <a:latin typeface="Times New Roman" pitchFamily="18" charset="0"/>
                <a:cs typeface="Times New Roman" pitchFamily="18" charset="0"/>
              </a:rPr>
              <a:t>Система образования Забайкальского края представлена 1449 учреждениями. Из общего числа образовательных учреждений 99,8% имеют право на осуществление образовательной деятельности.</a:t>
            </a:r>
          </a:p>
          <a:p>
            <a:pPr marL="0" indent="0" algn="just">
              <a:spcBef>
                <a:spcPts val="0"/>
              </a:spcBef>
              <a:buNone/>
            </a:pPr>
            <a:r>
              <a:rPr lang="ru-RU" sz="1700" b="1" dirty="0" smtClean="0">
                <a:solidFill>
                  <a:srgbClr val="FF0000"/>
                </a:solidFill>
                <a:latin typeface="Times New Roman" pitchFamily="18" charset="0"/>
                <a:cs typeface="Times New Roman" pitchFamily="18" charset="0"/>
              </a:rPr>
              <a:t>628 </a:t>
            </a:r>
            <a:r>
              <a:rPr lang="ru-RU" sz="1700" dirty="0" smtClean="0">
                <a:latin typeface="Times New Roman" pitchFamily="18" charset="0"/>
                <a:cs typeface="Times New Roman" pitchFamily="18" charset="0"/>
              </a:rPr>
              <a:t>образовательных организаций края имеют государственную аккредитацию по полутора тысячам образовательным программам.</a:t>
            </a:r>
          </a:p>
          <a:p>
            <a:pPr marL="0" indent="0" algn="just">
              <a:spcBef>
                <a:spcPts val="0"/>
              </a:spcBef>
              <a:buNone/>
            </a:pPr>
            <a:r>
              <a:rPr lang="ru-RU" sz="1700" dirty="0" smtClean="0">
                <a:latin typeface="Times New Roman" pitchFamily="18" charset="0"/>
                <a:cs typeface="Times New Roman" pitchFamily="18" charset="0"/>
              </a:rPr>
              <a:t>За 2017 год управлением лицензирования, государственной аккредитации, надзора и контроля в сфере образования достигнуты следующие целевые показатели:</a:t>
            </a:r>
          </a:p>
          <a:p>
            <a:pPr algn="just">
              <a:spcBef>
                <a:spcPts val="0"/>
              </a:spcBef>
            </a:pPr>
            <a:r>
              <a:rPr lang="ru-RU" sz="1700" dirty="0" smtClean="0">
                <a:latin typeface="Times New Roman" pitchFamily="18" charset="0"/>
                <a:cs typeface="Times New Roman" pitchFamily="18" charset="0"/>
              </a:rPr>
              <a:t>план проведения проверок выполнен на </a:t>
            </a:r>
            <a:r>
              <a:rPr lang="ru-RU" sz="1700" b="1" dirty="0" smtClean="0">
                <a:solidFill>
                  <a:srgbClr val="FF0000"/>
                </a:solidFill>
                <a:latin typeface="Times New Roman" pitchFamily="18" charset="0"/>
                <a:cs typeface="Times New Roman" pitchFamily="18" charset="0"/>
              </a:rPr>
              <a:t>100%</a:t>
            </a:r>
            <a:r>
              <a:rPr lang="ru-RU" sz="1700" dirty="0" smtClean="0">
                <a:latin typeface="Times New Roman" pitchFamily="18" charset="0"/>
                <a:cs typeface="Times New Roman" pitchFamily="18" charset="0"/>
              </a:rPr>
              <a:t>;</a:t>
            </a:r>
          </a:p>
          <a:p>
            <a:pPr algn="just">
              <a:spcBef>
                <a:spcPts val="0"/>
              </a:spcBef>
            </a:pPr>
            <a:r>
              <a:rPr lang="ru-RU" sz="1700" dirty="0" smtClean="0">
                <a:latin typeface="Times New Roman" pitchFamily="18" charset="0"/>
                <a:cs typeface="Times New Roman" pitchFamily="18" charset="0"/>
              </a:rPr>
              <a:t>доля юридических лиц, в отношении которых проведены проверки, составила 27% от общего количества юридических лиц, осуществляющих образовательную деятельность на территории Забайкальского края и подлежащих государственному контролю (надзору), что на 7% выше установленного значения данного показателя;</a:t>
            </a:r>
          </a:p>
          <a:p>
            <a:pPr algn="just">
              <a:spcBef>
                <a:spcPts val="0"/>
              </a:spcBef>
            </a:pPr>
            <a:r>
              <a:rPr lang="ru-RU" sz="1700" dirty="0" smtClean="0">
                <a:latin typeface="Times New Roman" pitchFamily="18" charset="0"/>
                <a:cs typeface="Times New Roman" pitchFamily="18" charset="0"/>
              </a:rPr>
              <a:t>доля проведенных внеплановых проверок в общем количестве проведенных проверок составила 40%, что в 2 раза превысило установленное значение данного показателя.</a:t>
            </a:r>
          </a:p>
          <a:p>
            <a:pPr marL="0" indent="0" algn="just">
              <a:spcBef>
                <a:spcPts val="0"/>
              </a:spcBef>
              <a:buNone/>
            </a:pPr>
            <a:r>
              <a:rPr lang="ru-RU" sz="1700" dirty="0" smtClean="0">
                <a:latin typeface="Times New Roman" pitchFamily="18" charset="0"/>
                <a:cs typeface="Times New Roman" pitchFamily="18" charset="0"/>
              </a:rPr>
              <a:t>В 2017 году отделом лицензирования рассмотрено 29 заявлений о предоставлении лицензии на осуществление образовательной деятельности, переоформлено по различным  основаниям 99 лицензий. Прошли государственную аккредитацию и переоформили свидетельства 69 образовательных организаций.</a:t>
            </a:r>
            <a:endParaRPr lang="ru-RU" sz="1700"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77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Государственный контроль (надзор) в сфере образования</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13581" y="1556792"/>
            <a:ext cx="8229600" cy="5174204"/>
          </a:xfrm>
        </p:spPr>
        <p:txBody>
          <a:bodyPr>
            <a:normAutofit/>
          </a:bodyPr>
          <a:lstStyle/>
          <a:p>
            <a:pPr marL="0" indent="0" algn="just">
              <a:buNone/>
            </a:pPr>
            <a:r>
              <a:rPr lang="ru-RU" sz="1800" dirty="0" smtClean="0">
                <a:latin typeface="Times New Roman" pitchFamily="18" charset="0"/>
                <a:cs typeface="Times New Roman" pitchFamily="18" charset="0"/>
              </a:rPr>
              <a:t>Управлением лицензирования, государственной аккредитации, надзора и контроля в сфере образования в соответствии с ежегодным планом проведения проверок юридических лиц и индивидуальных предпринимателей на 2017 год проведено </a:t>
            </a:r>
            <a:r>
              <a:rPr lang="ru-RU" sz="1800" dirty="0" smtClean="0">
                <a:solidFill>
                  <a:srgbClr val="FF0000"/>
                </a:solidFill>
                <a:latin typeface="Times New Roman" pitchFamily="18" charset="0"/>
                <a:cs typeface="Times New Roman" pitchFamily="18" charset="0"/>
              </a:rPr>
              <a:t>235 проверок</a:t>
            </a:r>
            <a:r>
              <a:rPr lang="ru-RU" sz="1800" dirty="0" smtClean="0">
                <a:latin typeface="Times New Roman" pitchFamily="18" charset="0"/>
                <a:cs typeface="Times New Roman" pitchFamily="18" charset="0"/>
              </a:rPr>
              <a:t>. Внеплановых проверок проведено 184, из которых 57 по контролю за исполнением предписаний, выданных по результатам проведенной ранее проверки; 12 -по обращениям физических и юридических лиц и  по информации органов государственной власти, местного самоуправления о нарушении прав потребителей; 40 – на основании распоряжений, изданных в соответствии с требованием органов прокуратуры и 75 по лицензионному контролю.</a:t>
            </a:r>
          </a:p>
          <a:p>
            <a:pPr marL="0" indent="0" algn="just">
              <a:buNone/>
            </a:pPr>
            <a:r>
              <a:rPr lang="ru-RU" sz="1800" dirty="0" smtClean="0">
                <a:latin typeface="Times New Roman" pitchFamily="18" charset="0"/>
                <a:cs typeface="Times New Roman" pitchFamily="18" charset="0"/>
              </a:rPr>
              <a:t>В течение года был обеспечен  контроль за исполнением предписаний об устранении нарушений законодательства в сфере образования, выданных по результатам проверок.</a:t>
            </a:r>
          </a:p>
          <a:p>
            <a:pPr marL="0" indent="0" algn="just">
              <a:buNone/>
            </a:pPr>
            <a:r>
              <a:rPr lang="ru-RU" sz="1800" dirty="0" smtClean="0">
                <a:latin typeface="Times New Roman" pitchFamily="18" charset="0"/>
                <a:cs typeface="Times New Roman" pitchFamily="18" charset="0"/>
              </a:rPr>
              <a:t>    Общее количество проверок, по итогам проведения которых </a:t>
            </a:r>
            <a:r>
              <a:rPr lang="ru-RU" sz="1800" dirty="0" smtClean="0">
                <a:solidFill>
                  <a:srgbClr val="FF0000"/>
                </a:solidFill>
                <a:latin typeface="Times New Roman" pitchFamily="18" charset="0"/>
                <a:cs typeface="Times New Roman" pitchFamily="18" charset="0"/>
              </a:rPr>
              <a:t>выявлены правонарушения и в связи с чем возбуждены дела об административных правонарушениях, составило 25</a:t>
            </a:r>
            <a:r>
              <a:rPr lang="ru-RU" sz="1800" dirty="0" smtClean="0">
                <a:latin typeface="Times New Roman" pitchFamily="18" charset="0"/>
                <a:cs typeface="Times New Roman" pitchFamily="18" charset="0"/>
              </a:rPr>
              <a:t>. По 20 из них на конец  2017 года судебными органами наложены административные наказания  в виде штрафов на общую сумму </a:t>
            </a:r>
            <a:r>
              <a:rPr lang="ru-RU" sz="1800" dirty="0" smtClean="0">
                <a:solidFill>
                  <a:srgbClr val="FF0000"/>
                </a:solidFill>
                <a:latin typeface="Times New Roman" pitchFamily="18" charset="0"/>
                <a:cs typeface="Times New Roman" pitchFamily="18" charset="0"/>
              </a:rPr>
              <a:t>636 </a:t>
            </a:r>
            <a:r>
              <a:rPr lang="ru-RU" sz="1800" dirty="0" err="1" smtClean="0">
                <a:solidFill>
                  <a:srgbClr val="FF0000"/>
                </a:solidFill>
                <a:latin typeface="Times New Roman" pitchFamily="18" charset="0"/>
                <a:cs typeface="Times New Roman" pitchFamily="18" charset="0"/>
              </a:rPr>
              <a:t>тыс.рублей</a:t>
            </a:r>
            <a:r>
              <a:rPr lang="ru-RU" sz="1800" dirty="0" smtClean="0">
                <a:latin typeface="Times New Roman" pitchFamily="18" charset="0"/>
                <a:cs typeface="Times New Roman" pitchFamily="18" charset="0"/>
              </a:rPr>
              <a:t>.</a:t>
            </a:r>
            <a:endParaRPr lang="ru-RU" sz="1800"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77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Государственный контроль (надзор) в сфере образования</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5"/>
          <p:cNvGrpSpPr/>
          <p:nvPr/>
        </p:nvGrpSpPr>
        <p:grpSpPr>
          <a:xfrm>
            <a:off x="0" y="0"/>
            <a:ext cx="9144000" cy="6858002"/>
            <a:chOff x="0" y="-2"/>
            <a:chExt cx="9144000" cy="6858002"/>
          </a:xfrm>
        </p:grpSpPr>
        <p:sp>
          <p:nvSpPr>
            <p:cNvPr id="7" name="Прямоугольник 6"/>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8" name="Прямоугольник 7"/>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9"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4" name="Заголовок 1"/>
          <p:cNvSpPr>
            <a:spLocks noGrp="1"/>
          </p:cNvSpPr>
          <p:nvPr>
            <p:ph type="title"/>
          </p:nvPr>
        </p:nvSpPr>
        <p:spPr>
          <a:xfrm>
            <a:off x="1403648" y="71414"/>
            <a:ext cx="7272808" cy="977202"/>
          </a:xfrm>
        </p:spPr>
        <p:txBody>
          <a:bodyPr>
            <a:noAutofit/>
          </a:bodyPr>
          <a:lstStyle/>
          <a:p>
            <a:pPr algn="ctr"/>
            <a:r>
              <a:rPr lang="ru-RU" sz="3600" b="1" dirty="0">
                <a:solidFill>
                  <a:schemeClr val="bg1"/>
                </a:solidFill>
                <a:effectLst>
                  <a:outerShdw blurRad="38100" dist="38100" dir="2700000" algn="tl">
                    <a:srgbClr val="000000">
                      <a:alpha val="43137"/>
                    </a:srgbClr>
                  </a:outerShdw>
                </a:effectLst>
                <a:latin typeface="+mn-lt"/>
                <a:ea typeface="+mn-ea"/>
                <a:cs typeface="+mn-cs"/>
              </a:rPr>
              <a:t>Основные </a:t>
            </a:r>
            <a:r>
              <a:rPr lang="ru-RU" sz="3600" b="1" dirty="0" smtClean="0">
                <a:solidFill>
                  <a:schemeClr val="bg1"/>
                </a:solidFill>
                <a:effectLst>
                  <a:outerShdw blurRad="38100" dist="38100" dir="2700000" algn="tl">
                    <a:srgbClr val="000000">
                      <a:alpha val="43137"/>
                    </a:srgbClr>
                  </a:outerShdw>
                </a:effectLst>
                <a:latin typeface="+mn-lt"/>
                <a:ea typeface="+mn-ea"/>
                <a:cs typeface="+mn-cs"/>
              </a:rPr>
              <a:t>проблемы</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3" name="Содержимое 2"/>
          <p:cNvSpPr>
            <a:spLocks noGrp="1"/>
          </p:cNvSpPr>
          <p:nvPr>
            <p:ph idx="1"/>
          </p:nvPr>
        </p:nvSpPr>
        <p:spPr>
          <a:xfrm>
            <a:off x="955832" y="1344190"/>
            <a:ext cx="8080663" cy="5241194"/>
          </a:xfrm>
        </p:spPr>
        <p:txBody>
          <a:bodyPr>
            <a:noAutofit/>
          </a:bodyPr>
          <a:lstStyle/>
          <a:p>
            <a:pPr marL="0" indent="0" algn="just">
              <a:buNone/>
            </a:pPr>
            <a:r>
              <a:rPr lang="ru-RU" sz="1600" dirty="0" smtClean="0">
                <a:latin typeface="Times New Roman" pitchFamily="18" charset="0"/>
                <a:cs typeface="Times New Roman" pitchFamily="18" charset="0"/>
              </a:rPr>
              <a:t>По результатам проверок в рамках государственного контроля качества образования в связи с выявленным несоответствием содержания подготовки обучающихся по имеющим государственную аккредитацию образовательным программам требованиям федеральных государственных образовательных стандартов в течение 2017 года приостановлено действие государственной аккредитации в 13 образовательных организациях.</a:t>
            </a:r>
          </a:p>
          <a:p>
            <a:pPr>
              <a:buNone/>
            </a:pPr>
            <a:r>
              <a:rPr lang="ru-RU" sz="1200" b="1" dirty="0" smtClean="0">
                <a:latin typeface="Times New Roman" pitchFamily="18" charset="0"/>
                <a:cs typeface="Times New Roman" pitchFamily="18" charset="0"/>
              </a:rPr>
              <a:t> </a:t>
            </a:r>
            <a:endParaRPr lang="ru-RU" sz="1200" dirty="0" smtClean="0">
              <a:latin typeface="Times New Roman" pitchFamily="18" charset="0"/>
              <a:cs typeface="Times New Roman" pitchFamily="18" charset="0"/>
            </a:endParaRPr>
          </a:p>
          <a:p>
            <a:r>
              <a:rPr lang="ru-RU" sz="1400" dirty="0" smtClean="0">
                <a:solidFill>
                  <a:srgbClr val="FF0000"/>
                </a:solidFill>
                <a:latin typeface="Times New Roman" pitchFamily="18" charset="0"/>
                <a:cs typeface="Times New Roman" pitchFamily="18" charset="0"/>
              </a:rPr>
              <a:t>МБОУ Байкальская СОШ (</a:t>
            </a:r>
            <a:r>
              <a:rPr lang="ru-RU" sz="1400" dirty="0" err="1" smtClean="0">
                <a:solidFill>
                  <a:srgbClr val="FF0000"/>
                </a:solidFill>
                <a:latin typeface="Times New Roman" pitchFamily="18" charset="0"/>
                <a:cs typeface="Times New Roman" pitchFamily="18" charset="0"/>
              </a:rPr>
              <a:t>Тунгокоченский</a:t>
            </a:r>
            <a:r>
              <a:rPr lang="ru-RU" sz="1400" dirty="0" smtClean="0">
                <a:solidFill>
                  <a:srgbClr val="FF0000"/>
                </a:solidFill>
                <a:latin typeface="Times New Roman" pitchFamily="18" charset="0"/>
                <a:cs typeface="Times New Roman" pitchFamily="18" charset="0"/>
              </a:rPr>
              <a:t> район)</a:t>
            </a:r>
          </a:p>
          <a:p>
            <a:r>
              <a:rPr lang="ru-RU" sz="1400" dirty="0" smtClean="0">
                <a:solidFill>
                  <a:srgbClr val="FF0000"/>
                </a:solidFill>
                <a:latin typeface="Times New Roman" pitchFamily="18" charset="0"/>
                <a:cs typeface="Times New Roman" pitchFamily="18" charset="0"/>
              </a:rPr>
              <a:t>МОУ </a:t>
            </a:r>
            <a:r>
              <a:rPr lang="ru-RU" sz="1400" dirty="0" err="1" smtClean="0">
                <a:solidFill>
                  <a:srgbClr val="FF0000"/>
                </a:solidFill>
                <a:latin typeface="Times New Roman" pitchFamily="18" charset="0"/>
                <a:cs typeface="Times New Roman" pitchFamily="18" charset="0"/>
              </a:rPr>
              <a:t>Новоорловская</a:t>
            </a:r>
            <a:r>
              <a:rPr lang="ru-RU" sz="1400" dirty="0" smtClean="0">
                <a:solidFill>
                  <a:srgbClr val="FF0000"/>
                </a:solidFill>
                <a:latin typeface="Times New Roman" pitchFamily="18" charset="0"/>
                <a:cs typeface="Times New Roman" pitchFamily="18" charset="0"/>
              </a:rPr>
              <a:t> СОШ (Агинский район)</a:t>
            </a:r>
          </a:p>
          <a:p>
            <a:r>
              <a:rPr lang="ru-RU" sz="1400" dirty="0" smtClean="0">
                <a:latin typeface="Times New Roman" pitchFamily="18" charset="0"/>
                <a:cs typeface="Times New Roman" pitchFamily="18" charset="0"/>
              </a:rPr>
              <a:t>МОУ </a:t>
            </a:r>
            <a:r>
              <a:rPr lang="ru-RU" sz="1400" dirty="0" err="1" smtClean="0">
                <a:latin typeface="Times New Roman" pitchFamily="18" charset="0"/>
                <a:cs typeface="Times New Roman" pitchFamily="18" charset="0"/>
              </a:rPr>
              <a:t>Южно-Аргалейская</a:t>
            </a:r>
            <a:r>
              <a:rPr lang="ru-RU" sz="1400" dirty="0" smtClean="0">
                <a:latin typeface="Times New Roman" pitchFamily="18" charset="0"/>
                <a:cs typeface="Times New Roman" pitchFamily="18" charset="0"/>
              </a:rPr>
              <a:t> СОШ (Агинский район)</a:t>
            </a:r>
          </a:p>
          <a:p>
            <a:r>
              <a:rPr lang="ru-RU" sz="1400" dirty="0" smtClean="0">
                <a:solidFill>
                  <a:srgbClr val="FF0000"/>
                </a:solidFill>
                <a:latin typeface="Times New Roman" pitchFamily="18" charset="0"/>
                <a:cs typeface="Times New Roman" pitchFamily="18" charset="0"/>
              </a:rPr>
              <a:t>МБОУ </a:t>
            </a:r>
            <a:r>
              <a:rPr lang="ru-RU" sz="1400" dirty="0" err="1" smtClean="0">
                <a:solidFill>
                  <a:srgbClr val="FF0000"/>
                </a:solidFill>
                <a:latin typeface="Times New Roman" pitchFamily="18" charset="0"/>
                <a:cs typeface="Times New Roman" pitchFamily="18" charset="0"/>
              </a:rPr>
              <a:t>Широкинская</a:t>
            </a:r>
            <a:r>
              <a:rPr lang="ru-RU" sz="1400" dirty="0" smtClean="0">
                <a:solidFill>
                  <a:srgbClr val="FF0000"/>
                </a:solidFill>
                <a:latin typeface="Times New Roman" pitchFamily="18" charset="0"/>
                <a:cs typeface="Times New Roman" pitchFamily="18" charset="0"/>
              </a:rPr>
              <a:t> СОШ  (</a:t>
            </a:r>
            <a:r>
              <a:rPr lang="ru-RU" sz="1400" dirty="0" err="1" smtClean="0">
                <a:solidFill>
                  <a:srgbClr val="FF0000"/>
                </a:solidFill>
                <a:latin typeface="Times New Roman" pitchFamily="18" charset="0"/>
                <a:cs typeface="Times New Roman" pitchFamily="18" charset="0"/>
              </a:rPr>
              <a:t>Газимуро-Заводский</a:t>
            </a:r>
            <a:r>
              <a:rPr lang="ru-RU" sz="1400" dirty="0" smtClean="0">
                <a:solidFill>
                  <a:srgbClr val="FF0000"/>
                </a:solidFill>
                <a:latin typeface="Times New Roman" pitchFamily="18" charset="0"/>
                <a:cs typeface="Times New Roman" pitchFamily="18" charset="0"/>
              </a:rPr>
              <a:t> район)</a:t>
            </a:r>
          </a:p>
          <a:p>
            <a:r>
              <a:rPr lang="ru-RU" sz="1400" dirty="0" smtClean="0">
                <a:solidFill>
                  <a:srgbClr val="FF0000"/>
                </a:solidFill>
                <a:latin typeface="Times New Roman" pitchFamily="18" charset="0"/>
                <a:cs typeface="Times New Roman" pitchFamily="18" charset="0"/>
              </a:rPr>
              <a:t>МБОУ </a:t>
            </a:r>
            <a:r>
              <a:rPr lang="ru-RU" sz="1400" dirty="0" err="1" smtClean="0">
                <a:solidFill>
                  <a:srgbClr val="FF0000"/>
                </a:solidFill>
                <a:latin typeface="Times New Roman" pitchFamily="18" charset="0"/>
                <a:cs typeface="Times New Roman" pitchFamily="18" charset="0"/>
              </a:rPr>
              <a:t>Газимуро-Заводская</a:t>
            </a:r>
            <a:r>
              <a:rPr lang="ru-RU" sz="1400" dirty="0" smtClean="0">
                <a:solidFill>
                  <a:srgbClr val="FF0000"/>
                </a:solidFill>
                <a:latin typeface="Times New Roman" pitchFamily="18" charset="0"/>
                <a:cs typeface="Times New Roman" pitchFamily="18" charset="0"/>
              </a:rPr>
              <a:t> СОШ</a:t>
            </a:r>
          </a:p>
          <a:p>
            <a:r>
              <a:rPr lang="ru-RU" sz="1400" dirty="0" smtClean="0">
                <a:solidFill>
                  <a:srgbClr val="FF0000"/>
                </a:solidFill>
                <a:latin typeface="Times New Roman" pitchFamily="18" charset="0"/>
                <a:cs typeface="Times New Roman" pitchFamily="18" charset="0"/>
              </a:rPr>
              <a:t>МБОУ </a:t>
            </a:r>
            <a:r>
              <a:rPr lang="ru-RU" sz="1400" dirty="0" err="1" smtClean="0">
                <a:solidFill>
                  <a:srgbClr val="FF0000"/>
                </a:solidFill>
                <a:latin typeface="Times New Roman" pitchFamily="18" charset="0"/>
                <a:cs typeface="Times New Roman" pitchFamily="18" charset="0"/>
              </a:rPr>
              <a:t>Верхнецасучейская</a:t>
            </a:r>
            <a:r>
              <a:rPr lang="ru-RU" sz="1400" dirty="0" smtClean="0">
                <a:solidFill>
                  <a:srgbClr val="FF0000"/>
                </a:solidFill>
                <a:latin typeface="Times New Roman" pitchFamily="18" charset="0"/>
                <a:cs typeface="Times New Roman" pitchFamily="18" charset="0"/>
              </a:rPr>
              <a:t> СОШ (</a:t>
            </a:r>
            <a:r>
              <a:rPr lang="ru-RU" sz="1400" dirty="0" err="1" smtClean="0">
                <a:solidFill>
                  <a:srgbClr val="FF0000"/>
                </a:solidFill>
                <a:latin typeface="Times New Roman" pitchFamily="18" charset="0"/>
                <a:cs typeface="Times New Roman" pitchFamily="18" charset="0"/>
              </a:rPr>
              <a:t>Ононский</a:t>
            </a:r>
            <a:r>
              <a:rPr lang="ru-RU" sz="1400" dirty="0" smtClean="0">
                <a:solidFill>
                  <a:srgbClr val="FF0000"/>
                </a:solidFill>
                <a:latin typeface="Times New Roman" pitchFamily="18" charset="0"/>
                <a:cs typeface="Times New Roman" pitchFamily="18" charset="0"/>
              </a:rPr>
              <a:t> район)</a:t>
            </a:r>
          </a:p>
          <a:p>
            <a:r>
              <a:rPr lang="ru-RU" sz="1400" dirty="0" smtClean="0">
                <a:latin typeface="Times New Roman" pitchFamily="18" charset="0"/>
                <a:cs typeface="Times New Roman" pitchFamily="18" charset="0"/>
              </a:rPr>
              <a:t>МБОУ </a:t>
            </a:r>
            <a:r>
              <a:rPr lang="ru-RU" sz="1400" dirty="0" err="1" smtClean="0">
                <a:latin typeface="Times New Roman" pitchFamily="18" charset="0"/>
                <a:cs typeface="Times New Roman" pitchFamily="18" charset="0"/>
              </a:rPr>
              <a:t>Нижнецасучейская</a:t>
            </a:r>
            <a:r>
              <a:rPr lang="ru-RU" sz="1400" dirty="0" smtClean="0">
                <a:latin typeface="Times New Roman" pitchFamily="18" charset="0"/>
                <a:cs typeface="Times New Roman" pitchFamily="18" charset="0"/>
              </a:rPr>
              <a:t> СОШ (</a:t>
            </a:r>
            <a:r>
              <a:rPr lang="ru-RU" sz="1400" dirty="0" err="1" smtClean="0">
                <a:latin typeface="Times New Roman" pitchFamily="18" charset="0"/>
                <a:cs typeface="Times New Roman" pitchFamily="18" charset="0"/>
              </a:rPr>
              <a:t>Ононский</a:t>
            </a:r>
            <a:r>
              <a:rPr lang="ru-RU" sz="1400" dirty="0" smtClean="0">
                <a:latin typeface="Times New Roman" pitchFamily="18" charset="0"/>
                <a:cs typeface="Times New Roman" pitchFamily="18" charset="0"/>
              </a:rPr>
              <a:t> район)</a:t>
            </a:r>
          </a:p>
          <a:p>
            <a:r>
              <a:rPr lang="ru-RU" sz="1400" dirty="0" smtClean="0">
                <a:solidFill>
                  <a:srgbClr val="FF0000"/>
                </a:solidFill>
                <a:latin typeface="Times New Roman" pitchFamily="18" charset="0"/>
                <a:cs typeface="Times New Roman" pitchFamily="18" charset="0"/>
              </a:rPr>
              <a:t>МОУ </a:t>
            </a:r>
            <a:r>
              <a:rPr lang="ru-RU" sz="1400" dirty="0" err="1" smtClean="0">
                <a:solidFill>
                  <a:srgbClr val="FF0000"/>
                </a:solidFill>
                <a:latin typeface="Times New Roman" pitchFamily="18" charset="0"/>
                <a:cs typeface="Times New Roman" pitchFamily="18" charset="0"/>
              </a:rPr>
              <a:t>Широковская</a:t>
            </a:r>
            <a:r>
              <a:rPr lang="ru-RU" sz="1400" dirty="0" smtClean="0">
                <a:solidFill>
                  <a:srgbClr val="FF0000"/>
                </a:solidFill>
                <a:latin typeface="Times New Roman" pitchFamily="18" charset="0"/>
                <a:cs typeface="Times New Roman" pitchFamily="18" charset="0"/>
              </a:rPr>
              <a:t> ООШ (</a:t>
            </a:r>
            <a:r>
              <a:rPr lang="ru-RU" sz="1400" dirty="0" err="1" smtClean="0">
                <a:solidFill>
                  <a:srgbClr val="FF0000"/>
                </a:solidFill>
                <a:latin typeface="Times New Roman" pitchFamily="18" charset="0"/>
                <a:cs typeface="Times New Roman" pitchFamily="18" charset="0"/>
              </a:rPr>
              <a:t>Нерчинско-Заводский</a:t>
            </a:r>
            <a:r>
              <a:rPr lang="ru-RU" sz="1400" dirty="0" smtClean="0">
                <a:solidFill>
                  <a:srgbClr val="FF0000"/>
                </a:solidFill>
                <a:latin typeface="Times New Roman" pitchFamily="18" charset="0"/>
                <a:cs typeface="Times New Roman" pitchFamily="18" charset="0"/>
              </a:rPr>
              <a:t> район)</a:t>
            </a:r>
          </a:p>
          <a:p>
            <a:r>
              <a:rPr lang="ru-RU" sz="1400" dirty="0" smtClean="0">
                <a:latin typeface="Times New Roman" pitchFamily="18" charset="0"/>
                <a:cs typeface="Times New Roman" pitchFamily="18" charset="0"/>
              </a:rPr>
              <a:t>МОУ </a:t>
            </a:r>
            <a:r>
              <a:rPr lang="ru-RU" sz="1400" dirty="0" err="1" smtClean="0">
                <a:latin typeface="Times New Roman" pitchFamily="18" charset="0"/>
                <a:cs typeface="Times New Roman" pitchFamily="18" charset="0"/>
              </a:rPr>
              <a:t>Горбуновская</a:t>
            </a:r>
            <a:r>
              <a:rPr lang="ru-RU" sz="1400" dirty="0" smtClean="0">
                <a:latin typeface="Times New Roman" pitchFamily="18" charset="0"/>
                <a:cs typeface="Times New Roman" pitchFamily="18" charset="0"/>
              </a:rPr>
              <a:t> ООШ (</a:t>
            </a:r>
            <a:r>
              <a:rPr lang="ru-RU" sz="1400" dirty="0" err="1" smtClean="0">
                <a:latin typeface="Times New Roman" pitchFamily="18" charset="0"/>
                <a:cs typeface="Times New Roman" pitchFamily="18" charset="0"/>
              </a:rPr>
              <a:t>Нерчинско-Заводский</a:t>
            </a:r>
            <a:r>
              <a:rPr lang="ru-RU" sz="1400" dirty="0" smtClean="0">
                <a:latin typeface="Times New Roman" pitchFamily="18" charset="0"/>
                <a:cs typeface="Times New Roman" pitchFamily="18" charset="0"/>
              </a:rPr>
              <a:t> район)</a:t>
            </a:r>
          </a:p>
          <a:p>
            <a:r>
              <a:rPr lang="ru-RU" sz="1400" dirty="0" smtClean="0">
                <a:latin typeface="Times New Roman" pitchFamily="18" charset="0"/>
                <a:cs typeface="Times New Roman" pitchFamily="18" charset="0"/>
              </a:rPr>
              <a:t>МБОУ ООШ с. </a:t>
            </a:r>
            <a:r>
              <a:rPr lang="ru-RU" sz="1400" dirty="0" err="1" smtClean="0">
                <a:latin typeface="Times New Roman" pitchFamily="18" charset="0"/>
                <a:cs typeface="Times New Roman" pitchFamily="18" charset="0"/>
              </a:rPr>
              <a:t>Савватеево</a:t>
            </a:r>
            <a:r>
              <a:rPr lang="ru-RU" sz="1400" dirty="0" smtClean="0">
                <a:latin typeface="Times New Roman" pitchFamily="18" charset="0"/>
                <a:cs typeface="Times New Roman" pitchFamily="18" charset="0"/>
              </a:rPr>
              <a:t> (Нерчинский район)</a:t>
            </a:r>
          </a:p>
          <a:p>
            <a:r>
              <a:rPr lang="ru-RU" sz="1400" dirty="0" smtClean="0">
                <a:latin typeface="Times New Roman" pitchFamily="18" charset="0"/>
                <a:cs typeface="Times New Roman" pitchFamily="18" charset="0"/>
              </a:rPr>
              <a:t>МОУ СОШ № 70 п. Аксеново-Зиловское (Чернышевский район)</a:t>
            </a:r>
          </a:p>
          <a:p>
            <a:r>
              <a:rPr lang="ru-RU" sz="1400" dirty="0" smtClean="0">
                <a:latin typeface="Times New Roman" pitchFamily="18" charset="0"/>
                <a:cs typeface="Times New Roman" pitchFamily="18" charset="0"/>
              </a:rPr>
              <a:t>МОУ СОШ п. </a:t>
            </a:r>
            <a:r>
              <a:rPr lang="ru-RU" sz="1400" dirty="0" err="1" smtClean="0">
                <a:latin typeface="Times New Roman" pitchFamily="18" charset="0"/>
                <a:cs typeface="Times New Roman" pitchFamily="18" charset="0"/>
              </a:rPr>
              <a:t>Жирекен</a:t>
            </a:r>
            <a:r>
              <a:rPr lang="ru-RU" sz="1400" dirty="0" smtClean="0">
                <a:latin typeface="Times New Roman" pitchFamily="18" charset="0"/>
                <a:cs typeface="Times New Roman" pitchFamily="18" charset="0"/>
              </a:rPr>
              <a:t> (Чернышевский район)</a:t>
            </a:r>
          </a:p>
          <a:p>
            <a:r>
              <a:rPr lang="ru-RU" sz="1400" dirty="0" smtClean="0">
                <a:latin typeface="Times New Roman" pitchFamily="18" charset="0"/>
                <a:cs typeface="Times New Roman" pitchFamily="18" charset="0"/>
              </a:rPr>
              <a:t>МБОУ </a:t>
            </a:r>
            <a:r>
              <a:rPr lang="ru-RU" sz="1400" dirty="0" err="1" smtClean="0">
                <a:latin typeface="Times New Roman" pitchFamily="18" charset="0"/>
                <a:cs typeface="Times New Roman" pitchFamily="18" charset="0"/>
              </a:rPr>
              <a:t>Копунская</a:t>
            </a:r>
            <a:r>
              <a:rPr lang="ru-RU" sz="1400" dirty="0" smtClean="0">
                <a:latin typeface="Times New Roman" pitchFamily="18" charset="0"/>
                <a:cs typeface="Times New Roman" pitchFamily="18" charset="0"/>
              </a:rPr>
              <a:t> СОШ (Шелопугинский район)</a:t>
            </a:r>
          </a:p>
          <a:p>
            <a:pPr>
              <a:buNone/>
            </a:pPr>
            <a:endParaRPr lang="ru-RU" sz="1200" b="1" dirty="0" smtClean="0">
              <a:latin typeface="Times New Roman" pitchFamily="18" charset="0"/>
              <a:cs typeface="Times New Roman" pitchFamily="18" charset="0"/>
            </a:endParaRPr>
          </a:p>
          <a:p>
            <a:pPr>
              <a:buNone/>
            </a:pPr>
            <a:r>
              <a:rPr lang="ru-RU" sz="1200" b="1" dirty="0" smtClean="0">
                <a:latin typeface="Times New Roman" pitchFamily="18" charset="0"/>
                <a:cs typeface="Times New Roman" pitchFamily="18" charset="0"/>
              </a:rPr>
              <a:t>* </a:t>
            </a:r>
            <a:r>
              <a:rPr lang="ru-RU" sz="1200" b="1" dirty="0" smtClean="0">
                <a:solidFill>
                  <a:srgbClr val="FF0000"/>
                </a:solidFill>
                <a:latin typeface="Times New Roman" pitchFamily="18" charset="0"/>
                <a:cs typeface="Times New Roman" pitchFamily="18" charset="0"/>
              </a:rPr>
              <a:t>На конец 2017 года возобновлено действие государственная аккредитация</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tomski_aa\Desktop\41d68311e86878608ce0.jpg"/>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071655" y="1431586"/>
            <a:ext cx="7820825" cy="5165766"/>
          </a:xfrm>
          <a:prstGeom prst="rect">
            <a:avLst/>
          </a:prstGeom>
          <a:noFill/>
          <a:ln w="9525">
            <a:noFill/>
            <a:miter lim="800000"/>
            <a:headEnd/>
            <a:tailEnd/>
          </a:ln>
        </p:spPr>
      </p:pic>
      <p:grpSp>
        <p:nvGrpSpPr>
          <p:cNvPr id="3" name="Группа 2"/>
          <p:cNvGrpSpPr/>
          <p:nvPr/>
        </p:nvGrpSpPr>
        <p:grpSpPr>
          <a:xfrm>
            <a:off x="0" y="-2"/>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pic>
          <p:nvPicPr>
            <p:cNvPr id="7" name="Picture 2" descr="C:\Users\Людмилка\Documents\Герб ЗК.png"/>
            <p:cNvPicPr>
              <a:picLocks noChangeAspect="1" noChangeArrowheads="1"/>
            </p:cNvPicPr>
            <p:nvPr/>
          </p:nvPicPr>
          <p:blipFill>
            <a:blip r:embed="rId3"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8" name="Заголовок 1"/>
          <p:cNvSpPr>
            <a:spLocks noGrp="1"/>
          </p:cNvSpPr>
          <p:nvPr>
            <p:ph type="title"/>
          </p:nvPr>
        </p:nvSpPr>
        <p:spPr>
          <a:xfrm>
            <a:off x="1403648" y="71414"/>
            <a:ext cx="7026004" cy="944041"/>
          </a:xfrm>
        </p:spPr>
        <p:txBody>
          <a:bodyPr>
            <a:noAutofit/>
          </a:bodyPr>
          <a:lstStyle/>
          <a:p>
            <a:r>
              <a:rPr lang="ru-RU" sz="3600" b="1" dirty="0" smtClean="0">
                <a:solidFill>
                  <a:schemeClr val="bg1"/>
                </a:solidFill>
                <a:effectLst>
                  <a:outerShdw blurRad="38100" dist="38100" dir="2700000" algn="tl">
                    <a:srgbClr val="000000">
                      <a:alpha val="43137"/>
                    </a:srgbClr>
                  </a:outerShdw>
                </a:effectLst>
                <a:latin typeface="+mn-lt"/>
                <a:ea typeface="+mn-ea"/>
                <a:cs typeface="+mn-cs"/>
              </a:rPr>
              <a:t>Приоритетные проекты в сфере образования России в 2017 году</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xmlns="" val="688774819"/>
              </p:ext>
            </p:extLst>
          </p:nvPr>
        </p:nvGraphicFramePr>
        <p:xfrm>
          <a:off x="971599" y="1739541"/>
          <a:ext cx="7992889" cy="4929222"/>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77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Ведение делопроизводства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xmlns="" val="1017249616"/>
              </p:ext>
            </p:extLst>
          </p:nvPr>
        </p:nvGraphicFramePr>
        <p:xfrm>
          <a:off x="899592" y="1582366"/>
          <a:ext cx="7992888" cy="4929222"/>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a:spLocks noGrp="1"/>
          </p:cNvSpPr>
          <p:nvPr>
            <p:ph type="title"/>
          </p:nvPr>
        </p:nvSpPr>
        <p:spPr>
          <a:xfrm>
            <a:off x="1403648" y="71414"/>
            <a:ext cx="7272808" cy="977202"/>
          </a:xfrm>
        </p:spPr>
        <p:txBody>
          <a:bodyPr>
            <a:noAutofit/>
          </a:bodyPr>
          <a:lstStyle/>
          <a:p>
            <a:pPr lvl="0" indent="450850" algn="ctr" defTabSz="914400" fontAlgn="base">
              <a:lnSpc>
                <a:spcPct val="100000"/>
              </a:lnSpc>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Работа с обращениями граждан</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2243390552"/>
              </p:ext>
            </p:extLst>
          </p:nvPr>
        </p:nvGraphicFramePr>
        <p:xfrm>
          <a:off x="1043608" y="1592029"/>
          <a:ext cx="7776864" cy="4013159"/>
        </p:xfrm>
        <a:graphic>
          <a:graphicData uri="http://schemas.openxmlformats.org/drawingml/2006/table">
            <a:tbl>
              <a:tblPr>
                <a:tableStyleId>{69C7853C-536D-4A76-A0AE-DD22124D55A5}</a:tableStyleId>
              </a:tblPr>
              <a:tblGrid>
                <a:gridCol w="6480720"/>
                <a:gridCol w="1296144"/>
              </a:tblGrid>
              <a:tr h="500064">
                <a:tc>
                  <a:txBody>
                    <a:bodyPr/>
                    <a:lstStyle/>
                    <a:p>
                      <a:pPr indent="0" algn="ctr">
                        <a:spcAft>
                          <a:spcPts val="0"/>
                        </a:spcAft>
                      </a:pPr>
                      <a:r>
                        <a:rPr lang="ru-RU" sz="1400" b="1" dirty="0"/>
                        <a:t>Рубрика</a:t>
                      </a:r>
                      <a:endParaRPr lang="ru-RU" sz="1400" b="1"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b="1" dirty="0"/>
                        <a:t>Количество обращений </a:t>
                      </a:r>
                      <a:endParaRPr lang="ru-RU" sz="1400" b="1" dirty="0">
                        <a:latin typeface="Times New Roman" pitchFamily="18" charset="0"/>
                        <a:ea typeface="Times New Roman"/>
                        <a:cs typeface="Times New Roman" pitchFamily="18" charset="0"/>
                      </a:endParaRPr>
                    </a:p>
                  </a:txBody>
                  <a:tcPr marL="68580" marR="68580" marT="0" marB="0"/>
                </a:tc>
              </a:tr>
              <a:tr h="276384">
                <a:tc>
                  <a:txBody>
                    <a:bodyPr/>
                    <a:lstStyle/>
                    <a:p>
                      <a:pPr indent="0" algn="just">
                        <a:spcAft>
                          <a:spcPts val="0"/>
                        </a:spcAft>
                      </a:pPr>
                      <a:r>
                        <a:rPr lang="ru-RU" sz="1400" dirty="0" smtClean="0"/>
                        <a:t>Получение </a:t>
                      </a:r>
                      <a:r>
                        <a:rPr lang="ru-RU" sz="1400" dirty="0"/>
                        <a:t>места в детских дошкольных воспитательных учреждениях</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61</a:t>
                      </a:r>
                      <a:endParaRPr lang="ru-RU" sz="1400" b="0" dirty="0">
                        <a:latin typeface="Times New Roman" pitchFamily="18" charset="0"/>
                        <a:ea typeface="Times New Roman"/>
                        <a:cs typeface="Times New Roman" pitchFamily="18" charset="0"/>
                      </a:endParaRPr>
                    </a:p>
                  </a:txBody>
                  <a:tcPr marL="68580" marR="68580" marT="0" marB="0"/>
                </a:tc>
              </a:tr>
              <a:tr h="231025">
                <a:tc>
                  <a:txBody>
                    <a:bodyPr/>
                    <a:lstStyle/>
                    <a:p>
                      <a:pPr indent="0" algn="just">
                        <a:spcAft>
                          <a:spcPts val="0"/>
                        </a:spcAft>
                      </a:pPr>
                      <a:r>
                        <a:rPr lang="ru-RU" sz="1400" dirty="0" smtClean="0"/>
                        <a:t>Система </a:t>
                      </a:r>
                      <a:r>
                        <a:rPr lang="ru-RU" sz="1400" dirty="0"/>
                        <a:t>основного общего образования</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38</a:t>
                      </a:r>
                      <a:endParaRPr lang="ru-RU" sz="1400" b="0" dirty="0">
                        <a:latin typeface="Times New Roman" pitchFamily="18" charset="0"/>
                        <a:ea typeface="Times New Roman"/>
                        <a:cs typeface="Times New Roman" pitchFamily="18" charset="0"/>
                      </a:endParaRPr>
                    </a:p>
                  </a:txBody>
                  <a:tcPr marL="68580" marR="68580" marT="0" marB="0"/>
                </a:tc>
              </a:tr>
              <a:tr h="434872">
                <a:tc>
                  <a:txBody>
                    <a:bodyPr/>
                    <a:lstStyle/>
                    <a:p>
                      <a:pPr indent="0" algn="just">
                        <a:spcAft>
                          <a:spcPts val="0"/>
                        </a:spcAft>
                      </a:pPr>
                      <a:r>
                        <a:rPr lang="ru-RU" sz="1400" dirty="0" smtClean="0"/>
                        <a:t>Государственные </a:t>
                      </a:r>
                      <a:r>
                        <a:rPr lang="ru-RU" sz="1400" dirty="0"/>
                        <a:t>общеобразовательные школы, кадетские и иные образовательные учреждения</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37</a:t>
                      </a:r>
                      <a:endParaRPr lang="ru-RU" sz="1400" b="0" dirty="0">
                        <a:latin typeface="Times New Roman" pitchFamily="18" charset="0"/>
                        <a:ea typeface="Times New Roman"/>
                        <a:cs typeface="Times New Roman" pitchFamily="18" charset="0"/>
                      </a:endParaRPr>
                    </a:p>
                  </a:txBody>
                  <a:tcPr marL="68580" marR="68580" marT="0" marB="0"/>
                </a:tc>
              </a:tr>
              <a:tr h="231025">
                <a:tc>
                  <a:txBody>
                    <a:bodyPr/>
                    <a:lstStyle/>
                    <a:p>
                      <a:pPr indent="0" algn="just">
                        <a:spcAft>
                          <a:spcPts val="0"/>
                        </a:spcAft>
                      </a:pPr>
                      <a:r>
                        <a:rPr lang="ru-RU" sz="1400" dirty="0" smtClean="0"/>
                        <a:t>Вопросы </a:t>
                      </a:r>
                      <a:r>
                        <a:rPr lang="ru-RU" sz="1400" dirty="0"/>
                        <a:t>кадрового обеспечения (образование)</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36</a:t>
                      </a:r>
                      <a:endParaRPr lang="ru-RU" sz="1400" b="0" dirty="0">
                        <a:latin typeface="Times New Roman" pitchFamily="18" charset="0"/>
                        <a:ea typeface="Times New Roman"/>
                        <a:cs typeface="Times New Roman" pitchFamily="18" charset="0"/>
                      </a:endParaRPr>
                    </a:p>
                  </a:txBody>
                  <a:tcPr marL="68580" marR="68580" marT="0" marB="0"/>
                </a:tc>
              </a:tr>
              <a:tr h="230474">
                <a:tc>
                  <a:txBody>
                    <a:bodyPr/>
                    <a:lstStyle/>
                    <a:p>
                      <a:pPr indent="0" algn="just">
                        <a:spcAft>
                          <a:spcPts val="0"/>
                        </a:spcAft>
                      </a:pPr>
                      <a:r>
                        <a:rPr lang="ru-RU" sz="1400" dirty="0" smtClean="0"/>
                        <a:t>Система </a:t>
                      </a:r>
                      <a:r>
                        <a:rPr lang="ru-RU" sz="1400" dirty="0"/>
                        <a:t>среднего профессионального образования</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34</a:t>
                      </a:r>
                      <a:endParaRPr lang="ru-RU" sz="1400" b="0" dirty="0">
                        <a:latin typeface="Times New Roman" pitchFamily="18" charset="0"/>
                        <a:ea typeface="Times New Roman"/>
                        <a:cs typeface="Times New Roman" pitchFamily="18" charset="0"/>
                      </a:endParaRPr>
                    </a:p>
                  </a:txBody>
                  <a:tcPr marL="68580" marR="68580" marT="0" marB="0"/>
                </a:tc>
              </a:tr>
              <a:tr h="229926">
                <a:tc>
                  <a:txBody>
                    <a:bodyPr/>
                    <a:lstStyle/>
                    <a:p>
                      <a:pPr indent="0" algn="just">
                        <a:spcAft>
                          <a:spcPts val="0"/>
                        </a:spcAft>
                      </a:pPr>
                      <a:r>
                        <a:rPr lang="ru-RU" sz="1400" dirty="0" smtClean="0"/>
                        <a:t>Внешкольные </a:t>
                      </a:r>
                      <a:r>
                        <a:rPr lang="ru-RU" sz="1400" dirty="0"/>
                        <a:t>учреждения – юных техников, лагеря отдыха и т.д.</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25</a:t>
                      </a:r>
                      <a:endParaRPr lang="ru-RU" sz="1400" b="0" dirty="0">
                        <a:latin typeface="Times New Roman" pitchFamily="18" charset="0"/>
                        <a:ea typeface="Times New Roman"/>
                        <a:cs typeface="Times New Roman" pitchFamily="18" charset="0"/>
                      </a:endParaRPr>
                    </a:p>
                  </a:txBody>
                  <a:tcPr marL="68580" marR="68580" marT="0" marB="0"/>
                </a:tc>
              </a:tr>
              <a:tr h="231025">
                <a:tc>
                  <a:txBody>
                    <a:bodyPr/>
                    <a:lstStyle/>
                    <a:p>
                      <a:pPr indent="0" algn="just">
                        <a:spcAft>
                          <a:spcPts val="0"/>
                        </a:spcAft>
                      </a:pPr>
                      <a:r>
                        <a:rPr lang="ru-RU" sz="1400" dirty="0" smtClean="0"/>
                        <a:t>Выплата </a:t>
                      </a:r>
                      <a:r>
                        <a:rPr lang="ru-RU" sz="1400" dirty="0"/>
                        <a:t>заработной платы</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23</a:t>
                      </a:r>
                      <a:endParaRPr lang="ru-RU" sz="1400" b="0" dirty="0">
                        <a:latin typeface="Times New Roman" pitchFamily="18" charset="0"/>
                        <a:ea typeface="Times New Roman"/>
                        <a:cs typeface="Times New Roman" pitchFamily="18" charset="0"/>
                      </a:endParaRPr>
                    </a:p>
                  </a:txBody>
                  <a:tcPr marL="68580" marR="68580" marT="0" marB="0"/>
                </a:tc>
              </a:tr>
              <a:tr h="269041">
                <a:tc>
                  <a:txBody>
                    <a:bodyPr/>
                    <a:lstStyle/>
                    <a:p>
                      <a:pPr indent="0" algn="just">
                        <a:spcAft>
                          <a:spcPts val="0"/>
                        </a:spcAft>
                      </a:pPr>
                      <a:r>
                        <a:rPr lang="ru-RU" sz="1400" dirty="0" smtClean="0"/>
                        <a:t>Укрепление </a:t>
                      </a:r>
                      <a:r>
                        <a:rPr lang="ru-RU" sz="1400" dirty="0"/>
                        <a:t>материальной базы системы образования и финансирование</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21</a:t>
                      </a:r>
                      <a:endParaRPr lang="ru-RU" sz="1400" b="0" dirty="0">
                        <a:latin typeface="Times New Roman" pitchFamily="18" charset="0"/>
                        <a:ea typeface="Times New Roman"/>
                        <a:cs typeface="Times New Roman" pitchFamily="18" charset="0"/>
                      </a:endParaRPr>
                    </a:p>
                  </a:txBody>
                  <a:tcPr marL="68580" marR="68580" marT="0" marB="0"/>
                </a:tc>
              </a:tr>
              <a:tr h="231025">
                <a:tc>
                  <a:txBody>
                    <a:bodyPr/>
                    <a:lstStyle/>
                    <a:p>
                      <a:pPr indent="0" algn="just">
                        <a:spcAft>
                          <a:spcPts val="0"/>
                        </a:spcAft>
                      </a:pPr>
                      <a:r>
                        <a:rPr lang="ru-RU" sz="1400" dirty="0" smtClean="0"/>
                        <a:t>Система </a:t>
                      </a:r>
                      <a:r>
                        <a:rPr lang="ru-RU" sz="1400" dirty="0"/>
                        <a:t>дошкольного образования</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21</a:t>
                      </a:r>
                      <a:endParaRPr lang="ru-RU" sz="1400" b="0" dirty="0">
                        <a:latin typeface="Times New Roman" pitchFamily="18" charset="0"/>
                        <a:ea typeface="Times New Roman"/>
                        <a:cs typeface="Times New Roman" pitchFamily="18" charset="0"/>
                      </a:endParaRPr>
                    </a:p>
                  </a:txBody>
                  <a:tcPr marL="68580" marR="68580" marT="0" marB="0"/>
                </a:tc>
              </a:tr>
              <a:tr h="269041">
                <a:tc>
                  <a:txBody>
                    <a:bodyPr/>
                    <a:lstStyle/>
                    <a:p>
                      <a:pPr indent="0" algn="just">
                        <a:spcAft>
                          <a:spcPts val="0"/>
                        </a:spcAft>
                      </a:pPr>
                      <a:r>
                        <a:rPr lang="ru-RU" sz="1400" dirty="0" smtClean="0"/>
                        <a:t>Конфликтные </a:t>
                      </a:r>
                      <a:r>
                        <a:rPr lang="ru-RU" sz="1400" dirty="0"/>
                        <a:t>ситуации в образовательных учреждениях</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19</a:t>
                      </a:r>
                      <a:endParaRPr lang="ru-RU" sz="1400" b="0" dirty="0">
                        <a:latin typeface="Times New Roman" pitchFamily="18" charset="0"/>
                        <a:ea typeface="Times New Roman"/>
                        <a:cs typeface="Times New Roman" pitchFamily="18" charset="0"/>
                      </a:endParaRPr>
                    </a:p>
                  </a:txBody>
                  <a:tcPr marL="68580" marR="68580" marT="0" marB="0"/>
                </a:tc>
              </a:tr>
              <a:tr h="231025">
                <a:tc>
                  <a:txBody>
                    <a:bodyPr/>
                    <a:lstStyle/>
                    <a:p>
                      <a:pPr indent="0" algn="just">
                        <a:spcAft>
                          <a:spcPts val="0"/>
                        </a:spcAft>
                      </a:pPr>
                      <a:r>
                        <a:rPr lang="ru-RU" sz="1400" dirty="0" smtClean="0"/>
                        <a:t>Единый </a:t>
                      </a:r>
                      <a:r>
                        <a:rPr lang="ru-RU" sz="1400" dirty="0"/>
                        <a:t>государственный экзамен</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18</a:t>
                      </a:r>
                      <a:endParaRPr lang="ru-RU" sz="1400" b="0" dirty="0">
                        <a:latin typeface="Times New Roman" pitchFamily="18" charset="0"/>
                        <a:ea typeface="Times New Roman"/>
                        <a:cs typeface="Times New Roman" pitchFamily="18" charset="0"/>
                      </a:endParaRPr>
                    </a:p>
                  </a:txBody>
                  <a:tcPr marL="68580" marR="68580" marT="0" marB="0"/>
                </a:tc>
              </a:tr>
              <a:tr h="197603">
                <a:tc>
                  <a:txBody>
                    <a:bodyPr/>
                    <a:lstStyle/>
                    <a:p>
                      <a:pPr indent="0" algn="just">
                        <a:spcAft>
                          <a:spcPts val="0"/>
                        </a:spcAft>
                      </a:pPr>
                      <a:r>
                        <a:rPr lang="ru-RU" sz="1400" dirty="0" smtClean="0"/>
                        <a:t>Обеспечение </a:t>
                      </a:r>
                      <a:r>
                        <a:rPr lang="ru-RU" sz="1400" dirty="0"/>
                        <a:t>жильем детей-сирот и детей, оставшихся без попечения родителей</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17</a:t>
                      </a:r>
                      <a:endParaRPr lang="ru-RU" sz="1400" b="0" dirty="0">
                        <a:latin typeface="Times New Roman" pitchFamily="18" charset="0"/>
                        <a:ea typeface="Times New Roman"/>
                        <a:cs typeface="Times New Roman" pitchFamily="18" charset="0"/>
                      </a:endParaRPr>
                    </a:p>
                  </a:txBody>
                  <a:tcPr marL="68580" marR="68580" marT="0" marB="0"/>
                </a:tc>
              </a:tr>
              <a:tr h="434872">
                <a:tc>
                  <a:txBody>
                    <a:bodyPr/>
                    <a:lstStyle/>
                    <a:p>
                      <a:pPr indent="0" algn="just">
                        <a:spcAft>
                          <a:spcPts val="0"/>
                        </a:spcAft>
                      </a:pPr>
                      <a:r>
                        <a:rPr lang="ru-RU" sz="1400" dirty="0" smtClean="0"/>
                        <a:t>Бесплатное </a:t>
                      </a:r>
                      <a:r>
                        <a:rPr lang="ru-RU" sz="1400" dirty="0"/>
                        <a:t>предоставление учебной литературы в общеобразовательных учреждениях</a:t>
                      </a:r>
                      <a:endParaRPr lang="ru-RU" sz="1400" b="0" dirty="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15</a:t>
                      </a:r>
                      <a:endParaRPr lang="ru-RU" sz="1400" b="0" dirty="0">
                        <a:latin typeface="Times New Roman" pitchFamily="18" charset="0"/>
                        <a:ea typeface="Times New Roman"/>
                        <a:cs typeface="Times New Roman" pitchFamily="18" charset="0"/>
                      </a:endParaRPr>
                    </a:p>
                  </a:txBody>
                  <a:tcPr marL="68580" marR="68580" marT="0" marB="0"/>
                </a:tc>
              </a:tr>
            </a:tbl>
          </a:graphicData>
        </a:graphic>
      </p:graphicFrame>
      <p:sp>
        <p:nvSpPr>
          <p:cNvPr id="5" name="Прямоугольник 4"/>
          <p:cNvSpPr/>
          <p:nvPr/>
        </p:nvSpPr>
        <p:spPr>
          <a:xfrm>
            <a:off x="1003805" y="6021288"/>
            <a:ext cx="7816667" cy="307777"/>
          </a:xfrm>
          <a:prstGeom prst="rect">
            <a:avLst/>
          </a:prstGeom>
        </p:spPr>
        <p:txBody>
          <a:bodyPr wrap="square">
            <a:spAutoFit/>
          </a:bodyPr>
          <a:lstStyle/>
          <a:p>
            <a:r>
              <a:rPr lang="ru-RU" sz="1400" dirty="0" smtClean="0">
                <a:latin typeface="Times New Roman" pitchFamily="18" charset="0"/>
                <a:cs typeface="Times New Roman" pitchFamily="18" charset="0"/>
              </a:rPr>
              <a:t>Посредством портала </a:t>
            </a:r>
            <a:r>
              <a:rPr lang="ru-RU" sz="1400" dirty="0" err="1" smtClean="0">
                <a:latin typeface="Times New Roman" pitchFamily="18" charset="0"/>
                <a:cs typeface="Times New Roman" pitchFamily="18" charset="0"/>
              </a:rPr>
              <a:t>ССТУ.рф</a:t>
            </a:r>
            <a:r>
              <a:rPr lang="ru-RU" sz="1400" dirty="0" smtClean="0">
                <a:latin typeface="Times New Roman" pitchFamily="18" charset="0"/>
                <a:cs typeface="Times New Roman" pitchFamily="18" charset="0"/>
              </a:rPr>
              <a:t> обработано 327 обращений граждан.</a:t>
            </a:r>
            <a:endParaRPr lang="ru-RU" sz="1400" dirty="0">
              <a:latin typeface="Times New Roman" pitchFamily="18" charset="0"/>
              <a:cs typeface="Times New Roman" pitchFamily="18" charset="0"/>
            </a:endParaRPr>
          </a:p>
        </p:txBody>
      </p:sp>
      <p:sp>
        <p:nvSpPr>
          <p:cNvPr id="6" name="Прямоугольник 5"/>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77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Основные темы обращений по тематическому рубрикатору</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285992"/>
            <a:ext cx="8136904" cy="2727184"/>
          </a:xfrm>
        </p:spPr>
        <p:txBody>
          <a:bodyPr>
            <a:noAutofit/>
          </a:bodyPr>
          <a:lstStyle/>
          <a:p>
            <a:pPr algn="ctr">
              <a:defRPr/>
            </a:pPr>
            <a:r>
              <a:rPr lang="ru-RU" sz="4400" b="1" dirty="0">
                <a:solidFill>
                  <a:schemeClr val="accent2">
                    <a:lumMod val="75000"/>
                  </a:schemeClr>
                </a:solidFill>
                <a:effectLst>
                  <a:outerShdw blurRad="38100" dist="38100" dir="2700000" algn="tl">
                    <a:srgbClr val="000000">
                      <a:alpha val="43137"/>
                    </a:srgbClr>
                  </a:outerShdw>
                </a:effectLst>
                <a:latin typeface="+mn-lt"/>
                <a:ea typeface="+mn-ea"/>
                <a:cs typeface="+mn-cs"/>
              </a:rPr>
              <a:t>Независимая оценка качества образовательной деятельности организаций</a:t>
            </a:r>
          </a:p>
        </p:txBody>
      </p:sp>
      <p:grpSp>
        <p:nvGrpSpPr>
          <p:cNvPr id="4" name="Группа 3"/>
          <p:cNvGrpSpPr/>
          <p:nvPr/>
        </p:nvGrpSpPr>
        <p:grpSpPr>
          <a:xfrm>
            <a:off x="0" y="0"/>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0" y="0"/>
            <a:ext cx="9144000" cy="6858002"/>
            <a:chOff x="0" y="-2"/>
            <a:chExt cx="9144000" cy="6858002"/>
          </a:xfrm>
        </p:grpSpPr>
        <p:sp>
          <p:nvSpPr>
            <p:cNvPr id="7" name="Прямоугольник 6"/>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8" name="Прямоугольник 7"/>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9"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4" name="Заголовок 1"/>
          <p:cNvSpPr>
            <a:spLocks noGrp="1"/>
          </p:cNvSpPr>
          <p:nvPr>
            <p:ph type="title"/>
          </p:nvPr>
        </p:nvSpPr>
        <p:spPr>
          <a:xfrm>
            <a:off x="1403648" y="71414"/>
            <a:ext cx="7272808" cy="977202"/>
          </a:xfrm>
        </p:spPr>
        <p:txBody>
          <a:bodyPr>
            <a:noAutofit/>
          </a:bodyPr>
          <a:lstStyle/>
          <a:p>
            <a:pPr algn="ctr"/>
            <a:r>
              <a:rPr lang="ru-RU" sz="3600" b="1" dirty="0" smtClean="0">
                <a:solidFill>
                  <a:schemeClr val="bg1"/>
                </a:solidFill>
                <a:effectLst>
                  <a:outerShdw blurRad="38100" dist="38100" dir="2700000" algn="tl">
                    <a:srgbClr val="000000">
                      <a:alpha val="43137"/>
                    </a:srgbClr>
                  </a:outerShdw>
                </a:effectLst>
                <a:latin typeface="+mn-lt"/>
                <a:ea typeface="+mn-ea"/>
                <a:cs typeface="+mn-cs"/>
              </a:rPr>
              <a:t>Основные итоги</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3" name="Содержимое 2"/>
          <p:cNvSpPr>
            <a:spLocks noGrp="1"/>
          </p:cNvSpPr>
          <p:nvPr>
            <p:ph idx="1"/>
          </p:nvPr>
        </p:nvSpPr>
        <p:spPr>
          <a:xfrm>
            <a:off x="899592" y="1646470"/>
            <a:ext cx="8136904" cy="3726746"/>
          </a:xfrm>
        </p:spPr>
        <p:txBody>
          <a:bodyPr>
            <a:noAutofit/>
          </a:bodyPr>
          <a:lstStyle/>
          <a:p>
            <a:pPr marL="0" indent="0" algn="just">
              <a:spcBef>
                <a:spcPts val="0"/>
              </a:spcBef>
              <a:buNone/>
            </a:pP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На территории Забайкальского края завершена работа по проведению независимой оценки качества образовательной деятельности организаций, осуществляющих образовательную деятельность (далее – НОК). </a:t>
            </a:r>
          </a:p>
          <a:p>
            <a:pPr marL="0" indent="0" algn="just">
              <a:spcBef>
                <a:spcPts val="0"/>
              </a:spcBef>
              <a:buNone/>
            </a:pPr>
            <a:r>
              <a:rPr lang="ru-RU" sz="1600" dirty="0" smtClean="0">
                <a:latin typeface="Times New Roman" pitchFamily="18" charset="0"/>
                <a:cs typeface="Times New Roman" pitchFamily="18" charset="0"/>
              </a:rPr>
              <a:t>	Всего процедурами НОК в 2017 году была охвачена 801 образовательная организация, в том числе 27 краевых и 774 муниципальных образовательных организаций, что составляет 67% от общего числа. Охват образовательных организаций Забайкальского края независимой оценкой с 2015 по 2017 годы составил 100%. Анализ информации, размещенной на официальном сайте </a:t>
            </a:r>
            <a:r>
              <a:rPr lang="ru-RU" sz="1600" dirty="0" err="1" smtClean="0">
                <a:latin typeface="Times New Roman" pitchFamily="18" charset="0"/>
                <a:cs typeface="Times New Roman" pitchFamily="18" charset="0"/>
              </a:rPr>
              <a:t>www.bus.gov.ru</a:t>
            </a:r>
            <a:r>
              <a:rPr lang="ru-RU" sz="1600" dirty="0" smtClean="0">
                <a:latin typeface="Times New Roman" pitchFamily="18" charset="0"/>
                <a:cs typeface="Times New Roman" pitchFamily="18" charset="0"/>
              </a:rPr>
              <a:t> в разделе «Независимая система оценки качества» за указанный период показал, что </a:t>
            </a:r>
            <a:r>
              <a:rPr lang="ru-RU" sz="1600" dirty="0" smtClean="0">
                <a:solidFill>
                  <a:srgbClr val="FF0000"/>
                </a:solidFill>
                <a:latin typeface="Times New Roman" pitchFamily="18" charset="0"/>
                <a:cs typeface="Times New Roman" pitchFamily="18" charset="0"/>
              </a:rPr>
              <a:t>45 (5,6%) </a:t>
            </a:r>
            <a:r>
              <a:rPr lang="ru-RU" sz="1600" dirty="0" smtClean="0">
                <a:latin typeface="Times New Roman" pitchFamily="18" charset="0"/>
                <a:cs typeface="Times New Roman" pitchFamily="18" charset="0"/>
              </a:rPr>
              <a:t>образовательных организаций, были оценены </a:t>
            </a:r>
            <a:r>
              <a:rPr lang="ru-RU" sz="1600" dirty="0" smtClean="0">
                <a:solidFill>
                  <a:srgbClr val="FF0000"/>
                </a:solidFill>
                <a:latin typeface="Times New Roman" pitchFamily="18" charset="0"/>
                <a:cs typeface="Times New Roman" pitchFamily="18" charset="0"/>
              </a:rPr>
              <a:t>на «отлично»</a:t>
            </a:r>
            <a:r>
              <a:rPr lang="ru-RU" sz="1600" dirty="0" smtClean="0">
                <a:latin typeface="Times New Roman" pitchFamily="18" charset="0"/>
                <a:cs typeface="Times New Roman" pitchFamily="18" charset="0"/>
              </a:rPr>
              <a:t>,</a:t>
            </a:r>
            <a:r>
              <a:rPr lang="ru-RU" sz="1600" dirty="0" smtClean="0">
                <a:solidFill>
                  <a:srgbClr val="FF0000"/>
                </a:solidFill>
                <a:latin typeface="Times New Roman" pitchFamily="18" charset="0"/>
                <a:cs typeface="Times New Roman" pitchFamily="18" charset="0"/>
              </a:rPr>
              <a:t> 422 (52,7%) </a:t>
            </a:r>
            <a:r>
              <a:rPr lang="ru-RU" sz="1600" dirty="0" smtClean="0">
                <a:latin typeface="Times New Roman" pitchFamily="18" charset="0"/>
                <a:cs typeface="Times New Roman" pitchFamily="18" charset="0"/>
              </a:rPr>
              <a:t>образовательных организаций – на </a:t>
            </a:r>
            <a:r>
              <a:rPr lang="ru-RU" sz="1600" dirty="0" smtClean="0">
                <a:solidFill>
                  <a:srgbClr val="FF0000"/>
                </a:solidFill>
                <a:latin typeface="Times New Roman" pitchFamily="18" charset="0"/>
                <a:cs typeface="Times New Roman" pitchFamily="18" charset="0"/>
              </a:rPr>
              <a:t>«хорошо»</a:t>
            </a:r>
            <a:r>
              <a:rPr lang="ru-RU" sz="1600" dirty="0" smtClean="0">
                <a:latin typeface="Times New Roman" pitchFamily="18" charset="0"/>
                <a:cs typeface="Times New Roman" pitchFamily="18" charset="0"/>
              </a:rPr>
              <a:t>,</a:t>
            </a:r>
            <a:r>
              <a:rPr lang="ru-RU" sz="1600" dirty="0" smtClean="0">
                <a:solidFill>
                  <a:srgbClr val="FF0000"/>
                </a:solidFill>
                <a:latin typeface="Times New Roman" pitchFamily="18" charset="0"/>
                <a:cs typeface="Times New Roman" pitchFamily="18" charset="0"/>
              </a:rPr>
              <a:t> 316 (39,5%)</a:t>
            </a:r>
            <a:r>
              <a:rPr lang="ru-RU" sz="1600" dirty="0" smtClean="0">
                <a:latin typeface="Times New Roman" pitchFamily="18" charset="0"/>
                <a:cs typeface="Times New Roman" pitchFamily="18" charset="0"/>
              </a:rPr>
              <a:t> – на </a:t>
            </a:r>
            <a:r>
              <a:rPr lang="ru-RU" sz="1600" dirty="0" smtClean="0">
                <a:solidFill>
                  <a:srgbClr val="FF0000"/>
                </a:solidFill>
                <a:latin typeface="Times New Roman" pitchFamily="18" charset="0"/>
                <a:cs typeface="Times New Roman" pitchFamily="18" charset="0"/>
              </a:rPr>
              <a:t>«удовлетворительно»</a:t>
            </a:r>
            <a:r>
              <a:rPr lang="ru-RU" sz="1600" dirty="0" smtClean="0">
                <a:latin typeface="Times New Roman" pitchFamily="18" charset="0"/>
                <a:cs typeface="Times New Roman" pitchFamily="18" charset="0"/>
              </a:rPr>
              <a:t>, </a:t>
            </a:r>
            <a:r>
              <a:rPr lang="ru-RU" sz="1600" dirty="0" smtClean="0">
                <a:solidFill>
                  <a:srgbClr val="FF0000"/>
                </a:solidFill>
                <a:latin typeface="Times New Roman" pitchFamily="18" charset="0"/>
                <a:cs typeface="Times New Roman" pitchFamily="18" charset="0"/>
              </a:rPr>
              <a:t>18 (2,2%)</a:t>
            </a:r>
            <a:r>
              <a:rPr lang="ru-RU" sz="1600" dirty="0" smtClean="0">
                <a:latin typeface="Times New Roman" pitchFamily="18" charset="0"/>
                <a:cs typeface="Times New Roman" pitchFamily="18" charset="0"/>
              </a:rPr>
              <a:t> получили оценку </a:t>
            </a:r>
            <a:r>
              <a:rPr lang="ru-RU" sz="1600" dirty="0" smtClean="0">
                <a:solidFill>
                  <a:srgbClr val="FF0000"/>
                </a:solidFill>
                <a:latin typeface="Times New Roman" pitchFamily="18" charset="0"/>
                <a:cs typeface="Times New Roman" pitchFamily="18" charset="0"/>
              </a:rPr>
              <a:t>«ниже среднего»</a:t>
            </a:r>
            <a:r>
              <a:rPr lang="ru-RU" sz="1600" dirty="0" smtClean="0">
                <a:latin typeface="Times New Roman" pitchFamily="18" charset="0"/>
                <a:cs typeface="Times New Roman" pitchFamily="18" charset="0"/>
              </a:rPr>
              <a:t>. Оценку«неудовлетворительно» не получила ни одна образовательная организация. </a:t>
            </a:r>
          </a:p>
          <a:p>
            <a:pPr marL="0" indent="0" algn="just">
              <a:spcBef>
                <a:spcPts val="0"/>
              </a:spcBef>
              <a:buNone/>
            </a:pPr>
            <a:r>
              <a:rPr lang="ru-RU" sz="1600" dirty="0" smtClean="0">
                <a:latin typeface="Times New Roman" pitchFamily="18" charset="0"/>
                <a:cs typeface="Times New Roman" pitchFamily="18" charset="0"/>
              </a:rPr>
              <a:t>	</a:t>
            </a:r>
          </a:p>
          <a:p>
            <a:pPr indent="0" algn="just">
              <a:buNone/>
            </a:pP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0" y="0"/>
            <a:ext cx="9144000" cy="6858002"/>
            <a:chOff x="0" y="-2"/>
            <a:chExt cx="9144000" cy="6858002"/>
          </a:xfrm>
        </p:grpSpPr>
        <p:sp>
          <p:nvSpPr>
            <p:cNvPr id="7" name="Прямоугольник 6"/>
            <p:cNvSpPr/>
            <p:nvPr/>
          </p:nvSpPr>
          <p:spPr>
            <a:xfrm>
              <a:off x="0" y="0"/>
              <a:ext cx="9144000" cy="1714486"/>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8" name="Прямоугольник 7"/>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9"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2" name="Заголовок 1"/>
          <p:cNvSpPr>
            <a:spLocks noGrp="1"/>
          </p:cNvSpPr>
          <p:nvPr>
            <p:ph type="ctrTitle"/>
          </p:nvPr>
        </p:nvSpPr>
        <p:spPr>
          <a:xfrm>
            <a:off x="1785918" y="116632"/>
            <a:ext cx="6572296" cy="1526418"/>
          </a:xfrm>
        </p:spPr>
        <p:txBody>
          <a:bodyPr>
            <a:noAutofit/>
          </a:bodyPr>
          <a:lstStyle/>
          <a:p>
            <a:r>
              <a:rPr lang="ru-RU" sz="3600" b="1" dirty="0" smtClean="0">
                <a:solidFill>
                  <a:schemeClr val="bg1"/>
                </a:solidFill>
                <a:effectLst>
                  <a:outerShdw blurRad="38100" dist="38100" dir="2700000" algn="tl">
                    <a:srgbClr val="000000">
                      <a:alpha val="43137"/>
                    </a:srgbClr>
                  </a:outerShdw>
                </a:effectLst>
              </a:rPr>
              <a:t>Независимая</a:t>
            </a:r>
            <a:r>
              <a:rPr lang="ru-RU" sz="3600" b="1" dirty="0">
                <a:solidFill>
                  <a:schemeClr val="bg1"/>
                </a:solidFill>
                <a:effectLst>
                  <a:outerShdw blurRad="38100" dist="38100" dir="2700000" algn="tl">
                    <a:srgbClr val="000000">
                      <a:alpha val="43137"/>
                    </a:srgbClr>
                  </a:outerShdw>
                </a:effectLst>
              </a:rPr>
              <a:t> </a:t>
            </a:r>
            <a:r>
              <a:rPr lang="ru-RU" sz="3600" b="1" dirty="0" smtClean="0">
                <a:solidFill>
                  <a:schemeClr val="bg1"/>
                </a:solidFill>
                <a:effectLst>
                  <a:outerShdw blurRad="38100" dist="38100" dir="2700000" algn="tl">
                    <a:srgbClr val="000000">
                      <a:alpha val="43137"/>
                    </a:srgbClr>
                  </a:outerShdw>
                </a:effectLst>
              </a:rPr>
              <a:t>оценка</a:t>
            </a:r>
            <a:r>
              <a:rPr lang="ru-RU" sz="3600" b="1" dirty="0">
                <a:solidFill>
                  <a:schemeClr val="bg1"/>
                </a:solidFill>
                <a:effectLst>
                  <a:outerShdw blurRad="38100" dist="38100" dir="2700000" algn="tl">
                    <a:srgbClr val="000000">
                      <a:alpha val="43137"/>
                    </a:srgbClr>
                  </a:outerShdw>
                </a:effectLst>
              </a:rPr>
              <a:t> </a:t>
            </a:r>
            <a:r>
              <a:rPr lang="ru-RU" sz="3600" b="1" dirty="0" smtClean="0">
                <a:solidFill>
                  <a:schemeClr val="bg1"/>
                </a:solidFill>
                <a:effectLst>
                  <a:outerShdw blurRad="38100" dist="38100" dir="2700000" algn="tl">
                    <a:srgbClr val="000000">
                      <a:alpha val="43137"/>
                    </a:srgbClr>
                  </a:outerShdw>
                </a:effectLst>
              </a:rPr>
              <a:t>качества образовательной деятельности организаций</a:t>
            </a:r>
            <a:endParaRPr lang="ru-RU" sz="3600" dirty="0">
              <a:solidFill>
                <a:schemeClr val="bg1"/>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1907704" y="1809368"/>
            <a:ext cx="6400800" cy="971560"/>
          </a:xfrm>
        </p:spPr>
        <p:txBody>
          <a:bodyPr>
            <a:normAutofit/>
          </a:bodyPr>
          <a:lstStyle/>
          <a:p>
            <a:r>
              <a:rPr lang="ru-RU" sz="2400" dirty="0" smtClean="0">
                <a:solidFill>
                  <a:schemeClr val="tx1"/>
                </a:solidFill>
              </a:rPr>
              <a:t>Распределение образовательных организаций по сумме баллов за 2017 год</a:t>
            </a:r>
          </a:p>
          <a:p>
            <a:endParaRPr lang="ru-RU" dirty="0">
              <a:solidFill>
                <a:schemeClr val="tx1"/>
              </a:solidFill>
            </a:endParaRPr>
          </a:p>
        </p:txBody>
      </p:sp>
      <p:graphicFrame>
        <p:nvGraphicFramePr>
          <p:cNvPr id="5" name="Диаграмма 4"/>
          <p:cNvGraphicFramePr/>
          <p:nvPr>
            <p:extLst>
              <p:ext uri="{D42A27DB-BD31-4B8C-83A1-F6EECF244321}">
                <p14:modId xmlns:p14="http://schemas.microsoft.com/office/powerpoint/2010/main" xmlns="" val="2624932691"/>
              </p:ext>
            </p:extLst>
          </p:nvPr>
        </p:nvGraphicFramePr>
        <p:xfrm>
          <a:off x="899592" y="2614610"/>
          <a:ext cx="8030126" cy="412675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0" y="0"/>
            <a:ext cx="9144000" cy="6858002"/>
            <a:chOff x="0" y="-2"/>
            <a:chExt cx="9144000" cy="6858002"/>
          </a:xfrm>
        </p:grpSpPr>
        <p:sp>
          <p:nvSpPr>
            <p:cNvPr id="12" name="Прямоугольник 11"/>
            <p:cNvSpPr/>
            <p:nvPr/>
          </p:nvSpPr>
          <p:spPr>
            <a:xfrm>
              <a:off x="0" y="0"/>
              <a:ext cx="9144000" cy="1714486"/>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4" name="Прямоугольник 13"/>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5"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9" name="Заголовок 1"/>
          <p:cNvSpPr txBox="1">
            <a:spLocks/>
          </p:cNvSpPr>
          <p:nvPr/>
        </p:nvSpPr>
        <p:spPr>
          <a:xfrm>
            <a:off x="2000232" y="195630"/>
            <a:ext cx="6572296" cy="143317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600" b="1" noProof="0" dirty="0" smtClean="0">
                <a:solidFill>
                  <a:schemeClr val="bg1"/>
                </a:solidFill>
                <a:effectLst>
                  <a:outerShdw blurRad="38100" dist="38100" dir="2700000" algn="tl">
                    <a:srgbClr val="000000">
                      <a:alpha val="43137"/>
                    </a:srgbClr>
                  </a:outerShdw>
                </a:effectLst>
                <a:latin typeface="+mj-lt"/>
                <a:ea typeface="+mj-ea"/>
                <a:cs typeface="+mj-cs"/>
              </a:rPr>
              <a:t>Рейтинг Забайкальского края по итогам НОК в 2017 г.</a:t>
            </a:r>
            <a:endParaRPr kumimoji="0" lang="ru-RU"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graphicFrame>
        <p:nvGraphicFramePr>
          <p:cNvPr id="13" name="Диаграмма 12"/>
          <p:cNvGraphicFramePr/>
          <p:nvPr>
            <p:extLst>
              <p:ext uri="{D42A27DB-BD31-4B8C-83A1-F6EECF244321}">
                <p14:modId xmlns:p14="http://schemas.microsoft.com/office/powerpoint/2010/main" xmlns="" val="1537355223"/>
              </p:ext>
            </p:extLst>
          </p:nvPr>
        </p:nvGraphicFramePr>
        <p:xfrm>
          <a:off x="899592" y="1785926"/>
          <a:ext cx="8136904" cy="46434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0" y="0"/>
            <a:ext cx="9144000" cy="6858002"/>
            <a:chOff x="0" y="-2"/>
            <a:chExt cx="9144000" cy="6858002"/>
          </a:xfrm>
        </p:grpSpPr>
        <p:sp>
          <p:nvSpPr>
            <p:cNvPr id="10" name="Прямоугольник 9"/>
            <p:cNvSpPr/>
            <p:nvPr/>
          </p:nvSpPr>
          <p:spPr>
            <a:xfrm>
              <a:off x="0" y="0"/>
              <a:ext cx="9144000" cy="1714486"/>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1" name="Прямоугольник 10"/>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2"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2" name="Заголовок 1"/>
          <p:cNvSpPr txBox="1">
            <a:spLocks/>
          </p:cNvSpPr>
          <p:nvPr/>
        </p:nvSpPr>
        <p:spPr>
          <a:xfrm>
            <a:off x="1928794" y="357166"/>
            <a:ext cx="6572296" cy="1000108"/>
          </a:xfrm>
          <a:prstGeom prst="rect">
            <a:avLst/>
          </a:prstGeom>
        </p:spPr>
        <p:txBody>
          <a:bodyPr vert="horz" lIns="91440" tIns="45720" rIns="91440" bIns="45720" rtlCol="0" anchor="ctr">
            <a:noAutofit/>
          </a:bodyPr>
          <a:lstStyle/>
          <a:p>
            <a:pPr lvl="0" algn="ctr">
              <a:spcBef>
                <a:spcPct val="0"/>
              </a:spcBef>
              <a:defRPr/>
            </a:pPr>
            <a:r>
              <a:rPr lang="ru-RU" sz="3600" b="1" dirty="0" smtClean="0">
                <a:solidFill>
                  <a:schemeClr val="bg1"/>
                </a:solidFill>
                <a:effectLst>
                  <a:outerShdw blurRad="38100" dist="38100" dir="2700000" algn="tl">
                    <a:srgbClr val="000000">
                      <a:alpha val="43137"/>
                    </a:srgbClr>
                  </a:outerShdw>
                </a:effectLst>
              </a:rPr>
              <a:t>Рейтинг Забайкальского края по итогам НОК в 2017 г.</a:t>
            </a:r>
            <a:endParaRPr lang="ru-RU" sz="3600" b="1" dirty="0">
              <a:solidFill>
                <a:schemeClr val="bg1"/>
              </a:solidFill>
              <a:effectLst>
                <a:outerShdw blurRad="38100" dist="38100" dir="2700000" algn="tl">
                  <a:srgbClr val="000000">
                    <a:alpha val="43137"/>
                  </a:srgbClr>
                </a:outerShdw>
              </a:effectLst>
            </a:endParaRPr>
          </a:p>
        </p:txBody>
      </p:sp>
      <p:graphicFrame>
        <p:nvGraphicFramePr>
          <p:cNvPr id="4" name="Диаграмма 3"/>
          <p:cNvGraphicFramePr/>
          <p:nvPr>
            <p:extLst>
              <p:ext uri="{D42A27DB-BD31-4B8C-83A1-F6EECF244321}">
                <p14:modId xmlns:p14="http://schemas.microsoft.com/office/powerpoint/2010/main" xmlns="" val="4032463700"/>
              </p:ext>
            </p:extLst>
          </p:nvPr>
        </p:nvGraphicFramePr>
        <p:xfrm>
          <a:off x="899592" y="1916832"/>
          <a:ext cx="8030126" cy="46434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0"/>
            <a:ext cx="9144000" cy="6858002"/>
            <a:chOff x="0" y="-2"/>
            <a:chExt cx="9144000" cy="6858002"/>
          </a:xfrm>
        </p:grpSpPr>
        <p:sp>
          <p:nvSpPr>
            <p:cNvPr id="12" name="Прямоугольник 11"/>
            <p:cNvSpPr/>
            <p:nvPr/>
          </p:nvSpPr>
          <p:spPr>
            <a:xfrm>
              <a:off x="0" y="0"/>
              <a:ext cx="9144000" cy="1714486"/>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3" name="Прямоугольник 12"/>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4"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4" name="Заголовок 1"/>
          <p:cNvSpPr txBox="1">
            <a:spLocks/>
          </p:cNvSpPr>
          <p:nvPr/>
        </p:nvSpPr>
        <p:spPr>
          <a:xfrm>
            <a:off x="1857356" y="357166"/>
            <a:ext cx="6572296" cy="1000108"/>
          </a:xfrm>
          <a:prstGeom prst="rect">
            <a:avLst/>
          </a:prstGeom>
        </p:spPr>
        <p:txBody>
          <a:bodyPr vert="horz" lIns="91440" tIns="45720" rIns="91440" bIns="45720" rtlCol="0" anchor="ctr">
            <a:noAutofit/>
          </a:bodyPr>
          <a:lstStyle/>
          <a:p>
            <a:pPr lvl="0" algn="ctr">
              <a:spcBef>
                <a:spcPct val="0"/>
              </a:spcBef>
              <a:defRPr/>
            </a:pPr>
            <a:r>
              <a:rPr lang="ru-RU" sz="3600" b="1" dirty="0" smtClean="0">
                <a:solidFill>
                  <a:schemeClr val="bg1"/>
                </a:solidFill>
                <a:effectLst>
                  <a:outerShdw blurRad="38100" dist="38100" dir="2700000" algn="tl">
                    <a:srgbClr val="000000">
                      <a:alpha val="43137"/>
                    </a:srgbClr>
                  </a:outerShdw>
                </a:effectLst>
              </a:rPr>
              <a:t>Рейтинг Забайкальского края по итогам НОК в 2017 г.</a:t>
            </a:r>
            <a:endParaRPr lang="ru-RU" sz="3600" b="1" dirty="0">
              <a:solidFill>
                <a:schemeClr val="bg1"/>
              </a:solidFill>
              <a:effectLst>
                <a:outerShdw blurRad="38100" dist="38100" dir="2700000" algn="tl">
                  <a:srgbClr val="000000">
                    <a:alpha val="43137"/>
                  </a:srgbClr>
                </a:outerShdw>
              </a:effectLst>
            </a:endParaRPr>
          </a:p>
        </p:txBody>
      </p:sp>
      <p:graphicFrame>
        <p:nvGraphicFramePr>
          <p:cNvPr id="6" name="Диаграмма 5"/>
          <p:cNvGraphicFramePr/>
          <p:nvPr>
            <p:extLst>
              <p:ext uri="{D42A27DB-BD31-4B8C-83A1-F6EECF244321}">
                <p14:modId xmlns:p14="http://schemas.microsoft.com/office/powerpoint/2010/main" xmlns="" val="2010002258"/>
              </p:ext>
            </p:extLst>
          </p:nvPr>
        </p:nvGraphicFramePr>
        <p:xfrm>
          <a:off x="899592" y="1988840"/>
          <a:ext cx="8030126" cy="46434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0" y="0"/>
            <a:ext cx="9144000" cy="6858002"/>
            <a:chOff x="0" y="-2"/>
            <a:chExt cx="9144000" cy="6858002"/>
          </a:xfrm>
        </p:grpSpPr>
        <p:sp>
          <p:nvSpPr>
            <p:cNvPr id="10" name="Прямоугольник 9"/>
            <p:cNvSpPr/>
            <p:nvPr/>
          </p:nvSpPr>
          <p:spPr>
            <a:xfrm>
              <a:off x="0" y="0"/>
              <a:ext cx="9144000" cy="1714486"/>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1" name="Прямоугольник 10"/>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2"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2" name="Заголовок 1"/>
          <p:cNvSpPr txBox="1">
            <a:spLocks/>
          </p:cNvSpPr>
          <p:nvPr/>
        </p:nvSpPr>
        <p:spPr>
          <a:xfrm>
            <a:off x="2000232" y="357166"/>
            <a:ext cx="6572296" cy="1000108"/>
          </a:xfrm>
          <a:prstGeom prst="rect">
            <a:avLst/>
          </a:prstGeom>
        </p:spPr>
        <p:txBody>
          <a:bodyPr vert="horz" lIns="91440" tIns="45720" rIns="91440" bIns="45720" rtlCol="0" anchor="ctr">
            <a:noAutofit/>
          </a:bodyPr>
          <a:lstStyle/>
          <a:p>
            <a:pPr lvl="0" algn="ctr">
              <a:spcBef>
                <a:spcPct val="0"/>
              </a:spcBef>
              <a:defRPr/>
            </a:pPr>
            <a:r>
              <a:rPr lang="ru-RU" sz="3600" b="1" dirty="0" smtClean="0">
                <a:solidFill>
                  <a:schemeClr val="bg1"/>
                </a:solidFill>
                <a:effectLst>
                  <a:outerShdw blurRad="38100" dist="38100" dir="2700000" algn="tl">
                    <a:srgbClr val="000000">
                      <a:alpha val="43137"/>
                    </a:srgbClr>
                  </a:outerShdw>
                </a:effectLst>
              </a:rPr>
              <a:t>Рейтинг Забайкальского края по итогам НОК в 2017 г.</a:t>
            </a:r>
            <a:endParaRPr lang="ru-RU" sz="3600" b="1" dirty="0">
              <a:solidFill>
                <a:schemeClr val="bg1"/>
              </a:solidFill>
              <a:effectLst>
                <a:outerShdw blurRad="38100" dist="38100" dir="2700000" algn="tl">
                  <a:srgbClr val="000000">
                    <a:alpha val="43137"/>
                  </a:srgbClr>
                </a:outerShdw>
              </a:effectLst>
            </a:endParaRPr>
          </a:p>
        </p:txBody>
      </p:sp>
      <p:graphicFrame>
        <p:nvGraphicFramePr>
          <p:cNvPr id="4" name="Диаграмма 3"/>
          <p:cNvGraphicFramePr/>
          <p:nvPr>
            <p:extLst>
              <p:ext uri="{D42A27DB-BD31-4B8C-83A1-F6EECF244321}">
                <p14:modId xmlns:p14="http://schemas.microsoft.com/office/powerpoint/2010/main" xmlns="" val="199035376"/>
              </p:ext>
            </p:extLst>
          </p:nvPr>
        </p:nvGraphicFramePr>
        <p:xfrm>
          <a:off x="899592" y="1916832"/>
          <a:ext cx="8030126" cy="46434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2"/>
            <a:ext cx="9144000" cy="6858002"/>
            <a:chOff x="0" y="-2"/>
            <a:chExt cx="9144000" cy="6858002"/>
          </a:xfrm>
        </p:grpSpPr>
        <p:sp>
          <p:nvSpPr>
            <p:cNvPr id="6" name="Прямоугольник 5"/>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sp>
          <p:nvSpPr>
            <p:cNvPr id="7" name="Прямоугольник 6"/>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pic>
          <p:nvPicPr>
            <p:cNvPr id="8"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2" name="Заголовок 1"/>
          <p:cNvSpPr>
            <a:spLocks noGrp="1"/>
          </p:cNvSpPr>
          <p:nvPr>
            <p:ph type="title"/>
          </p:nvPr>
        </p:nvSpPr>
        <p:spPr>
          <a:xfrm>
            <a:off x="1403648" y="71414"/>
            <a:ext cx="7272808" cy="977202"/>
          </a:xfrm>
        </p:spPr>
        <p:txBody>
          <a:bodyPr>
            <a:noAutofit/>
          </a:bodyPr>
          <a:lstStyle/>
          <a:p>
            <a:r>
              <a:rPr lang="ru-RU" sz="3600" b="1" dirty="0">
                <a:solidFill>
                  <a:schemeClr val="bg1"/>
                </a:solidFill>
                <a:effectLst>
                  <a:outerShdw blurRad="38100" dist="38100" dir="2700000" algn="tl">
                    <a:srgbClr val="000000">
                      <a:alpha val="43137"/>
                    </a:srgbClr>
                  </a:outerShdw>
                </a:effectLst>
                <a:latin typeface="+mn-lt"/>
                <a:ea typeface="+mn-ea"/>
                <a:cs typeface="+mn-cs"/>
              </a:rPr>
              <a:t>Основные региональные </a:t>
            </a:r>
            <a:r>
              <a:rPr lang="ru-RU" sz="3600" b="1" dirty="0" smtClean="0">
                <a:solidFill>
                  <a:schemeClr val="bg1"/>
                </a:solidFill>
                <a:effectLst>
                  <a:outerShdw blurRad="38100" dist="38100" dir="2700000" algn="tl">
                    <a:srgbClr val="000000">
                      <a:alpha val="43137"/>
                    </a:srgbClr>
                  </a:outerShdw>
                </a:effectLst>
                <a:latin typeface="+mn-lt"/>
                <a:ea typeface="+mn-ea"/>
                <a:cs typeface="+mn-cs"/>
              </a:rPr>
              <a:t>тренды</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3" name="Содержимое 2"/>
          <p:cNvSpPr>
            <a:spLocks noGrp="1"/>
          </p:cNvSpPr>
          <p:nvPr>
            <p:ph idx="1"/>
          </p:nvPr>
        </p:nvSpPr>
        <p:spPr>
          <a:xfrm>
            <a:off x="899592" y="1412776"/>
            <a:ext cx="8107834" cy="5256584"/>
          </a:xfrm>
        </p:spPr>
        <p:txBody>
          <a:bodyPr>
            <a:noAutofit/>
          </a:bodyPr>
          <a:lstStyle/>
          <a:p>
            <a:pPr algn="just">
              <a:spcBef>
                <a:spcPts val="0"/>
              </a:spcBef>
            </a:pPr>
            <a:r>
              <a:rPr lang="ru-RU" sz="1800" b="1" kern="0" dirty="0" smtClean="0">
                <a:latin typeface="Times New Roman" pitchFamily="18" charset="0"/>
                <a:cs typeface="Times New Roman" pitchFamily="18" charset="0"/>
              </a:rPr>
              <a:t>Реализация </a:t>
            </a:r>
            <a:r>
              <a:rPr lang="ru-RU" sz="1800" b="1" kern="0" dirty="0">
                <a:latin typeface="Times New Roman" pitchFamily="18" charset="0"/>
                <a:cs typeface="Times New Roman" pitchFamily="18" charset="0"/>
              </a:rPr>
              <a:t>Губернаторского краевого проекта «Успешная школа – успешное будущее» в рамках регионального фестиваля «Я – забайкалец, мы – Забайкалье!».</a:t>
            </a:r>
          </a:p>
          <a:p>
            <a:pPr algn="just">
              <a:spcBef>
                <a:spcPts val="0"/>
              </a:spcBef>
            </a:pPr>
            <a:r>
              <a:rPr lang="ru-RU" sz="1800" b="1" kern="0" dirty="0">
                <a:latin typeface="Times New Roman" pitchFamily="18" charset="0"/>
                <a:cs typeface="Times New Roman" pitchFamily="18" charset="0"/>
              </a:rPr>
              <a:t>Внедрение проектного управления в органах государственной власти РФ и Забайкальского края.</a:t>
            </a:r>
          </a:p>
          <a:p>
            <a:pPr algn="just">
              <a:spcBef>
                <a:spcPts val="0"/>
              </a:spcBef>
            </a:pPr>
            <a:r>
              <a:rPr lang="ru-RU" sz="1800" b="1" kern="0" dirty="0">
                <a:latin typeface="Times New Roman" pitchFamily="18" charset="0"/>
                <a:cs typeface="Times New Roman" pitchFamily="18" charset="0"/>
              </a:rPr>
              <a:t>Расширение спектра взаимодействия в рамках </a:t>
            </a:r>
            <a:r>
              <a:rPr lang="ru-RU" sz="1800" b="1" kern="0" dirty="0" err="1">
                <a:latin typeface="Times New Roman" pitchFamily="18" charset="0"/>
                <a:cs typeface="Times New Roman" pitchFamily="18" charset="0"/>
              </a:rPr>
              <a:t>частно-государственного</a:t>
            </a:r>
            <a:r>
              <a:rPr lang="ru-RU" sz="1800" b="1" kern="0" dirty="0">
                <a:latin typeface="Times New Roman" pitchFamily="18" charset="0"/>
                <a:cs typeface="Times New Roman" pitchFamily="18" charset="0"/>
              </a:rPr>
              <a:t> партнерства в т.ч. с социально ориентированными некоммерческими и общественными организациями. </a:t>
            </a:r>
          </a:p>
          <a:p>
            <a:pPr algn="just">
              <a:spcBef>
                <a:spcPts val="0"/>
              </a:spcBef>
            </a:pPr>
            <a:r>
              <a:rPr lang="ru-RU" sz="1800" b="1" kern="0" dirty="0">
                <a:latin typeface="Times New Roman" pitchFamily="18" charset="0"/>
                <a:cs typeface="Times New Roman" pitchFamily="18" charset="0"/>
              </a:rPr>
              <a:t>Реализация государственной политики в сфере воспитания детей и молодежи.</a:t>
            </a:r>
          </a:p>
          <a:p>
            <a:pPr algn="just">
              <a:spcBef>
                <a:spcPts val="0"/>
              </a:spcBef>
            </a:pPr>
            <a:r>
              <a:rPr lang="ru-RU" sz="1800" b="1" kern="0" dirty="0">
                <a:latin typeface="Times New Roman" pitchFamily="18" charset="0"/>
                <a:cs typeface="Times New Roman" pitchFamily="18" charset="0"/>
              </a:rPr>
              <a:t>Развитие процесса независимой оценки качества образовательной деятельности организаций, осуществляющих образовательную деятельность.</a:t>
            </a:r>
          </a:p>
          <a:p>
            <a:pPr algn="just">
              <a:spcBef>
                <a:spcPts val="0"/>
              </a:spcBef>
            </a:pPr>
            <a:r>
              <a:rPr lang="ru-RU" sz="1800" b="1" kern="0" dirty="0">
                <a:latin typeface="Times New Roman" pitchFamily="18" charset="0"/>
                <a:cs typeface="Times New Roman" pitchFamily="18" charset="0"/>
              </a:rPr>
              <a:t>Внедрение стандартов </a:t>
            </a:r>
            <a:r>
              <a:rPr lang="ru-RU" sz="1800" b="1" kern="0" dirty="0" err="1">
                <a:latin typeface="Times New Roman" pitchFamily="18" charset="0"/>
                <a:cs typeface="Times New Roman" pitchFamily="18" charset="0"/>
              </a:rPr>
              <a:t>WorldSkills</a:t>
            </a:r>
            <a:r>
              <a:rPr lang="ru-RU" sz="1800" b="1" kern="0" dirty="0">
                <a:latin typeface="Times New Roman" pitchFamily="18" charset="0"/>
                <a:cs typeface="Times New Roman" pitchFamily="18" charset="0"/>
              </a:rPr>
              <a:t> и </a:t>
            </a:r>
            <a:r>
              <a:rPr lang="ru-RU" sz="1800" b="1" kern="0" dirty="0" err="1">
                <a:latin typeface="Times New Roman" pitchFamily="18" charset="0"/>
                <a:cs typeface="Times New Roman" pitchFamily="18" charset="0"/>
              </a:rPr>
              <a:t>Abilympic</a:t>
            </a:r>
            <a:r>
              <a:rPr lang="en-US" sz="1800" b="1" kern="0" dirty="0">
                <a:latin typeface="Times New Roman" pitchFamily="18" charset="0"/>
                <a:cs typeface="Times New Roman" pitchFamily="18" charset="0"/>
              </a:rPr>
              <a:t>s</a:t>
            </a:r>
            <a:r>
              <a:rPr lang="ru-RU" sz="1800" b="1" kern="0" dirty="0">
                <a:latin typeface="Times New Roman" pitchFamily="18" charset="0"/>
                <a:cs typeface="Times New Roman" pitchFamily="18" charset="0"/>
              </a:rPr>
              <a:t> как инструмента повышения качества среднего профессионального образования и улучшения трудоустройства выпускников</a:t>
            </a:r>
          </a:p>
          <a:p>
            <a:pPr algn="just">
              <a:spcBef>
                <a:spcPts val="0"/>
              </a:spcBef>
            </a:pPr>
            <a:r>
              <a:rPr lang="ru-RU" sz="1800" b="1" kern="0" dirty="0">
                <a:latin typeface="Times New Roman" pitchFamily="18" charset="0"/>
                <a:cs typeface="Times New Roman" pitchFamily="18" charset="0"/>
              </a:rPr>
              <a:t>Формирование доступной среды в системе образования края.</a:t>
            </a:r>
          </a:p>
          <a:p>
            <a:pPr algn="just">
              <a:spcBef>
                <a:spcPts val="0"/>
              </a:spcBef>
            </a:pPr>
            <a:r>
              <a:rPr lang="ru-RU" sz="1800" b="1" kern="0" dirty="0">
                <a:latin typeface="Times New Roman" pitchFamily="18" charset="0"/>
                <a:cs typeface="Times New Roman" pitchFamily="18" charset="0"/>
              </a:rPr>
              <a:t>Комплексная безопасность объектов и субъектов образовательного процесса.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285992"/>
            <a:ext cx="8136904" cy="2727184"/>
          </a:xfrm>
        </p:spPr>
        <p:txBody>
          <a:bodyPr>
            <a:noAutofit/>
          </a:bodyPr>
          <a:lstStyle/>
          <a:p>
            <a:pPr algn="ctr">
              <a:defRPr/>
            </a:pPr>
            <a:r>
              <a:rPr lang="ru-RU" sz="4400"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Нормативно-правовая деятельность</a:t>
            </a:r>
            <a:endParaRPr lang="ru-RU" sz="4400" b="1" dirty="0">
              <a:solidFill>
                <a:schemeClr val="accent2">
                  <a:lumMod val="75000"/>
                </a:schemeClr>
              </a:solidFill>
              <a:effectLst>
                <a:outerShdw blurRad="38100" dist="38100" dir="2700000" algn="tl">
                  <a:srgbClr val="000000">
                    <a:alpha val="43137"/>
                  </a:srgbClr>
                </a:outerShdw>
              </a:effectLst>
              <a:latin typeface="+mn-lt"/>
              <a:ea typeface="+mn-ea"/>
              <a:cs typeface="+mn-cs"/>
            </a:endParaRPr>
          </a:p>
        </p:txBody>
      </p:sp>
      <p:grpSp>
        <p:nvGrpSpPr>
          <p:cNvPr id="4" name="Группа 3"/>
          <p:cNvGrpSpPr/>
          <p:nvPr/>
        </p:nvGrpSpPr>
        <p:grpSpPr>
          <a:xfrm>
            <a:off x="0" y="0"/>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xmlns="" val="942888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92253" y="1594269"/>
            <a:ext cx="7869560" cy="3274892"/>
          </a:xfrm>
        </p:spPr>
        <p:txBody>
          <a:bodyPr>
            <a:normAutofit/>
          </a:bodyPr>
          <a:lstStyle/>
          <a:p>
            <a:pPr marL="0" indent="0" algn="just">
              <a:buNone/>
            </a:pPr>
            <a:r>
              <a:rPr lang="ru-RU" sz="1800" dirty="0" smtClean="0">
                <a:latin typeface="Times New Roman" pitchFamily="18" charset="0"/>
                <a:cs typeface="Times New Roman" pitchFamily="18" charset="0"/>
              </a:rPr>
              <a:t>В 2017 году Министерством образования, науки и молодежной политики Забайкальского края (далее - Министерство) разработано и обеспечено принятие </a:t>
            </a:r>
            <a:r>
              <a:rPr lang="ru-RU" sz="1800" b="1" dirty="0" smtClean="0">
                <a:latin typeface="Times New Roman" pitchFamily="18" charset="0"/>
                <a:cs typeface="Times New Roman" pitchFamily="18" charset="0"/>
              </a:rPr>
              <a:t>2 законов Забайкальского края, 21 постановления Правительства </a:t>
            </a:r>
            <a:r>
              <a:rPr lang="ru-RU" sz="1800" dirty="0" smtClean="0">
                <a:latin typeface="Times New Roman" pitchFamily="18" charset="0"/>
                <a:cs typeface="Times New Roman" pitchFamily="18" charset="0"/>
              </a:rPr>
              <a:t>Забайкальского края  в сфере образования. Кроме того, принято 21 нормативный правовой приказ Министерства. </a:t>
            </a:r>
          </a:p>
          <a:p>
            <a:pPr marL="0" indent="0" algn="just">
              <a:buNone/>
            </a:pPr>
            <a:r>
              <a:rPr lang="ru-RU" sz="1800" dirty="0" smtClean="0">
                <a:latin typeface="Times New Roman" pitchFamily="18" charset="0"/>
                <a:cs typeface="Times New Roman" pitchFamily="18" charset="0"/>
              </a:rPr>
              <a:t>В рамках проводимого Министерством ведомственного контроля  за соблюдением трудового законодательства и иных нормативных правовых актов, содержащих нормы трудового права, проверено 9 государственных учреждений подведомственных Министерству (3 проверки плановые, 6 внеплановых). В 2018 году запланировано 11 плановых проверок в рамках указанного контроля.</a:t>
            </a:r>
            <a:endParaRPr lang="ru-RU" sz="1800" dirty="0">
              <a:latin typeface="Times New Roman" pitchFamily="18" charset="0"/>
              <a:cs typeface="Times New Roman" pitchFamily="18" charset="0"/>
            </a:endParaRPr>
          </a:p>
        </p:txBody>
      </p:sp>
      <p:sp>
        <p:nvSpPr>
          <p:cNvPr id="4" name="Прямоугольник 3"/>
          <p:cNvSpPr/>
          <p:nvPr/>
        </p:nvSpPr>
        <p:spPr>
          <a:xfrm>
            <a:off x="-36512" y="2"/>
            <a:ext cx="9144000" cy="1268758"/>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77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Нормативно-правовая деятельность</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2" y="1582367"/>
            <a:ext cx="8136904" cy="3358802"/>
          </a:xfrm>
        </p:spPr>
        <p:txBody>
          <a:bodyPr>
            <a:normAutofit/>
          </a:bodyPr>
          <a:lstStyle/>
          <a:p>
            <a:pPr marL="0" indent="0" algn="just">
              <a:buNone/>
            </a:pPr>
            <a:r>
              <a:rPr lang="ru-RU" sz="1800" dirty="0" smtClean="0">
                <a:latin typeface="Times New Roman" pitchFamily="18" charset="0"/>
                <a:cs typeface="Times New Roman" pitchFamily="18" charset="0"/>
              </a:rPr>
              <a:t>В целях решения проблемы обеспечения потребности семей в услугах </a:t>
            </a:r>
            <a:r>
              <a:rPr lang="ru-RU" sz="1800" b="1" dirty="0" smtClean="0">
                <a:solidFill>
                  <a:srgbClr val="FF0000"/>
                </a:solidFill>
                <a:latin typeface="Times New Roman" pitchFamily="18" charset="0"/>
                <a:cs typeface="Times New Roman" pitchFamily="18" charset="0"/>
              </a:rPr>
              <a:t>дошкольного образования</a:t>
            </a:r>
            <a:r>
              <a:rPr lang="ru-RU" sz="1800" b="1"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Министерством разработан проект постановления Правительства Забайкальского края о порядке предоставления субсидий из бюджета Забайкальского края индивидуальным предпринимателям на возмещение  затрат в связи с оказанием услуг дошкольного образования, который был принят 05 июля 2017 года. Согласно данного постановления с 1 сентября 2017 года индивидуальным предпринимателям, осуществляющим образовательную деятельность по программам дошкольного образования из бюджета края в виде субсидий возмещаются  затраты в связи с оказанием услуг дошкольного образования, что в свою очередь позволит снизить родительскую плату за указанную услугу.</a:t>
            </a:r>
            <a:endParaRPr lang="ru-RU" sz="1600" b="1" dirty="0">
              <a:latin typeface="Times New Roman" pitchFamily="18" charset="0"/>
              <a:cs typeface="Times New Roman" pitchFamily="18" charset="0"/>
            </a:endParaRPr>
          </a:p>
        </p:txBody>
      </p:sp>
      <p:sp>
        <p:nvSpPr>
          <p:cNvPr id="4" name="Прямоугольник 3"/>
          <p:cNvSpPr/>
          <p:nvPr/>
        </p:nvSpPr>
        <p:spPr>
          <a:xfrm>
            <a:off x="-36512" y="2"/>
            <a:ext cx="9144000" cy="1268758"/>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77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Нормативно-правовая деятельность</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2" y="1571590"/>
            <a:ext cx="8064896" cy="3153554"/>
          </a:xfrm>
        </p:spPr>
        <p:txBody>
          <a:bodyPr>
            <a:noAutofit/>
          </a:bodyPr>
          <a:lstStyle/>
          <a:p>
            <a:pPr marL="0" indent="0" algn="just">
              <a:buNone/>
            </a:pPr>
            <a:r>
              <a:rPr lang="ru-RU" sz="1800" dirty="0" smtClean="0">
                <a:latin typeface="Times New Roman" pitchFamily="18" charset="0"/>
                <a:cs typeface="Times New Roman" pitchFamily="18" charset="0"/>
              </a:rPr>
              <a:t>В целях обеспечения </a:t>
            </a:r>
            <a:r>
              <a:rPr lang="ru-RU" sz="1800" b="1" dirty="0" smtClean="0">
                <a:solidFill>
                  <a:srgbClr val="FF0000"/>
                </a:solidFill>
                <a:latin typeface="Times New Roman" pitchFamily="18" charset="0"/>
                <a:cs typeface="Times New Roman" pitchFamily="18" charset="0"/>
              </a:rPr>
              <a:t>доступа социально-ориентированных некоммерческих организаций к бюджетным средствам </a:t>
            </a:r>
            <a:r>
              <a:rPr lang="ru-RU" sz="1800" dirty="0" smtClean="0">
                <a:latin typeface="Times New Roman" pitchFamily="18" charset="0"/>
                <a:cs typeface="Times New Roman" pitchFamily="18" charset="0"/>
              </a:rPr>
              <a:t>Министерством в конце 2017 года разработан проект постановления Правительства Забайкальского края «Об утверждении Порядка определения объема и предоставления субсидий за счет средств бюджета Забайкальского края социально ориентированным некоммерческим организациям, не являющимся государственными (муниципальными) учреждениями,   в  целях  финансового  обеспечения  затрат,  связанных с организацией и проведением основных социально значимых для Забайкальского края мероприятий, организатором которых является Министерство образования, науки и молодежной политики Забайкальского края».</a:t>
            </a:r>
            <a:endParaRPr lang="ru-RU" sz="1800" dirty="0">
              <a:latin typeface="Times New Roman" pitchFamily="18" charset="0"/>
              <a:cs typeface="Times New Roman" pitchFamily="18" charset="0"/>
            </a:endParaRPr>
          </a:p>
        </p:txBody>
      </p:sp>
      <p:sp>
        <p:nvSpPr>
          <p:cNvPr id="4" name="Прямоугольник 3"/>
          <p:cNvSpPr/>
          <p:nvPr/>
        </p:nvSpPr>
        <p:spPr>
          <a:xfrm>
            <a:off x="-36512" y="2"/>
            <a:ext cx="9144000" cy="1268758"/>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77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Нормативно-правовая деятельность</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285992"/>
            <a:ext cx="8136904" cy="2727184"/>
          </a:xfrm>
        </p:spPr>
        <p:txBody>
          <a:bodyPr>
            <a:noAutofit/>
          </a:bodyPr>
          <a:lstStyle/>
          <a:p>
            <a:pPr algn="ctr">
              <a:defRPr/>
            </a:pPr>
            <a:r>
              <a:rPr lang="ru-RU" sz="4400"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Кадровое обеспечение</a:t>
            </a:r>
            <a:endParaRPr lang="ru-RU" sz="4400" b="1" dirty="0">
              <a:solidFill>
                <a:schemeClr val="accent2">
                  <a:lumMod val="75000"/>
                </a:schemeClr>
              </a:solidFill>
              <a:effectLst>
                <a:outerShdw blurRad="38100" dist="38100" dir="2700000" algn="tl">
                  <a:srgbClr val="000000">
                    <a:alpha val="43137"/>
                  </a:srgbClr>
                </a:outerShdw>
              </a:effectLst>
              <a:latin typeface="+mn-lt"/>
              <a:ea typeface="+mn-ea"/>
              <a:cs typeface="+mn-cs"/>
            </a:endParaRPr>
          </a:p>
        </p:txBody>
      </p:sp>
      <p:grpSp>
        <p:nvGrpSpPr>
          <p:cNvPr id="4" name="Группа 3"/>
          <p:cNvGrpSpPr/>
          <p:nvPr/>
        </p:nvGrpSpPr>
        <p:grpSpPr>
          <a:xfrm>
            <a:off x="0" y="0"/>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xmlns="" val="38328884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2" y="1571590"/>
            <a:ext cx="8136904" cy="5097770"/>
          </a:xfrm>
        </p:spPr>
        <p:txBody>
          <a:bodyPr>
            <a:normAutofit lnSpcReduction="10000"/>
          </a:bodyPr>
          <a:lstStyle/>
          <a:p>
            <a:pPr marL="0" indent="0" algn="just">
              <a:spcBef>
                <a:spcPts val="0"/>
              </a:spcBef>
              <a:buNone/>
            </a:pPr>
            <a:r>
              <a:rPr lang="ru-RU" sz="1800" dirty="0" smtClean="0">
                <a:latin typeface="Times New Roman" pitchFamily="18" charset="0"/>
                <a:cs typeface="Times New Roman" pitchFamily="18" charset="0"/>
              </a:rPr>
              <a:t>По состоянию </a:t>
            </a:r>
            <a:r>
              <a:rPr lang="ru-RU" sz="1800" b="1" dirty="0" smtClean="0">
                <a:solidFill>
                  <a:srgbClr val="FF0000"/>
                </a:solidFill>
                <a:latin typeface="Times New Roman" pitchFamily="18" charset="0"/>
                <a:cs typeface="Times New Roman" pitchFamily="18" charset="0"/>
              </a:rPr>
              <a:t>на 01 сентября 2016 года имелось 392 вакансии</a:t>
            </a:r>
            <a:r>
              <a:rPr lang="ru-RU" sz="1800" b="1"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в общеобразовательных организациях, 200 вакансий в дошкольных образовательных организациях и 16 вакансий в учреждении дополнительного образования.</a:t>
            </a:r>
          </a:p>
          <a:p>
            <a:pPr marL="0" indent="0" algn="just">
              <a:spcBef>
                <a:spcPts val="0"/>
              </a:spcBef>
              <a:buNone/>
            </a:pPr>
            <a:r>
              <a:rPr lang="ru-RU" sz="1800" dirty="0" smtClean="0">
                <a:latin typeface="Times New Roman" pitchFamily="18" charset="0"/>
                <a:cs typeface="Times New Roman" pitchFamily="18" charset="0"/>
              </a:rPr>
              <a:t>По состоянию на </a:t>
            </a:r>
            <a:r>
              <a:rPr lang="ru-RU" sz="1800" b="1" dirty="0" smtClean="0">
                <a:solidFill>
                  <a:srgbClr val="FF0000"/>
                </a:solidFill>
                <a:latin typeface="Times New Roman" pitchFamily="18" charset="0"/>
                <a:cs typeface="Times New Roman" pitchFamily="18" charset="0"/>
              </a:rPr>
              <a:t>01 сентября 2017 года имелось 309 вакансий </a:t>
            </a:r>
            <a:r>
              <a:rPr lang="ru-RU" sz="1800" dirty="0" smtClean="0">
                <a:latin typeface="Times New Roman" pitchFamily="18" charset="0"/>
                <a:cs typeface="Times New Roman" pitchFamily="18" charset="0"/>
              </a:rPr>
              <a:t>в общеобразовательных организациях, 146 вакансий в дошкольных образовательных организациях и 5 вакансий в учреждении дополнительного образования (по данным комитетов образования). </a:t>
            </a:r>
          </a:p>
          <a:p>
            <a:pPr marL="0" indent="0" algn="just">
              <a:spcBef>
                <a:spcPts val="0"/>
              </a:spcBef>
              <a:buNone/>
            </a:pPr>
            <a:r>
              <a:rPr lang="ru-RU" sz="1800" dirty="0" smtClean="0">
                <a:latin typeface="Times New Roman" pitchFamily="18" charset="0"/>
                <a:cs typeface="Times New Roman" pitchFamily="18" charset="0"/>
              </a:rPr>
              <a:t>Наиболее остро стоит проблема нехватки учителей иностранного  языка – 62 вакантных ставки,  математики – 60 вакантных ставок, русского языка и литературы – 31 вакантная ставка, начальных классов – 24 вакантные ставки, физической культуры – 17 вакантных ставок, истории и обществознания – 16 вакантных ставок. </a:t>
            </a:r>
          </a:p>
          <a:p>
            <a:pPr marL="0" indent="0" algn="just">
              <a:spcBef>
                <a:spcPts val="0"/>
              </a:spcBef>
              <a:buNone/>
            </a:pPr>
            <a:r>
              <a:rPr lang="ru-RU" sz="1800" dirty="0" smtClean="0">
                <a:latin typeface="Times New Roman" pitchFamily="18" charset="0"/>
                <a:cs typeface="Times New Roman" pitchFamily="18" charset="0"/>
              </a:rPr>
              <a:t>В учреждениях дошкольного образования востребованы  </a:t>
            </a:r>
            <a:r>
              <a:rPr lang="ru-RU" sz="1800" b="1" dirty="0" smtClean="0">
                <a:solidFill>
                  <a:srgbClr val="FF0000"/>
                </a:solidFill>
                <a:latin typeface="Times New Roman" pitchFamily="18" charset="0"/>
                <a:cs typeface="Times New Roman" pitchFamily="18" charset="0"/>
              </a:rPr>
              <a:t>132 вакансии</a:t>
            </a:r>
            <a:r>
              <a:rPr lang="ru-RU" sz="1800" dirty="0" smtClean="0">
                <a:latin typeface="Times New Roman" pitchFamily="18" charset="0"/>
                <a:cs typeface="Times New Roman" pitchFamily="18" charset="0"/>
              </a:rPr>
              <a:t>: воспитатели – 119 вакантных ставок, музыкальные руководители – 13 вакантных ставок (по состоянию на 2017 год).</a:t>
            </a:r>
          </a:p>
          <a:p>
            <a:pPr marL="0" indent="0" algn="just">
              <a:spcBef>
                <a:spcPts val="0"/>
              </a:spcBef>
              <a:buNone/>
            </a:pPr>
            <a:r>
              <a:rPr lang="ru-RU" sz="1800" dirty="0" smtClean="0">
                <a:latin typeface="Times New Roman" pitchFamily="18" charset="0"/>
                <a:cs typeface="Times New Roman" pitchFamily="18" charset="0"/>
              </a:rPr>
              <a:t>Всего в образовательные учреждения края в 2017 году прибыло </a:t>
            </a:r>
            <a:r>
              <a:rPr lang="ru-RU" sz="1800" b="1" dirty="0" smtClean="0">
                <a:solidFill>
                  <a:srgbClr val="FF0000"/>
                </a:solidFill>
                <a:latin typeface="Times New Roman" pitchFamily="18" charset="0"/>
                <a:cs typeface="Times New Roman" pitchFamily="18" charset="0"/>
              </a:rPr>
              <a:t>213 молодых специалистов</a:t>
            </a:r>
            <a:r>
              <a:rPr lang="ru-RU" sz="1800" dirty="0" smtClean="0">
                <a:latin typeface="Times New Roman" pitchFamily="18" charset="0"/>
                <a:cs typeface="Times New Roman" pitchFamily="18" charset="0"/>
              </a:rPr>
              <a:t>. Из них 114  человек имеют среднее профессиональное образование, а 89 человек  - высшее образование. Из них только 11 выпускников устроены в рамках целевого договора.</a:t>
            </a:r>
            <a:endParaRPr lang="ru-RU" sz="1600" b="1" dirty="0">
              <a:latin typeface="Times New Roman" pitchFamily="18" charset="0"/>
              <a:cs typeface="Times New Roman" pitchFamily="18" charset="0"/>
            </a:endParaRPr>
          </a:p>
        </p:txBody>
      </p:sp>
      <p:sp>
        <p:nvSpPr>
          <p:cNvPr id="4" name="Прямоугольник 3"/>
          <p:cNvSpPr/>
          <p:nvPr/>
        </p:nvSpPr>
        <p:spPr>
          <a:xfrm>
            <a:off x="-36512" y="2"/>
            <a:ext cx="9144000" cy="1268758"/>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77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Кадровое обеспечение</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4157265832"/>
              </p:ext>
            </p:extLst>
          </p:nvPr>
        </p:nvGraphicFramePr>
        <p:xfrm>
          <a:off x="899592" y="1412776"/>
          <a:ext cx="8064895" cy="5267549"/>
        </p:xfrm>
        <a:graphic>
          <a:graphicData uri="http://schemas.openxmlformats.org/drawingml/2006/table">
            <a:tbl>
              <a:tblPr/>
              <a:tblGrid>
                <a:gridCol w="1707793"/>
                <a:gridCol w="415239"/>
                <a:gridCol w="312427"/>
                <a:gridCol w="313002"/>
                <a:gridCol w="312427"/>
                <a:gridCol w="313002"/>
                <a:gridCol w="312427"/>
                <a:gridCol w="313002"/>
                <a:gridCol w="312427"/>
                <a:gridCol w="313002"/>
                <a:gridCol w="312427"/>
                <a:gridCol w="313002"/>
                <a:gridCol w="312427"/>
                <a:gridCol w="313002"/>
                <a:gridCol w="312427"/>
                <a:gridCol w="313002"/>
                <a:gridCol w="312427"/>
                <a:gridCol w="313002"/>
                <a:gridCol w="312427"/>
                <a:gridCol w="313002"/>
                <a:gridCol w="313002"/>
              </a:tblGrid>
              <a:tr h="1462345">
                <a:tc>
                  <a:txBody>
                    <a:bodyPr/>
                    <a:lstStyle/>
                    <a:p>
                      <a:pPr marL="0" indent="0" algn="ctr">
                        <a:spcAft>
                          <a:spcPts val="0"/>
                        </a:spcAft>
                      </a:pPr>
                      <a:r>
                        <a:rPr lang="ru-RU" sz="1200" b="1" dirty="0">
                          <a:solidFill>
                            <a:srgbClr val="000000"/>
                          </a:solidFill>
                          <a:latin typeface="Times New Roman"/>
                          <a:ea typeface="Times New Roman"/>
                          <a:cs typeface="Times New Roman"/>
                        </a:rPr>
                        <a:t>Муниципальное </a:t>
                      </a:r>
                      <a:r>
                        <a:rPr lang="ru-RU" sz="1200" b="1" dirty="0" smtClean="0">
                          <a:solidFill>
                            <a:srgbClr val="000000"/>
                          </a:solidFill>
                          <a:latin typeface="Times New Roman"/>
                          <a:ea typeface="Times New Roman"/>
                          <a:cs typeface="Times New Roman"/>
                        </a:rPr>
                        <a:t>образование</a:t>
                      </a:r>
                    </a:p>
                    <a:p>
                      <a:pPr marL="0" indent="0" algn="ctr">
                        <a:spcAft>
                          <a:spcPts val="0"/>
                        </a:spcAft>
                      </a:pPr>
                      <a:r>
                        <a:rPr lang="ru-RU" sz="1200" b="1" dirty="0" smtClean="0">
                          <a:solidFill>
                            <a:srgbClr val="000000"/>
                          </a:solidFill>
                          <a:latin typeface="Times New Roman"/>
                          <a:ea typeface="Times New Roman"/>
                          <a:cs typeface="Times New Roman"/>
                        </a:rPr>
                        <a:t>(район)</a:t>
                      </a:r>
                      <a:endParaRPr lang="ru-RU" sz="1200" b="1" dirty="0">
                        <a:latin typeface="Calibri"/>
                        <a:ea typeface="Times New Roman"/>
                        <a:cs typeface="Times New Roman"/>
                      </a:endParaRPr>
                    </a:p>
                  </a:txBody>
                  <a:tcPr marL="23935" marR="239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1755" indent="0" algn="ctr">
                        <a:spcAft>
                          <a:spcPts val="0"/>
                        </a:spcAft>
                      </a:pPr>
                      <a:r>
                        <a:rPr lang="ru-RU" sz="1100" b="1" dirty="0">
                          <a:solidFill>
                            <a:srgbClr val="000000"/>
                          </a:solidFill>
                          <a:latin typeface="Times New Roman"/>
                          <a:ea typeface="Times New Roman"/>
                          <a:cs typeface="Times New Roman"/>
                        </a:rPr>
                        <a:t>Всего вакансий</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Иностранный язык</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Математика</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Начальные классы</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Русский язык</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Химия</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900" b="1" dirty="0">
                          <a:solidFill>
                            <a:srgbClr val="000000"/>
                          </a:solidFill>
                          <a:latin typeface="Times New Roman"/>
                          <a:ea typeface="Times New Roman"/>
                          <a:cs typeface="Times New Roman"/>
                        </a:rPr>
                        <a:t>Физическая культура</a:t>
                      </a:r>
                      <a:endParaRPr lang="ru-RU" sz="9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900" b="1" dirty="0">
                          <a:solidFill>
                            <a:srgbClr val="000000"/>
                          </a:solidFill>
                          <a:latin typeface="Times New Roman"/>
                          <a:ea typeface="Times New Roman"/>
                          <a:cs typeface="Times New Roman"/>
                        </a:rPr>
                        <a:t>История и обществознание</a:t>
                      </a:r>
                      <a:endParaRPr lang="ru-RU" sz="9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Технология</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Информатика</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Физика</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Музыка</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Педагог-психолог</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ОБЖ</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Биология</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География</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Логопед</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Социальный педагог</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ИЗО, черчение, МХК</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100" b="1" dirty="0">
                          <a:solidFill>
                            <a:srgbClr val="000000"/>
                          </a:solidFill>
                          <a:latin typeface="Times New Roman"/>
                          <a:ea typeface="Times New Roman"/>
                          <a:cs typeface="Times New Roman"/>
                        </a:rPr>
                        <a:t>Дефектолог</a:t>
                      </a:r>
                      <a:endParaRPr lang="ru-RU" sz="1100" b="1"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г</a:t>
                      </a:r>
                      <a:r>
                        <a:rPr lang="ru-RU" sz="1200" b="0" dirty="0" err="1" smtClean="0">
                          <a:solidFill>
                            <a:srgbClr val="000000"/>
                          </a:solidFill>
                          <a:latin typeface="Times New Roman"/>
                          <a:ea typeface="Times New Roman"/>
                          <a:cs typeface="Times New Roman"/>
                        </a:rPr>
                        <a:t>.Чита</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65</a:t>
                      </a:r>
                      <a:endParaRPr lang="ru-RU" sz="1200" b="0" dirty="0">
                        <a:latin typeface="Calibri"/>
                        <a:ea typeface="Times New Roman"/>
                        <a:cs typeface="Times New Roman"/>
                      </a:endParaRPr>
                    </a:p>
                  </a:txBody>
                  <a:tcPr marL="23935" marR="239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11</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8</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6</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8</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1</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2</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8</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6</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4</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9</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1</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Борзинский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26</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7</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1</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2</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Приаргунский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20</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Карымский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17</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Хилокский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17</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416402">
                <a:tc>
                  <a:txBody>
                    <a:bodyPr/>
                    <a:lstStyle/>
                    <a:p>
                      <a:pPr indent="0" algn="l">
                        <a:spcAft>
                          <a:spcPts val="0"/>
                        </a:spcAft>
                      </a:pPr>
                      <a:r>
                        <a:rPr lang="ru-RU" sz="1200" b="0" dirty="0" err="1">
                          <a:solidFill>
                            <a:srgbClr val="000000"/>
                          </a:solidFill>
                          <a:latin typeface="Times New Roman"/>
                          <a:ea typeface="Times New Roman"/>
                          <a:cs typeface="Times New Roman"/>
                        </a:rPr>
                        <a:t>г.Краснокаменск</a:t>
                      </a:r>
                      <a:r>
                        <a:rPr lang="ru-RU" sz="1200" b="0" dirty="0">
                          <a:solidFill>
                            <a:srgbClr val="000000"/>
                          </a:solidFill>
                          <a:latin typeface="Times New Roman"/>
                          <a:ea typeface="Times New Roman"/>
                          <a:cs typeface="Times New Roman"/>
                        </a:rPr>
                        <a:t> и </a:t>
                      </a:r>
                      <a:r>
                        <a:rPr lang="ru-RU" sz="1200" b="0" dirty="0" err="1">
                          <a:solidFill>
                            <a:srgbClr val="000000"/>
                          </a:solidFill>
                          <a:latin typeface="Times New Roman"/>
                          <a:ea typeface="Times New Roman"/>
                          <a:cs typeface="Times New Roman"/>
                        </a:rPr>
                        <a:t>Краснокаменский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16</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6</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Кыринский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dirty="0">
                          <a:solidFill>
                            <a:srgbClr val="000000"/>
                          </a:solidFill>
                          <a:latin typeface="Times New Roman"/>
                          <a:ea typeface="Times New Roman"/>
                          <a:cs typeface="Times New Roman"/>
                        </a:rPr>
                        <a:t>1</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Оловяннинский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Могочинский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a:solidFill>
                            <a:srgbClr val="000000"/>
                          </a:solidFill>
                          <a:latin typeface="Times New Roman"/>
                          <a:ea typeface="Times New Roman"/>
                          <a:cs typeface="Times New Roman"/>
                        </a:rPr>
                        <a:t>Забайкальский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Могойтуйский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10</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Шилкинский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10</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Балейский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8</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Каларский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8</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87">
                <a:tc>
                  <a:txBody>
                    <a:bodyPr/>
                    <a:lstStyle/>
                    <a:p>
                      <a:pPr indent="0" algn="l">
                        <a:spcAft>
                          <a:spcPts val="0"/>
                        </a:spcAft>
                      </a:pPr>
                      <a:r>
                        <a:rPr lang="ru-RU" sz="1200" b="0" dirty="0" err="1">
                          <a:solidFill>
                            <a:srgbClr val="000000"/>
                          </a:solidFill>
                          <a:latin typeface="Times New Roman"/>
                          <a:ea typeface="Times New Roman"/>
                          <a:cs typeface="Times New Roman"/>
                        </a:rPr>
                        <a:t>Нерчинско-Заводский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8</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Акшинский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7</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201">
                <a:tc>
                  <a:txBody>
                    <a:bodyPr/>
                    <a:lstStyle/>
                    <a:p>
                      <a:pPr indent="0" algn="l">
                        <a:spcAft>
                          <a:spcPts val="0"/>
                        </a:spcAft>
                      </a:pPr>
                      <a:r>
                        <a:rPr lang="ru-RU" sz="1200" b="0" dirty="0" err="1">
                          <a:solidFill>
                            <a:srgbClr val="000000"/>
                          </a:solidFill>
                          <a:latin typeface="Times New Roman"/>
                          <a:ea typeface="Times New Roman"/>
                          <a:cs typeface="Times New Roman"/>
                        </a:rPr>
                        <a:t>Красночикойский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7</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Прямоугольник 2"/>
          <p:cNvSpPr/>
          <p:nvPr/>
        </p:nvSpPr>
        <p:spPr>
          <a:xfrm>
            <a:off x="-36512" y="2"/>
            <a:ext cx="9144000" cy="1268758"/>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11253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a:solidFill>
                  <a:schemeClr val="bg1"/>
                </a:solidFill>
                <a:effectLst>
                  <a:outerShdw blurRad="38100" dist="38100" dir="2700000" algn="tl">
                    <a:srgbClr val="000000">
                      <a:alpha val="43137"/>
                    </a:srgbClr>
                  </a:outerShdw>
                </a:effectLst>
                <a:latin typeface="+mn-lt"/>
                <a:ea typeface="+mn-ea"/>
                <a:cs typeface="+mn-cs"/>
              </a:rPr>
              <a:t>Количество педагогических вакансий в общеобразовательных организациях Забайкальского края</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6512" y="2"/>
            <a:ext cx="9144000" cy="1268758"/>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xmlns="" val="4076104128"/>
              </p:ext>
            </p:extLst>
          </p:nvPr>
        </p:nvGraphicFramePr>
        <p:xfrm>
          <a:off x="899592" y="1628800"/>
          <a:ext cx="8136901" cy="4941764"/>
        </p:xfrm>
        <a:graphic>
          <a:graphicData uri="http://schemas.openxmlformats.org/drawingml/2006/table">
            <a:tbl>
              <a:tblPr/>
              <a:tblGrid>
                <a:gridCol w="1723041"/>
                <a:gridCol w="418947"/>
                <a:gridCol w="315217"/>
                <a:gridCol w="315796"/>
                <a:gridCol w="315217"/>
                <a:gridCol w="315796"/>
                <a:gridCol w="315217"/>
                <a:gridCol w="315796"/>
                <a:gridCol w="315217"/>
                <a:gridCol w="315796"/>
                <a:gridCol w="315217"/>
                <a:gridCol w="315796"/>
                <a:gridCol w="315217"/>
                <a:gridCol w="315796"/>
                <a:gridCol w="315217"/>
                <a:gridCol w="315796"/>
                <a:gridCol w="315217"/>
                <a:gridCol w="315796"/>
                <a:gridCol w="315217"/>
                <a:gridCol w="315796"/>
                <a:gridCol w="315796"/>
              </a:tblGrid>
              <a:tr h="1061904">
                <a:tc>
                  <a:txBody>
                    <a:bodyPr/>
                    <a:lstStyle/>
                    <a:p>
                      <a:pPr marL="0" indent="0" algn="ctr">
                        <a:spcAft>
                          <a:spcPts val="0"/>
                        </a:spcAft>
                      </a:pPr>
                      <a:r>
                        <a:rPr lang="ru-RU" sz="1200" b="0" dirty="0">
                          <a:solidFill>
                            <a:srgbClr val="000000"/>
                          </a:solidFill>
                          <a:latin typeface="Times New Roman"/>
                          <a:ea typeface="Times New Roman"/>
                          <a:cs typeface="Times New Roman"/>
                        </a:rPr>
                        <a:t>Муниципальное образование</a:t>
                      </a:r>
                      <a:endParaRPr lang="ru-RU" sz="1200" b="0" dirty="0">
                        <a:latin typeface="Calibri"/>
                        <a:ea typeface="Times New Roman"/>
                        <a:cs typeface="Times New Roman"/>
                      </a:endParaRPr>
                    </a:p>
                  </a:txBody>
                  <a:tcPr marL="23935" marR="239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1755" indent="0" algn="ctr">
                        <a:spcAft>
                          <a:spcPts val="0"/>
                        </a:spcAft>
                      </a:pPr>
                      <a:r>
                        <a:rPr lang="ru-RU" sz="1200" b="0" dirty="0">
                          <a:solidFill>
                            <a:srgbClr val="000000"/>
                          </a:solidFill>
                          <a:latin typeface="Times New Roman"/>
                          <a:ea typeface="Times New Roman"/>
                          <a:cs typeface="Times New Roman"/>
                        </a:rPr>
                        <a:t>Всего вакансий</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Иностранный язык</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Математика</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Начальные классы</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Русский язык</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Химия</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err="1" smtClean="0">
                          <a:solidFill>
                            <a:srgbClr val="000000"/>
                          </a:solidFill>
                          <a:latin typeface="Times New Roman"/>
                          <a:ea typeface="Times New Roman"/>
                          <a:cs typeface="Times New Roman"/>
                        </a:rPr>
                        <a:t>Физ.культура</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История и </a:t>
                      </a:r>
                      <a:r>
                        <a:rPr lang="ru-RU" sz="1200" b="0" dirty="0" smtClean="0">
                          <a:solidFill>
                            <a:srgbClr val="000000"/>
                          </a:solidFill>
                          <a:latin typeface="Times New Roman"/>
                          <a:ea typeface="Times New Roman"/>
                          <a:cs typeface="Times New Roman"/>
                        </a:rPr>
                        <a:t>обществ-е</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Технология</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Информатика</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Физика</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Музыка</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Педагог-психолог</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ОБЖ</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Биология</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География</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Логопед</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Социальный педагог</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ИЗО, черчение, МХК</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ru-RU" sz="1200" b="0" dirty="0">
                          <a:solidFill>
                            <a:srgbClr val="000000"/>
                          </a:solidFill>
                          <a:latin typeface="Times New Roman"/>
                          <a:ea typeface="Times New Roman"/>
                          <a:cs typeface="Times New Roman"/>
                        </a:rPr>
                        <a:t>Дефектолог</a:t>
                      </a:r>
                      <a:endParaRPr lang="ru-RU" sz="1200" b="0" dirty="0">
                        <a:latin typeface="Calibri"/>
                        <a:ea typeface="Times New Roman"/>
                        <a:cs typeface="Times New Roman"/>
                      </a:endParaRPr>
                    </a:p>
                  </a:txBody>
                  <a:tcPr marL="23935" marR="239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err="1">
                          <a:solidFill>
                            <a:srgbClr val="000000"/>
                          </a:solidFill>
                          <a:latin typeface="Times New Roman"/>
                          <a:ea typeface="Times New Roman"/>
                          <a:cs typeface="Times New Roman"/>
                        </a:rPr>
                        <a:t>Ононский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7</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err="1">
                          <a:solidFill>
                            <a:srgbClr val="000000"/>
                          </a:solidFill>
                          <a:latin typeface="Times New Roman"/>
                          <a:ea typeface="Times New Roman"/>
                          <a:cs typeface="Times New Roman"/>
                        </a:rPr>
                        <a:t>Калганский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6</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a:solidFill>
                            <a:srgbClr val="000000"/>
                          </a:solidFill>
                          <a:latin typeface="Times New Roman"/>
                          <a:ea typeface="Times New Roman"/>
                          <a:cs typeface="Times New Roman"/>
                        </a:rPr>
                        <a:t>Читинский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6</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a:solidFill>
                            <a:srgbClr val="000000"/>
                          </a:solidFill>
                          <a:latin typeface="Times New Roman"/>
                          <a:ea typeface="Times New Roman"/>
                          <a:cs typeface="Times New Roman"/>
                        </a:rPr>
                        <a:t>Агинский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err="1">
                          <a:solidFill>
                            <a:srgbClr val="000000"/>
                          </a:solidFill>
                          <a:latin typeface="Times New Roman"/>
                          <a:ea typeface="Times New Roman"/>
                          <a:cs typeface="Times New Roman"/>
                        </a:rPr>
                        <a:t>Александрово-Заводский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err="1">
                          <a:solidFill>
                            <a:srgbClr val="000000"/>
                          </a:solidFill>
                          <a:latin typeface="Times New Roman"/>
                          <a:ea typeface="Times New Roman"/>
                          <a:cs typeface="Times New Roman"/>
                        </a:rPr>
                        <a:t>Газимуро-Заводский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err="1">
                          <a:solidFill>
                            <a:srgbClr val="000000"/>
                          </a:solidFill>
                          <a:latin typeface="Times New Roman"/>
                          <a:ea typeface="Times New Roman"/>
                          <a:cs typeface="Times New Roman"/>
                        </a:rPr>
                        <a:t>Петровск-Забайкалський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dirty="0">
                          <a:solidFill>
                            <a:srgbClr val="000000"/>
                          </a:solidFill>
                          <a:latin typeface="Times New Roman"/>
                          <a:ea typeface="Times New Roman"/>
                          <a:cs typeface="Times New Roman"/>
                        </a:rPr>
                        <a:t>1</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err="1">
                          <a:solidFill>
                            <a:srgbClr val="000000"/>
                          </a:solidFill>
                          <a:latin typeface="Times New Roman"/>
                          <a:ea typeface="Times New Roman"/>
                          <a:cs typeface="Times New Roman"/>
                        </a:rPr>
                        <a:t>Улетовский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a:solidFill>
                            <a:srgbClr val="000000"/>
                          </a:solidFill>
                          <a:latin typeface="Times New Roman"/>
                          <a:ea typeface="Times New Roman"/>
                          <a:cs typeface="Times New Roman"/>
                        </a:rPr>
                        <a:t>Чернышевский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a:solidFill>
                            <a:srgbClr val="000000"/>
                          </a:solidFill>
                          <a:latin typeface="Times New Roman"/>
                          <a:ea typeface="Times New Roman"/>
                          <a:cs typeface="Times New Roman"/>
                        </a:rPr>
                        <a:t>Нерчинский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err="1">
                          <a:solidFill>
                            <a:srgbClr val="000000"/>
                          </a:solidFill>
                          <a:latin typeface="Times New Roman"/>
                          <a:ea typeface="Times New Roman"/>
                          <a:cs typeface="Times New Roman"/>
                        </a:rPr>
                        <a:t>Шелопугинский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a:solidFill>
                            <a:srgbClr val="000000"/>
                          </a:solidFill>
                          <a:latin typeface="Times New Roman"/>
                          <a:ea typeface="Times New Roman"/>
                          <a:cs typeface="Times New Roman"/>
                        </a:rPr>
                        <a:t>ЗАТО п. Горный</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993">
                <a:tc>
                  <a:txBody>
                    <a:bodyPr/>
                    <a:lstStyle/>
                    <a:p>
                      <a:pPr marL="0" indent="0" algn="l">
                        <a:spcAft>
                          <a:spcPts val="0"/>
                        </a:spcAft>
                      </a:pPr>
                      <a:r>
                        <a:rPr lang="ru-RU" sz="1200" b="0" dirty="0" err="1">
                          <a:solidFill>
                            <a:srgbClr val="000000"/>
                          </a:solidFill>
                          <a:latin typeface="Times New Roman"/>
                          <a:ea typeface="Times New Roman"/>
                          <a:cs typeface="Times New Roman"/>
                        </a:rPr>
                        <a:t>Тунгиро-Олекминский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986">
                <a:tc>
                  <a:txBody>
                    <a:bodyPr/>
                    <a:lstStyle/>
                    <a:p>
                      <a:pPr marL="0" indent="0" algn="l">
                        <a:spcAft>
                          <a:spcPts val="0"/>
                        </a:spcAft>
                      </a:pPr>
                      <a:r>
                        <a:rPr lang="ru-RU" sz="1200" b="0" dirty="0">
                          <a:solidFill>
                            <a:srgbClr val="000000"/>
                          </a:solidFill>
                          <a:latin typeface="Times New Roman"/>
                          <a:ea typeface="Times New Roman"/>
                          <a:cs typeface="Times New Roman"/>
                        </a:rPr>
                        <a:t>г. Петровск-Забайкальский</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r">
                        <a:spcAft>
                          <a:spcPts val="0"/>
                        </a:spcAft>
                      </a:pPr>
                      <a:r>
                        <a:rPr lang="ru-RU" sz="1200" b="0">
                          <a:solidFill>
                            <a:srgbClr val="000000"/>
                          </a:solidFill>
                          <a:latin typeface="Times New Roman"/>
                          <a:ea typeface="Times New Roman"/>
                          <a:cs typeface="Times New Roman"/>
                        </a:rPr>
                        <a:t>0</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93993">
                <a:tc>
                  <a:txBody>
                    <a:bodyPr/>
                    <a:lstStyle/>
                    <a:p>
                      <a:pPr marL="0" indent="0" algn="l">
                        <a:spcAft>
                          <a:spcPts val="0"/>
                        </a:spcAft>
                      </a:pPr>
                      <a:r>
                        <a:rPr lang="ru-RU" sz="1200" b="0">
                          <a:solidFill>
                            <a:srgbClr val="000000"/>
                          </a:solidFill>
                          <a:latin typeface="Times New Roman"/>
                          <a:ea typeface="Times New Roman"/>
                          <a:cs typeface="Times New Roman"/>
                        </a:rPr>
                        <a:t>Дульдургинский</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r">
                        <a:spcAft>
                          <a:spcPts val="0"/>
                        </a:spcAft>
                      </a:pPr>
                      <a:r>
                        <a:rPr lang="ru-RU" sz="1200" b="0">
                          <a:solidFill>
                            <a:srgbClr val="000000"/>
                          </a:solidFill>
                          <a:latin typeface="Times New Roman"/>
                          <a:ea typeface="Times New Roman"/>
                          <a:cs typeface="Times New Roman"/>
                        </a:rPr>
                        <a:t>0</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93993">
                <a:tc>
                  <a:txBody>
                    <a:bodyPr/>
                    <a:lstStyle/>
                    <a:p>
                      <a:pPr marL="0" indent="0" algn="l">
                        <a:spcAft>
                          <a:spcPts val="0"/>
                        </a:spcAft>
                      </a:pPr>
                      <a:r>
                        <a:rPr lang="ru-RU" sz="1200" b="0">
                          <a:solidFill>
                            <a:srgbClr val="000000"/>
                          </a:solidFill>
                          <a:latin typeface="Times New Roman"/>
                          <a:ea typeface="Times New Roman"/>
                          <a:cs typeface="Times New Roman"/>
                        </a:rPr>
                        <a:t>п. Агинское</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r">
                        <a:spcAft>
                          <a:spcPts val="0"/>
                        </a:spcAft>
                      </a:pPr>
                      <a:r>
                        <a:rPr lang="ru-RU" sz="1200" b="0">
                          <a:solidFill>
                            <a:srgbClr val="000000"/>
                          </a:solidFill>
                          <a:latin typeface="Times New Roman"/>
                          <a:ea typeface="Times New Roman"/>
                          <a:cs typeface="Times New Roman"/>
                        </a:rPr>
                        <a:t>0</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93993">
                <a:tc>
                  <a:txBody>
                    <a:bodyPr/>
                    <a:lstStyle/>
                    <a:p>
                      <a:pPr marL="0" indent="0" algn="l">
                        <a:spcAft>
                          <a:spcPts val="0"/>
                        </a:spcAft>
                      </a:pPr>
                      <a:r>
                        <a:rPr lang="ru-RU" sz="1200" b="0" dirty="0">
                          <a:solidFill>
                            <a:srgbClr val="000000"/>
                          </a:solidFill>
                          <a:latin typeface="Times New Roman"/>
                          <a:ea typeface="Times New Roman"/>
                          <a:cs typeface="Times New Roman"/>
                        </a:rPr>
                        <a:t>Сретенский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r">
                        <a:spcAft>
                          <a:spcPts val="0"/>
                        </a:spcAft>
                      </a:pPr>
                      <a:r>
                        <a:rPr lang="ru-RU" sz="1200" b="0">
                          <a:solidFill>
                            <a:srgbClr val="000000"/>
                          </a:solidFill>
                          <a:latin typeface="Times New Roman"/>
                          <a:ea typeface="Times New Roman"/>
                          <a:cs typeface="Times New Roman"/>
                        </a:rPr>
                        <a:t>0</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93993">
                <a:tc>
                  <a:txBody>
                    <a:bodyPr/>
                    <a:lstStyle/>
                    <a:p>
                      <a:pPr marL="0" indent="0" algn="l">
                        <a:spcAft>
                          <a:spcPts val="0"/>
                        </a:spcAft>
                      </a:pPr>
                      <a:r>
                        <a:rPr lang="ru-RU" sz="1200" b="0" dirty="0" err="1">
                          <a:solidFill>
                            <a:srgbClr val="000000"/>
                          </a:solidFill>
                          <a:latin typeface="Times New Roman"/>
                          <a:ea typeface="Times New Roman"/>
                          <a:cs typeface="Times New Roman"/>
                        </a:rPr>
                        <a:t>Тунгокоченский</a:t>
                      </a: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r">
                        <a:spcAft>
                          <a:spcPts val="0"/>
                        </a:spcAft>
                      </a:pPr>
                      <a:r>
                        <a:rPr lang="ru-RU" sz="1200" b="0">
                          <a:solidFill>
                            <a:srgbClr val="000000"/>
                          </a:solidFill>
                          <a:latin typeface="Times New Roman"/>
                          <a:ea typeface="Times New Roman"/>
                          <a:cs typeface="Times New Roman"/>
                        </a:rPr>
                        <a:t>0</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a:solidFill>
                            <a:srgbClr val="000000"/>
                          </a:solidFill>
                          <a:latin typeface="Times New Roman"/>
                          <a:ea typeface="Times New Roman"/>
                          <a:cs typeface="Times New Roman"/>
                        </a:rPr>
                        <a:t> </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l">
                        <a:spcAft>
                          <a:spcPts val="0"/>
                        </a:spcAft>
                      </a:pPr>
                      <a:r>
                        <a:rPr lang="ru-RU" sz="1200" b="0" dirty="0">
                          <a:solidFill>
                            <a:srgbClr val="000000"/>
                          </a:solidFill>
                          <a:latin typeface="Times New Roman"/>
                          <a:ea typeface="Times New Roman"/>
                          <a:cs typeface="Times New Roman"/>
                        </a:rPr>
                        <a:t> </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93993">
                <a:tc>
                  <a:txBody>
                    <a:bodyPr/>
                    <a:lstStyle/>
                    <a:p>
                      <a:pPr marL="0" indent="0" algn="l">
                        <a:spcAft>
                          <a:spcPts val="0"/>
                        </a:spcAft>
                      </a:pPr>
                      <a:r>
                        <a:rPr lang="ru-RU" sz="1200" b="0" dirty="0">
                          <a:solidFill>
                            <a:srgbClr val="000000"/>
                          </a:solidFill>
                          <a:latin typeface="Times New Roman"/>
                          <a:ea typeface="Times New Roman"/>
                          <a:cs typeface="Times New Roman"/>
                        </a:rPr>
                        <a:t>ИТОГО:</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327</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62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58</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23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36</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17</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16</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16</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24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5</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14</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9</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6</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6</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3</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0</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a:solidFill>
                            <a:srgbClr val="000000"/>
                          </a:solidFill>
                          <a:latin typeface="Times New Roman"/>
                          <a:ea typeface="Times New Roman"/>
                          <a:cs typeface="Times New Roman"/>
                        </a:rPr>
                        <a:t>2</a:t>
                      </a:r>
                      <a:endParaRPr lang="ru-RU" sz="1200" b="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r">
                        <a:spcAft>
                          <a:spcPts val="0"/>
                        </a:spcAft>
                      </a:pPr>
                      <a:r>
                        <a:rPr lang="ru-RU" sz="1200" b="0" dirty="0">
                          <a:solidFill>
                            <a:srgbClr val="000000"/>
                          </a:solidFill>
                          <a:latin typeface="Times New Roman"/>
                          <a:ea typeface="Times New Roman"/>
                          <a:cs typeface="Times New Roman"/>
                        </a:rPr>
                        <a:t>0</a:t>
                      </a:r>
                      <a:endParaRPr lang="ru-RU" sz="1200" b="0" dirty="0">
                        <a:latin typeface="Calibri"/>
                        <a:ea typeface="Times New Roman"/>
                        <a:cs typeface="Times New Roman"/>
                      </a:endParaRPr>
                    </a:p>
                  </a:txBody>
                  <a:tcPr marL="23935" marR="239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5"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6" name="Заголовок 1"/>
          <p:cNvSpPr txBox="1">
            <a:spLocks/>
          </p:cNvSpPr>
          <p:nvPr/>
        </p:nvSpPr>
        <p:spPr>
          <a:xfrm>
            <a:off x="1403648" y="71414"/>
            <a:ext cx="7272808" cy="11253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a:solidFill>
                  <a:schemeClr val="bg1"/>
                </a:solidFill>
                <a:effectLst>
                  <a:outerShdw blurRad="38100" dist="38100" dir="2700000" algn="tl">
                    <a:srgbClr val="000000">
                      <a:alpha val="43137"/>
                    </a:srgbClr>
                  </a:outerShdw>
                </a:effectLst>
                <a:latin typeface="+mn-lt"/>
                <a:ea typeface="+mn-ea"/>
                <a:cs typeface="+mn-cs"/>
              </a:rPr>
              <a:t>Количество педагогических вакансий в общеобразовательных организациях Забайкальского края</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sp>
        <p:nvSpPr>
          <p:cNvPr id="6" name="Заголовок 1"/>
          <p:cNvSpPr txBox="1">
            <a:spLocks/>
          </p:cNvSpPr>
          <p:nvPr/>
        </p:nvSpPr>
        <p:spPr>
          <a:xfrm>
            <a:off x="1403648" y="71414"/>
            <a:ext cx="7272808" cy="11253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400" b="1" dirty="0">
              <a:solidFill>
                <a:schemeClr val="bg1"/>
              </a:solidFill>
              <a:effectLst>
                <a:outerShdw blurRad="38100" dist="38100" dir="2700000" algn="tl">
                  <a:srgbClr val="000000">
                    <a:alpha val="43137"/>
                  </a:srgbClr>
                </a:outerShdw>
              </a:effectLst>
              <a:latin typeface="+mn-lt"/>
              <a:ea typeface="+mn-ea"/>
              <a:cs typeface="+mn-cs"/>
            </a:endParaRPr>
          </a:p>
        </p:txBody>
      </p:sp>
      <p:pic>
        <p:nvPicPr>
          <p:cNvPr id="11"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grpSp>
        <p:nvGrpSpPr>
          <p:cNvPr id="5" name="Группа 4"/>
          <p:cNvGrpSpPr/>
          <p:nvPr/>
        </p:nvGrpSpPr>
        <p:grpSpPr>
          <a:xfrm>
            <a:off x="2123728" y="188639"/>
            <a:ext cx="5112568" cy="6362307"/>
            <a:chOff x="2123728" y="188639"/>
            <a:chExt cx="5112568" cy="6362307"/>
          </a:xfrm>
        </p:grpSpPr>
        <p:pic>
          <p:nvPicPr>
            <p:cNvPr id="4" name="Рисунок 3"/>
            <p:cNvPicPr>
              <a:picLocks noChangeAspect="1"/>
            </p:cNvPicPr>
            <p:nvPr/>
          </p:nvPicPr>
          <p:blipFill rotWithShape="1">
            <a:blip r:embed="rId3"/>
            <a:srcRect l="13138" t="14435" r="50857" b="3480"/>
            <a:stretch/>
          </p:blipFill>
          <p:spPr>
            <a:xfrm>
              <a:off x="2123728" y="188639"/>
              <a:ext cx="5112568" cy="6362307"/>
            </a:xfrm>
            <a:prstGeom prst="rect">
              <a:avLst/>
            </a:prstGeom>
          </p:spPr>
        </p:pic>
        <p:pic>
          <p:nvPicPr>
            <p:cNvPr id="12" name="Рисунок 11"/>
            <p:cNvPicPr>
              <a:picLocks noChangeAspect="1"/>
            </p:cNvPicPr>
            <p:nvPr/>
          </p:nvPicPr>
          <p:blipFill rotWithShape="1">
            <a:blip r:embed="rId4"/>
            <a:srcRect l="62673" t="84989" r="33389" b="4801"/>
            <a:stretch/>
          </p:blipFill>
          <p:spPr>
            <a:xfrm>
              <a:off x="5580112" y="5733256"/>
              <a:ext cx="493685" cy="720080"/>
            </a:xfrm>
            <a:prstGeom prst="rect">
              <a:avLst/>
            </a:prstGeom>
          </p:spPr>
        </p:pic>
      </p:grpSp>
    </p:spTree>
    <p:extLst>
      <p:ext uri="{BB962C8B-B14F-4D97-AF65-F5344CB8AC3E}">
        <p14:creationId xmlns:p14="http://schemas.microsoft.com/office/powerpoint/2010/main" xmlns="" val="423423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285992"/>
            <a:ext cx="8136904" cy="2727184"/>
          </a:xfrm>
        </p:spPr>
        <p:txBody>
          <a:bodyPr>
            <a:noAutofit/>
          </a:bodyPr>
          <a:lstStyle/>
          <a:p>
            <a:pPr algn="ctr">
              <a:defRPr/>
            </a:pPr>
            <a:r>
              <a:rPr lang="ru-RU" sz="4400"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Финансово-экономические вопросы </a:t>
            </a:r>
            <a:endParaRPr lang="ru-RU" sz="4400" b="1" dirty="0">
              <a:solidFill>
                <a:schemeClr val="accent2">
                  <a:lumMod val="75000"/>
                </a:schemeClr>
              </a:solidFill>
              <a:effectLst>
                <a:outerShdw blurRad="38100" dist="38100" dir="2700000" algn="tl">
                  <a:srgbClr val="000000">
                    <a:alpha val="43137"/>
                  </a:srgbClr>
                </a:outerShdw>
              </a:effectLst>
              <a:latin typeface="+mn-lt"/>
              <a:ea typeface="+mn-ea"/>
              <a:cs typeface="+mn-cs"/>
            </a:endParaRPr>
          </a:p>
        </p:txBody>
      </p:sp>
      <p:grpSp>
        <p:nvGrpSpPr>
          <p:cNvPr id="4" name="Группа 3"/>
          <p:cNvGrpSpPr/>
          <p:nvPr/>
        </p:nvGrpSpPr>
        <p:grpSpPr>
          <a:xfrm>
            <a:off x="0" y="0"/>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xmlns="" val="472971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2"/>
            <a:ext cx="9144000" cy="6858002"/>
            <a:chOff x="0" y="-2"/>
            <a:chExt cx="9144000" cy="6858002"/>
          </a:xfrm>
        </p:grpSpPr>
        <p:sp>
          <p:nvSpPr>
            <p:cNvPr id="5" name="Прямоугольник 4"/>
            <p:cNvSpPr/>
            <p:nvPr/>
          </p:nvSpPr>
          <p:spPr>
            <a:xfrm>
              <a:off x="0" y="0"/>
              <a:ext cx="9144000" cy="785794"/>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2" name="Заголовок 1"/>
          <p:cNvSpPr>
            <a:spLocks noGrp="1"/>
          </p:cNvSpPr>
          <p:nvPr>
            <p:ph type="title"/>
          </p:nvPr>
        </p:nvSpPr>
        <p:spPr>
          <a:xfrm>
            <a:off x="914400" y="1000108"/>
            <a:ext cx="8050088" cy="5688632"/>
          </a:xfrm>
        </p:spPr>
        <p:txBody>
          <a:bodyPr>
            <a:noAutofit/>
          </a:bodyPr>
          <a:lstStyle/>
          <a:p>
            <a:pPr algn="ctr"/>
            <a:r>
              <a:rPr lang="ru-RU" sz="4400" b="1" dirty="0">
                <a:solidFill>
                  <a:schemeClr val="accent2">
                    <a:lumMod val="75000"/>
                  </a:schemeClr>
                </a:solidFill>
                <a:effectLst>
                  <a:outerShdw blurRad="38100" dist="38100" dir="2700000" algn="tl">
                    <a:srgbClr val="000000">
                      <a:alpha val="43137"/>
                    </a:srgbClr>
                  </a:outerShdw>
                </a:effectLst>
                <a:latin typeface="+mn-lt"/>
                <a:ea typeface="+mn-ea"/>
                <a:cs typeface="+mn-cs"/>
              </a:rPr>
              <a:t>Реализация Губернаторского краевого проекта </a:t>
            </a:r>
            <a:r>
              <a:rPr lang="ru-RU" sz="4400" b="1" dirty="0">
                <a:solidFill>
                  <a:srgbClr val="7030A0"/>
                </a:solidFill>
                <a:effectLst>
                  <a:outerShdw blurRad="38100" dist="38100" dir="2700000" algn="tl">
                    <a:srgbClr val="000000">
                      <a:alpha val="43137"/>
                    </a:srgbClr>
                  </a:outerShdw>
                </a:effectLst>
                <a:latin typeface="+mn-lt"/>
                <a:ea typeface="+mn-ea"/>
                <a:cs typeface="+mn-cs"/>
              </a:rPr>
              <a:t/>
            </a:r>
            <a:br>
              <a:rPr lang="ru-RU" sz="4400" b="1" dirty="0">
                <a:solidFill>
                  <a:srgbClr val="7030A0"/>
                </a:solidFill>
                <a:effectLst>
                  <a:outerShdw blurRad="38100" dist="38100" dir="2700000" algn="tl">
                    <a:srgbClr val="000000">
                      <a:alpha val="43137"/>
                    </a:srgbClr>
                  </a:outerShdw>
                </a:effectLst>
                <a:latin typeface="+mn-lt"/>
                <a:ea typeface="+mn-ea"/>
                <a:cs typeface="+mn-cs"/>
              </a:rPr>
            </a:br>
            <a:r>
              <a:rPr lang="ru-RU" sz="4400" b="1" dirty="0">
                <a:solidFill>
                  <a:srgbClr val="FF0000"/>
                </a:solidFill>
                <a:effectLst>
                  <a:outerShdw blurRad="38100" dist="38100" dir="2700000" algn="tl">
                    <a:srgbClr val="000000">
                      <a:alpha val="43137"/>
                    </a:srgbClr>
                  </a:outerShdw>
                </a:effectLst>
                <a:latin typeface="+mn-lt"/>
                <a:ea typeface="+mn-ea"/>
                <a:cs typeface="+mn-cs"/>
              </a:rPr>
              <a:t>«Успешная школа – успешное будущее» </a:t>
            </a:r>
            <a:br>
              <a:rPr lang="ru-RU" sz="4400" b="1" dirty="0">
                <a:solidFill>
                  <a:srgbClr val="FF0000"/>
                </a:solidFill>
                <a:effectLst>
                  <a:outerShdw blurRad="38100" dist="38100" dir="2700000" algn="tl">
                    <a:srgbClr val="000000">
                      <a:alpha val="43137"/>
                    </a:srgbClr>
                  </a:outerShdw>
                </a:effectLst>
                <a:latin typeface="+mn-lt"/>
                <a:ea typeface="+mn-ea"/>
                <a:cs typeface="+mn-cs"/>
              </a:rPr>
            </a:br>
            <a:r>
              <a:rPr lang="ru-RU" sz="4400" b="1" dirty="0">
                <a:solidFill>
                  <a:schemeClr val="accent2">
                    <a:lumMod val="75000"/>
                  </a:schemeClr>
                </a:solidFill>
                <a:effectLst>
                  <a:outerShdw blurRad="38100" dist="38100" dir="2700000" algn="tl">
                    <a:srgbClr val="000000">
                      <a:alpha val="43137"/>
                    </a:srgbClr>
                  </a:outerShdw>
                </a:effectLst>
                <a:latin typeface="+mn-lt"/>
                <a:ea typeface="+mn-ea"/>
                <a:cs typeface="+mn-cs"/>
              </a:rPr>
              <a:t>в рамках регионального фестиваля </a:t>
            </a:r>
            <a:r>
              <a:rPr lang="ru-RU" sz="4400" b="1" dirty="0">
                <a:solidFill>
                  <a:srgbClr val="7030A0"/>
                </a:solidFill>
                <a:effectLst>
                  <a:outerShdw blurRad="38100" dist="38100" dir="2700000" algn="tl">
                    <a:srgbClr val="000000">
                      <a:alpha val="43137"/>
                    </a:srgbClr>
                  </a:outerShdw>
                </a:effectLst>
                <a:latin typeface="+mn-lt"/>
                <a:ea typeface="+mn-ea"/>
                <a:cs typeface="+mn-cs"/>
              </a:rPr>
              <a:t/>
            </a:r>
            <a:br>
              <a:rPr lang="ru-RU" sz="4400" b="1" dirty="0">
                <a:solidFill>
                  <a:srgbClr val="7030A0"/>
                </a:solidFill>
                <a:effectLst>
                  <a:outerShdw blurRad="38100" dist="38100" dir="2700000" algn="tl">
                    <a:srgbClr val="000000">
                      <a:alpha val="43137"/>
                    </a:srgbClr>
                  </a:outerShdw>
                </a:effectLst>
                <a:latin typeface="+mn-lt"/>
                <a:ea typeface="+mn-ea"/>
                <a:cs typeface="+mn-cs"/>
              </a:rPr>
            </a:br>
            <a:r>
              <a:rPr lang="ru-RU" sz="4400" b="1" dirty="0">
                <a:solidFill>
                  <a:srgbClr val="FF0000"/>
                </a:solidFill>
                <a:effectLst>
                  <a:outerShdw blurRad="38100" dist="38100" dir="2700000" algn="tl">
                    <a:srgbClr val="000000">
                      <a:alpha val="43137"/>
                    </a:srgbClr>
                  </a:outerShdw>
                </a:effectLst>
                <a:latin typeface="+mn-lt"/>
                <a:ea typeface="+mn-ea"/>
                <a:cs typeface="+mn-cs"/>
              </a:rPr>
              <a:t>«Я – забайкалец, </a:t>
            </a:r>
            <a:r>
              <a:rPr lang="ru-RU" sz="4400" b="1" dirty="0" smtClean="0">
                <a:solidFill>
                  <a:srgbClr val="FF0000"/>
                </a:solidFill>
                <a:effectLst>
                  <a:outerShdw blurRad="38100" dist="38100" dir="2700000" algn="tl">
                    <a:srgbClr val="000000">
                      <a:alpha val="43137"/>
                    </a:srgbClr>
                  </a:outerShdw>
                </a:effectLst>
                <a:latin typeface="+mn-lt"/>
                <a:ea typeface="+mn-ea"/>
                <a:cs typeface="+mn-cs"/>
              </a:rPr>
              <a:t/>
            </a:r>
            <a:br>
              <a:rPr lang="ru-RU" sz="4400" b="1" dirty="0" smtClean="0">
                <a:solidFill>
                  <a:srgbClr val="FF0000"/>
                </a:solidFill>
                <a:effectLst>
                  <a:outerShdw blurRad="38100" dist="38100" dir="2700000" algn="tl">
                    <a:srgbClr val="000000">
                      <a:alpha val="43137"/>
                    </a:srgbClr>
                  </a:outerShdw>
                </a:effectLst>
                <a:latin typeface="+mn-lt"/>
                <a:ea typeface="+mn-ea"/>
                <a:cs typeface="+mn-cs"/>
              </a:rPr>
            </a:br>
            <a:r>
              <a:rPr lang="ru-RU" sz="4400" b="1" dirty="0" smtClean="0">
                <a:solidFill>
                  <a:srgbClr val="FF0000"/>
                </a:solidFill>
                <a:effectLst>
                  <a:outerShdw blurRad="38100" dist="38100" dir="2700000" algn="tl">
                    <a:srgbClr val="000000">
                      <a:alpha val="43137"/>
                    </a:srgbClr>
                  </a:outerShdw>
                </a:effectLst>
                <a:latin typeface="+mn-lt"/>
                <a:ea typeface="+mn-ea"/>
                <a:cs typeface="+mn-cs"/>
              </a:rPr>
              <a:t>мы </a:t>
            </a:r>
            <a:r>
              <a:rPr lang="ru-RU" sz="4400" b="1" dirty="0">
                <a:solidFill>
                  <a:srgbClr val="FF0000"/>
                </a:solidFill>
                <a:effectLst>
                  <a:outerShdw blurRad="38100" dist="38100" dir="2700000" algn="tl">
                    <a:srgbClr val="000000">
                      <a:alpha val="43137"/>
                    </a:srgbClr>
                  </a:outerShdw>
                </a:effectLst>
                <a:latin typeface="+mn-lt"/>
                <a:ea typeface="+mn-ea"/>
                <a:cs typeface="+mn-cs"/>
              </a:rPr>
              <a:t>– Забайкалье!».</a:t>
            </a:r>
            <a:r>
              <a:rPr lang="ru-RU" sz="2000" dirty="0">
                <a:solidFill>
                  <a:srgbClr val="FF0000"/>
                </a:solidFill>
                <a:latin typeface="Times New Roman" pitchFamily="18" charset="0"/>
                <a:cs typeface="Times New Roman" pitchFamily="18" charset="0"/>
              </a:rPr>
              <a:t/>
            </a:r>
            <a:br>
              <a:rPr lang="ru-RU" sz="2000" dirty="0">
                <a:solidFill>
                  <a:srgbClr val="FF0000"/>
                </a:solidFill>
                <a:latin typeface="Times New Roman" pitchFamily="18" charset="0"/>
                <a:cs typeface="Times New Roman" pitchFamily="18" charset="0"/>
              </a:rPr>
            </a:br>
            <a:endParaRPr lang="ru-RU" sz="20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1" y="1446408"/>
            <a:ext cx="8064897" cy="5150943"/>
          </a:xfrm>
        </p:spPr>
        <p:txBody>
          <a:bodyPr>
            <a:noAutofit/>
          </a:bodyPr>
          <a:lstStyle/>
          <a:p>
            <a:pPr marL="0" indent="0" algn="just">
              <a:spcBef>
                <a:spcPts val="0"/>
              </a:spcBef>
              <a:buNone/>
            </a:pPr>
            <a:r>
              <a:rPr lang="ru-RU" sz="1600" dirty="0" smtClean="0">
                <a:latin typeface="Times New Roman" pitchFamily="18" charset="0"/>
                <a:cs typeface="Times New Roman" pitchFamily="18" charset="0"/>
              </a:rPr>
              <a:t>Министерство образования, науки и молодежной политики Забайкальского края осуществляет финансирование муниципальных образований в форме межбюджетных трансфертов (субвенций, субсидий) по следующим </a:t>
            </a:r>
            <a:r>
              <a:rPr lang="ru-RU" sz="1600" b="1" dirty="0" smtClean="0">
                <a:solidFill>
                  <a:srgbClr val="FF0000"/>
                </a:solidFill>
                <a:latin typeface="Times New Roman" pitchFamily="18" charset="0"/>
                <a:cs typeface="Times New Roman" pitchFamily="18" charset="0"/>
              </a:rPr>
              <a:t>расходным обязательствам</a:t>
            </a:r>
            <a:r>
              <a:rPr lang="ru-RU" sz="1600" b="1" dirty="0" smtClean="0">
                <a:latin typeface="Times New Roman" pitchFamily="18" charset="0"/>
                <a:cs typeface="Times New Roman" pitchFamily="18" charset="0"/>
              </a:rPr>
              <a:t>:</a:t>
            </a:r>
          </a:p>
          <a:p>
            <a:pPr algn="just">
              <a:spcBef>
                <a:spcPts val="0"/>
              </a:spcBef>
            </a:pPr>
            <a:r>
              <a:rPr lang="ru-RU" sz="1600" dirty="0" smtClean="0">
                <a:latin typeface="Times New Roman" pitchFamily="18" charset="0"/>
                <a:cs typeface="Times New Roman" pitchFamily="18" charset="0"/>
              </a:rPr>
              <a:t>обеспечение бесплатным питанием детей из малоимущих семей, обучающихся в муниципальных общеобразовательных организациях Забайкальского края;</a:t>
            </a:r>
          </a:p>
          <a:p>
            <a:pPr algn="just">
              <a:spcBef>
                <a:spcPts val="0"/>
              </a:spcBef>
            </a:pPr>
            <a:r>
              <a:rPr lang="ru-RU" sz="1600" dirty="0" smtClean="0">
                <a:latin typeface="Times New Roman" pitchFamily="18" charset="0"/>
                <a:cs typeface="Times New Roman" pitchFamily="18" charset="0"/>
              </a:rPr>
              <a:t>предоставление компенсации части платы, взимаемой с родителей (законных представителей) за присмотр и уход за детьми, осваивающими образовательные программы дошкольного образования в образовательных организациях;</a:t>
            </a:r>
          </a:p>
          <a:p>
            <a:pPr algn="just">
              <a:spcBef>
                <a:spcPts val="0"/>
              </a:spcBef>
            </a:pPr>
            <a:r>
              <a:rPr lang="ru-RU" sz="1600" dirty="0" smtClean="0">
                <a:latin typeface="Times New Roman" pitchFamily="18" charset="0"/>
                <a:cs typeface="Times New Roman" pitchFamily="18" charset="0"/>
              </a:rPr>
              <a:t>предоставление компенсации затрат родителей (законных представителей) детей-инвалидов на обучение по основным общеобразовательным программам на дому;</a:t>
            </a:r>
          </a:p>
          <a:p>
            <a:pPr algn="just">
              <a:spcBef>
                <a:spcPts val="0"/>
              </a:spcBef>
            </a:pPr>
            <a:r>
              <a:rPr lang="ru-RU" sz="1600" dirty="0" smtClean="0">
                <a:latin typeface="Times New Roman" pitchFamily="18" charset="0"/>
                <a:cs typeface="Times New Roman" pitchFamily="18" charset="0"/>
              </a:rPr>
              <a:t>увеличения тарифной ставки (оклада) на 25 процентов в поселках городского типа, рабочих посёлках педагогическим работникам образовательных учреждений (за исключением учреждений общего образования);</a:t>
            </a:r>
          </a:p>
          <a:p>
            <a:pPr algn="just">
              <a:spcBef>
                <a:spcPts val="0"/>
              </a:spcBef>
            </a:pPr>
            <a:r>
              <a:rPr lang="ru-RU" sz="1600" dirty="0" smtClean="0">
                <a:latin typeface="Times New Roman" pitchFamily="18" charset="0"/>
                <a:cs typeface="Times New Roman" pitchFamily="18" charset="0"/>
              </a:rPr>
              <a:t>администрирование государственных полномочий.</a:t>
            </a:r>
          </a:p>
          <a:p>
            <a:pPr marL="0" indent="0" algn="just">
              <a:spcBef>
                <a:spcPts val="0"/>
              </a:spcBef>
              <a:buNone/>
            </a:pPr>
            <a:r>
              <a:rPr lang="ru-RU" sz="1600" b="1" dirty="0" smtClean="0">
                <a:solidFill>
                  <a:srgbClr val="FF0000"/>
                </a:solidFill>
                <a:latin typeface="Times New Roman" pitchFamily="18" charset="0"/>
                <a:cs typeface="Times New Roman" pitchFamily="18" charset="0"/>
              </a:rPr>
              <a:t>Необходимо отметить, что исполнение расходных обязательств по всем межбюджетным трансфертам запланировано не на весь финансовый год, в связи, что бюджет Забайкальского края на 2018 год сформирован в условиях жестких бюджетных ограничений.</a:t>
            </a:r>
          </a:p>
          <a:p>
            <a:pPr marL="0" indent="0" algn="just">
              <a:spcBef>
                <a:spcPts val="0"/>
              </a:spcBef>
              <a:buNone/>
            </a:pPr>
            <a:r>
              <a:rPr lang="ru-RU" sz="1600" b="1" dirty="0" smtClean="0">
                <a:solidFill>
                  <a:srgbClr val="FF0000"/>
                </a:solidFill>
                <a:latin typeface="Times New Roman" pitchFamily="18" charset="0"/>
                <a:cs typeface="Times New Roman" pitchFamily="18" charset="0"/>
              </a:rPr>
              <a:t>Корректировка объёма бюджетных ассигнований по межбюджетным трансфертам в 201</a:t>
            </a:r>
            <a:r>
              <a:rPr lang="en-US" sz="1600" b="1" dirty="0" smtClean="0">
                <a:solidFill>
                  <a:srgbClr val="FF0000"/>
                </a:solidFill>
                <a:latin typeface="Times New Roman" pitchFamily="18" charset="0"/>
                <a:cs typeface="Times New Roman" pitchFamily="18" charset="0"/>
              </a:rPr>
              <a:t>8</a:t>
            </a:r>
            <a:r>
              <a:rPr lang="ru-RU" sz="1600" b="1" dirty="0" smtClean="0">
                <a:solidFill>
                  <a:srgbClr val="FF0000"/>
                </a:solidFill>
                <a:latin typeface="Times New Roman" pitchFamily="18" charset="0"/>
                <a:cs typeface="Times New Roman" pitchFamily="18" charset="0"/>
              </a:rPr>
              <a:t> году будет осуществляться в процессе исполнения бюджета края.</a:t>
            </a:r>
            <a:endParaRPr lang="ru-RU" sz="1600" b="1"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Финансово-экономические вопросы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2800" b="1" dirty="0" smtClean="0">
                <a:solidFill>
                  <a:schemeClr val="bg1"/>
                </a:solidFill>
                <a:effectLst>
                  <a:outerShdw blurRad="38100" dist="38100" dir="2700000" algn="tl">
                    <a:srgbClr val="000000">
                      <a:alpha val="43137"/>
                    </a:srgbClr>
                  </a:outerShdw>
                </a:effectLst>
                <a:latin typeface="+mn-lt"/>
                <a:ea typeface="+mn-ea"/>
                <a:cs typeface="+mn-cs"/>
              </a:rPr>
              <a:t>Структура расходов по межбюджетным трансфертам в 2016-2018 гг.</a:t>
            </a:r>
            <a:endParaRPr lang="ru-RU" sz="2800" b="1" dirty="0">
              <a:solidFill>
                <a:schemeClr val="bg1"/>
              </a:solidFill>
              <a:effectLst>
                <a:outerShdw blurRad="38100" dist="38100" dir="2700000" algn="tl">
                  <a:srgbClr val="000000">
                    <a:alpha val="43137"/>
                  </a:srgbClr>
                </a:outerShdw>
              </a:effectLst>
              <a:latin typeface="+mn-lt"/>
              <a:ea typeface="+mn-ea"/>
              <a:cs typeface="+mn-cs"/>
            </a:endParaRPr>
          </a:p>
        </p:txBody>
      </p:sp>
      <p:graphicFrame>
        <p:nvGraphicFramePr>
          <p:cNvPr id="8" name="Диаграмма 7"/>
          <p:cNvGraphicFramePr/>
          <p:nvPr/>
        </p:nvGraphicFramePr>
        <p:xfrm>
          <a:off x="1357290" y="1500174"/>
          <a:ext cx="3190876" cy="22463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p:nvPr/>
        </p:nvGraphicFramePr>
        <p:xfrm>
          <a:off x="5143504" y="1500174"/>
          <a:ext cx="3190876" cy="22463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9"/>
          <p:cNvGraphicFramePr/>
          <p:nvPr/>
        </p:nvGraphicFramePr>
        <p:xfrm>
          <a:off x="1571604" y="4214818"/>
          <a:ext cx="7429552" cy="224631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2800" b="1" dirty="0" smtClean="0">
                <a:solidFill>
                  <a:schemeClr val="bg1"/>
                </a:solidFill>
                <a:effectLst>
                  <a:outerShdw blurRad="38100" dist="38100" dir="2700000" algn="tl">
                    <a:srgbClr val="000000">
                      <a:alpha val="43137"/>
                    </a:srgbClr>
                  </a:outerShdw>
                </a:effectLst>
                <a:latin typeface="+mn-lt"/>
                <a:ea typeface="+mn-ea"/>
                <a:cs typeface="+mn-cs"/>
              </a:rPr>
              <a:t>Объем расходов по межбюджетным трансфертам в 2016-2018 гг.</a:t>
            </a:r>
            <a:endParaRPr lang="ru-RU" sz="2800" b="1" dirty="0">
              <a:solidFill>
                <a:schemeClr val="bg1"/>
              </a:solidFill>
              <a:effectLst>
                <a:outerShdw blurRad="38100" dist="38100" dir="2700000" algn="tl">
                  <a:srgbClr val="000000">
                    <a:alpha val="43137"/>
                  </a:srgbClr>
                </a:outerShdw>
              </a:effectLst>
              <a:latin typeface="+mn-lt"/>
              <a:ea typeface="+mn-ea"/>
              <a:cs typeface="+mn-cs"/>
            </a:endParaRPr>
          </a:p>
        </p:txBody>
      </p:sp>
      <p:grpSp>
        <p:nvGrpSpPr>
          <p:cNvPr id="10" name="Группа 9"/>
          <p:cNvGrpSpPr/>
          <p:nvPr/>
        </p:nvGrpSpPr>
        <p:grpSpPr>
          <a:xfrm>
            <a:off x="857224" y="1928802"/>
            <a:ext cx="8072494" cy="4214842"/>
            <a:chOff x="857224" y="1928802"/>
            <a:chExt cx="8072494" cy="4214842"/>
          </a:xfrm>
        </p:grpSpPr>
        <p:graphicFrame>
          <p:nvGraphicFramePr>
            <p:cNvPr id="8" name="Диаграмма 7"/>
            <p:cNvGraphicFramePr/>
            <p:nvPr>
              <p:extLst>
                <p:ext uri="{D42A27DB-BD31-4B8C-83A1-F6EECF244321}">
                  <p14:modId xmlns:p14="http://schemas.microsoft.com/office/powerpoint/2010/main" xmlns="" val="748369551"/>
                </p:ext>
              </p:extLst>
            </p:nvPr>
          </p:nvGraphicFramePr>
          <p:xfrm>
            <a:off x="857224" y="1928802"/>
            <a:ext cx="8072494" cy="421484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Прямая соединительная линия 2"/>
            <p:cNvCxnSpPr/>
            <p:nvPr/>
          </p:nvCxnSpPr>
          <p:spPr>
            <a:xfrm flipV="1">
              <a:off x="3563888" y="2420888"/>
              <a:ext cx="1224136" cy="1224136"/>
            </a:xfrm>
            <a:prstGeom prst="line">
              <a:avLst/>
            </a:prstGeom>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8870544">
              <a:off x="3323390" y="2572399"/>
              <a:ext cx="1512168" cy="369332"/>
            </a:xfrm>
            <a:prstGeom prst="rect">
              <a:avLst/>
            </a:prstGeom>
            <a:noFill/>
          </p:spPr>
          <p:txBody>
            <a:bodyPr wrap="square" rtlCol="0">
              <a:spAutoFit/>
            </a:bodyPr>
            <a:lstStyle/>
            <a:p>
              <a:r>
                <a:rPr lang="ru-RU" b="1" dirty="0" smtClean="0">
                  <a:solidFill>
                    <a:srgbClr val="FF0000"/>
                  </a:solidFill>
                </a:rPr>
                <a:t>13,8</a:t>
              </a:r>
              <a:r>
                <a:rPr lang="ru-RU" b="1" dirty="0" smtClean="0">
                  <a:solidFill>
                    <a:srgbClr val="FF0000"/>
                  </a:solidFill>
                  <a:sym typeface="Symbol" panose="05050102010706020507" pitchFamily="18" charset="2"/>
                </a:rPr>
                <a:t>19,0</a:t>
              </a:r>
              <a:endParaRPr lang="ru-RU" b="1" dirty="0">
                <a:solidFill>
                  <a:srgbClr val="FF0000"/>
                </a:solidFill>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2" y="1582366"/>
            <a:ext cx="8064896" cy="3214785"/>
          </a:xfrm>
        </p:spPr>
        <p:txBody>
          <a:bodyPr>
            <a:normAutofit/>
          </a:bodyPr>
          <a:lstStyle/>
          <a:p>
            <a:pPr marL="0" indent="0" algn="just">
              <a:lnSpc>
                <a:spcPct val="110000"/>
              </a:lnSpc>
              <a:spcBef>
                <a:spcPts val="0"/>
              </a:spcBef>
              <a:buNone/>
            </a:pPr>
            <a:r>
              <a:rPr lang="ru-RU" sz="1800" dirty="0" smtClean="0">
                <a:latin typeface="Times New Roman" pitchFamily="18" charset="0"/>
                <a:cs typeface="Times New Roman" pitchFamily="18" charset="0"/>
              </a:rPr>
              <a:t>В 2017 году были утверждены постановлениями Правительства Забайкальского края от 02 и 03 марта 2017 года </a:t>
            </a:r>
            <a:r>
              <a:rPr lang="ru-RU" sz="1800" b="1" dirty="0" smtClean="0">
                <a:solidFill>
                  <a:srgbClr val="FF0000"/>
                </a:solidFill>
                <a:latin typeface="Times New Roman" pitchFamily="18" charset="0"/>
                <a:cs typeface="Times New Roman" pitchFamily="18" charset="0"/>
              </a:rPr>
              <a:t>№ 81 и № 82 </a:t>
            </a:r>
            <a:r>
              <a:rPr lang="ru-RU" sz="1800" dirty="0" smtClean="0">
                <a:latin typeface="Times New Roman" pitchFamily="18" charset="0"/>
                <a:cs typeface="Times New Roman" pitchFamily="18" charset="0"/>
              </a:rPr>
              <a:t>соответственно. Постановления включают в себя достаточно подробные перечни направлений расходования средств субвенций, в том числе перечень должностей педагогических и непедагогических работников муниципальных общеобразовательных и дошкольных учреждений, финансирование расходов на оплату труда которых должно осуществляться за счет средств субвенций, структура фонда оплаты труда указанных категорий работников, максимальное количество ставок непедагогических работников, финансирование оплаты труда которых  осуществляется за счет средств субвенции, а также перечень учебных расходов.</a:t>
            </a:r>
          </a:p>
          <a:p>
            <a:pPr algn="just"/>
            <a:endParaRPr lang="ru-RU" sz="1600" b="1"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Финансово-экономические вопросы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285992"/>
            <a:ext cx="8136904" cy="2727184"/>
          </a:xfrm>
        </p:spPr>
        <p:txBody>
          <a:bodyPr>
            <a:noAutofit/>
          </a:bodyPr>
          <a:lstStyle/>
          <a:p>
            <a:pPr>
              <a:defRPr/>
            </a:pPr>
            <a:r>
              <a:rPr lang="ru-RU"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Достижение </a:t>
            </a:r>
            <a:br>
              <a:rPr lang="ru-RU"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br>
            <a:r>
              <a:rPr lang="ru-RU"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целевых </a:t>
            </a:r>
            <a:r>
              <a:rPr lang="ru-RU" b="1" dirty="0">
                <a:solidFill>
                  <a:schemeClr val="accent2">
                    <a:lumMod val="75000"/>
                  </a:schemeClr>
                </a:solidFill>
                <a:effectLst>
                  <a:outerShdw blurRad="38100" dist="38100" dir="2700000" algn="tl">
                    <a:srgbClr val="000000">
                      <a:alpha val="43137"/>
                    </a:srgbClr>
                  </a:outerShdw>
                </a:effectLst>
                <a:latin typeface="+mn-lt"/>
                <a:ea typeface="+mn-ea"/>
                <a:cs typeface="+mn-cs"/>
              </a:rPr>
              <a:t>показателей повышения оплаты труда </a:t>
            </a:r>
          </a:p>
        </p:txBody>
      </p:sp>
      <p:grpSp>
        <p:nvGrpSpPr>
          <p:cNvPr id="4" name="Группа 3"/>
          <p:cNvGrpSpPr/>
          <p:nvPr/>
        </p:nvGrpSpPr>
        <p:grpSpPr>
          <a:xfrm>
            <a:off x="0" y="0"/>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xmlns="" val="13094279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xmlns="" val="3507728284"/>
              </p:ext>
            </p:extLst>
          </p:nvPr>
        </p:nvGraphicFramePr>
        <p:xfrm>
          <a:off x="1214415" y="1428736"/>
          <a:ext cx="7643866" cy="4968208"/>
        </p:xfrm>
        <a:graphic>
          <a:graphicData uri="http://schemas.openxmlformats.org/drawingml/2006/table">
            <a:tbl>
              <a:tblPr firstRow="1" bandRow="1">
                <a:tableStyleId>{F5AB1C69-6EDB-4FF4-983F-18BD219EF322}</a:tableStyleId>
              </a:tblPr>
              <a:tblGrid>
                <a:gridCol w="3374760"/>
                <a:gridCol w="1181150"/>
                <a:gridCol w="1299264"/>
                <a:gridCol w="894346"/>
                <a:gridCol w="894346"/>
              </a:tblGrid>
              <a:tr h="346691">
                <a:tc gridSpan="5">
                  <a:txBody>
                    <a:bodyPr/>
                    <a:lstStyle/>
                    <a:p>
                      <a:pPr algn="ctr"/>
                      <a:r>
                        <a:rPr lang="ru-RU" sz="1200" b="1" dirty="0" smtClean="0"/>
                        <a:t>Статистические данные </a:t>
                      </a:r>
                      <a:endParaRPr lang="ru-RU" sz="1200" b="1" dirty="0">
                        <a:solidFill>
                          <a:schemeClr val="tx1"/>
                        </a:solidFill>
                        <a:latin typeface="Times New Roman" pitchFamily="18" charset="0"/>
                        <a:cs typeface="Times New Roman" pitchFamily="18" charset="0"/>
                      </a:endParaRPr>
                    </a:p>
                  </a:txBody>
                  <a:tcPr marL="91444" marR="91444" marT="45678" marB="45678"/>
                </a:tc>
                <a:tc hMerge="1">
                  <a:txBody>
                    <a:bodyPr/>
                    <a:lstStyle/>
                    <a:p>
                      <a:pPr algn="ctr"/>
                      <a:endParaRPr lang="ru-RU" dirty="0">
                        <a:solidFill>
                          <a:schemeClr val="tx1"/>
                        </a:solidFill>
                      </a:endParaRPr>
                    </a:p>
                  </a:txBody>
                  <a:tcPr/>
                </a:tc>
                <a:tc hMerge="1">
                  <a:txBody>
                    <a:bodyPr/>
                    <a:lstStyle/>
                    <a:p>
                      <a:pPr algn="ctr"/>
                      <a:endParaRPr lang="ru-RU" dirty="0">
                        <a:solidFill>
                          <a:schemeClr val="tx1"/>
                        </a:solidFill>
                      </a:endParaRPr>
                    </a:p>
                  </a:txBody>
                  <a:tcPr/>
                </a:tc>
                <a:tc hMerge="1">
                  <a:txBody>
                    <a:bodyPr/>
                    <a:lstStyle/>
                    <a:p>
                      <a:pPr algn="ctr"/>
                      <a:endParaRPr lang="ru-RU" dirty="0">
                        <a:solidFill>
                          <a:schemeClr val="tx1"/>
                        </a:solidFill>
                      </a:endParaRPr>
                    </a:p>
                  </a:txBody>
                  <a:tcPr/>
                </a:tc>
                <a:tc hMerge="1">
                  <a:txBody>
                    <a:bodyPr/>
                    <a:lstStyle/>
                    <a:p>
                      <a:pPr algn="ctr"/>
                      <a:endParaRPr lang="ru-RU" sz="1800" b="1" dirty="0">
                        <a:solidFill>
                          <a:schemeClr val="tx1"/>
                        </a:solidFill>
                        <a:latin typeface="Times New Roman" pitchFamily="18" charset="0"/>
                        <a:cs typeface="Times New Roman" pitchFamily="18" charset="0"/>
                      </a:endParaRPr>
                    </a:p>
                  </a:txBody>
                  <a:tcPr marL="91444" marR="91444" marT="45678" marB="45678"/>
                </a:tc>
              </a:tr>
              <a:tr h="346691">
                <a:tc>
                  <a:txBody>
                    <a:bodyPr/>
                    <a:lstStyle/>
                    <a:p>
                      <a:pPr algn="ctr"/>
                      <a:r>
                        <a:rPr lang="ru-RU" sz="1200" b="1" dirty="0" smtClean="0"/>
                        <a:t>Уровень образования</a:t>
                      </a:r>
                      <a:endParaRPr lang="ru-RU" sz="1200" b="1" dirty="0">
                        <a:solidFill>
                          <a:schemeClr val="tx1"/>
                        </a:solidFill>
                        <a:latin typeface="Times New Roman" pitchFamily="18" charset="0"/>
                        <a:cs typeface="Times New Roman" pitchFamily="18" charset="0"/>
                      </a:endParaRPr>
                    </a:p>
                  </a:txBody>
                  <a:tcPr marL="91444" marR="91444" marT="45678" marB="45678"/>
                </a:tc>
                <a:tc>
                  <a:txBody>
                    <a:bodyPr/>
                    <a:lstStyle/>
                    <a:p>
                      <a:pPr algn="ctr"/>
                      <a:r>
                        <a:rPr lang="ru-RU" sz="1200" b="1" dirty="0" smtClean="0"/>
                        <a:t>План </a:t>
                      </a:r>
                      <a:endParaRPr lang="ru-RU" sz="1200" b="1" dirty="0">
                        <a:solidFill>
                          <a:schemeClr val="tx1"/>
                        </a:solidFill>
                        <a:latin typeface="Times New Roman" pitchFamily="18" charset="0"/>
                        <a:cs typeface="Times New Roman" pitchFamily="18" charset="0"/>
                      </a:endParaRPr>
                    </a:p>
                  </a:txBody>
                  <a:tcPr marL="91444" marR="91444" marT="45678" marB="45678"/>
                </a:tc>
                <a:tc>
                  <a:txBody>
                    <a:bodyPr/>
                    <a:lstStyle/>
                    <a:p>
                      <a:pPr algn="ctr"/>
                      <a:r>
                        <a:rPr lang="ru-RU" sz="1200" b="1" dirty="0" smtClean="0"/>
                        <a:t>Факт</a:t>
                      </a:r>
                      <a:endParaRPr lang="ru-RU" sz="1200" b="1" dirty="0">
                        <a:solidFill>
                          <a:schemeClr val="tx1"/>
                        </a:solidFill>
                        <a:latin typeface="Times New Roman" pitchFamily="18" charset="0"/>
                        <a:cs typeface="Times New Roman" pitchFamily="18" charset="0"/>
                      </a:endParaRPr>
                    </a:p>
                  </a:txBody>
                  <a:tcPr marL="91444" marR="91444" marT="45678" marB="45678"/>
                </a:tc>
                <a:tc>
                  <a:txBody>
                    <a:bodyPr/>
                    <a:lstStyle/>
                    <a:p>
                      <a:pPr algn="ctr"/>
                      <a:r>
                        <a:rPr lang="ru-RU" sz="1200" b="1" dirty="0" smtClean="0"/>
                        <a:t>%</a:t>
                      </a:r>
                      <a:endParaRPr lang="ru-RU" sz="1200" b="1" dirty="0">
                        <a:solidFill>
                          <a:schemeClr val="tx1"/>
                        </a:solidFill>
                        <a:latin typeface="Times New Roman" pitchFamily="18" charset="0"/>
                        <a:cs typeface="Times New Roman" pitchFamily="18" charset="0"/>
                      </a:endParaRPr>
                    </a:p>
                  </a:txBody>
                  <a:tcPr marL="91444" marR="91444" marT="45678" marB="45678"/>
                </a:tc>
                <a:tc>
                  <a:txBody>
                    <a:bodyPr/>
                    <a:lstStyle/>
                    <a:p>
                      <a:pPr algn="ctr"/>
                      <a:r>
                        <a:rPr lang="ru-RU" sz="1200" b="1" dirty="0" err="1" smtClean="0">
                          <a:solidFill>
                            <a:schemeClr val="tx1"/>
                          </a:solidFill>
                          <a:latin typeface="Times New Roman" pitchFamily="18" charset="0"/>
                          <a:cs typeface="Times New Roman" pitchFamily="18" charset="0"/>
                        </a:rPr>
                        <a:t>Росстата,%</a:t>
                      </a:r>
                      <a:endParaRPr lang="ru-RU" sz="1200" b="1" dirty="0">
                        <a:solidFill>
                          <a:schemeClr val="tx1"/>
                        </a:solidFill>
                        <a:latin typeface="Times New Roman" pitchFamily="18" charset="0"/>
                        <a:cs typeface="Times New Roman" pitchFamily="18" charset="0"/>
                      </a:endParaRPr>
                    </a:p>
                  </a:txBody>
                  <a:tcPr marL="91444" marR="91444" marT="45678" marB="45678"/>
                </a:tc>
              </a:tr>
              <a:tr h="486974">
                <a:tc>
                  <a:txBody>
                    <a:bodyPr/>
                    <a:lstStyle/>
                    <a:p>
                      <a:pPr algn="l"/>
                      <a:r>
                        <a:rPr lang="ru-RU" sz="1200" b="1" kern="1200" dirty="0" smtClean="0">
                          <a:effectLst/>
                        </a:rPr>
                        <a:t>Средняя заработная плата педагогических работников учреждений общего образования </a:t>
                      </a:r>
                      <a:endParaRPr lang="ru-RU" sz="1200" b="1" dirty="0">
                        <a:solidFill>
                          <a:schemeClr val="tx1"/>
                        </a:solidFill>
                        <a:latin typeface="Times New Roman" pitchFamily="18" charset="0"/>
                        <a:cs typeface="Times New Roman" pitchFamily="18" charset="0"/>
                      </a:endParaRPr>
                    </a:p>
                  </a:txBody>
                  <a:tcPr marL="91444" marR="91444" marT="45678" marB="45678"/>
                </a:tc>
                <a:tc>
                  <a:txBody>
                    <a:bodyPr/>
                    <a:lstStyle/>
                    <a:p>
                      <a:pPr algn="ctr"/>
                      <a:r>
                        <a:rPr lang="ru-RU" sz="1200" b="1" dirty="0" smtClean="0"/>
                        <a:t>29 425,5</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29 464,0</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100,1</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solidFill>
                            <a:schemeClr val="tx1"/>
                          </a:solidFill>
                          <a:latin typeface="Times New Roman" pitchFamily="18" charset="0"/>
                          <a:cs typeface="Times New Roman" pitchFamily="18" charset="0"/>
                        </a:rPr>
                        <a:t>97,2</a:t>
                      </a:r>
                      <a:endParaRPr lang="ru-RU" sz="1200" b="1" dirty="0">
                        <a:solidFill>
                          <a:schemeClr val="tx1"/>
                        </a:solidFill>
                        <a:latin typeface="Times New Roman" pitchFamily="18" charset="0"/>
                        <a:cs typeface="Times New Roman" pitchFamily="18" charset="0"/>
                      </a:endParaRPr>
                    </a:p>
                  </a:txBody>
                  <a:tcPr marL="91444" marR="91444" marT="45678" marB="45678" anchor="ctr"/>
                </a:tc>
              </a:tr>
              <a:tr h="714824">
                <a:tc>
                  <a:txBody>
                    <a:bodyPr/>
                    <a:lstStyle/>
                    <a:p>
                      <a:pPr algn="l"/>
                      <a:r>
                        <a:rPr lang="ru-RU" sz="1200" b="1" kern="1200" dirty="0" smtClean="0">
                          <a:effectLst/>
                        </a:rPr>
                        <a:t>Средняя заработная плата педагогических работников учреждений дошкольного образования </a:t>
                      </a:r>
                      <a:endParaRPr lang="ru-RU" sz="1200" b="1" dirty="0">
                        <a:solidFill>
                          <a:schemeClr val="tx1"/>
                        </a:solidFill>
                        <a:latin typeface="Times New Roman" pitchFamily="18" charset="0"/>
                        <a:cs typeface="Times New Roman" pitchFamily="18" charset="0"/>
                      </a:endParaRPr>
                    </a:p>
                  </a:txBody>
                  <a:tcPr marL="91444" marR="91444" marT="45678" marB="45678"/>
                </a:tc>
                <a:tc>
                  <a:txBody>
                    <a:bodyPr/>
                    <a:lstStyle/>
                    <a:p>
                      <a:pPr algn="ctr"/>
                      <a:r>
                        <a:rPr lang="ru-RU" sz="1200" b="1" dirty="0" smtClean="0"/>
                        <a:t>23 341,3</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22 762,5</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97,5</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solidFill>
                            <a:schemeClr val="tx1"/>
                          </a:solidFill>
                          <a:latin typeface="Times New Roman" pitchFamily="18" charset="0"/>
                          <a:cs typeface="Times New Roman" pitchFamily="18" charset="0"/>
                        </a:rPr>
                        <a:t>97,5</a:t>
                      </a:r>
                      <a:endParaRPr lang="ru-RU" sz="1200" b="1" dirty="0">
                        <a:solidFill>
                          <a:schemeClr val="tx1"/>
                        </a:solidFill>
                        <a:latin typeface="Times New Roman" pitchFamily="18" charset="0"/>
                        <a:cs typeface="Times New Roman" pitchFamily="18" charset="0"/>
                      </a:endParaRPr>
                    </a:p>
                  </a:txBody>
                  <a:tcPr marL="91444" marR="91444" marT="45678" marB="45678" anchor="ctr"/>
                </a:tc>
              </a:tr>
              <a:tr h="687525">
                <a:tc>
                  <a:txBody>
                    <a:bodyPr/>
                    <a:lstStyle/>
                    <a:p>
                      <a:pPr algn="l"/>
                      <a:r>
                        <a:rPr lang="ru-RU" sz="1200" b="1" kern="1200" dirty="0" smtClean="0">
                          <a:effectLst/>
                        </a:rPr>
                        <a:t>Средняя заработная плата педагогических работников учреждений дополнительного образования </a:t>
                      </a:r>
                      <a:endParaRPr lang="ru-RU" sz="1200" b="1" dirty="0">
                        <a:solidFill>
                          <a:schemeClr val="tx1"/>
                        </a:solidFill>
                        <a:latin typeface="Times New Roman" pitchFamily="18" charset="0"/>
                        <a:cs typeface="Times New Roman" pitchFamily="18" charset="0"/>
                      </a:endParaRPr>
                    </a:p>
                  </a:txBody>
                  <a:tcPr marL="91444" marR="91444" marT="45678" marB="45678"/>
                </a:tc>
                <a:tc>
                  <a:txBody>
                    <a:bodyPr/>
                    <a:lstStyle/>
                    <a:p>
                      <a:pPr algn="ctr"/>
                      <a:r>
                        <a:rPr lang="ru-RU" sz="1200" b="1" dirty="0" smtClean="0"/>
                        <a:t>26 595,0</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27</a:t>
                      </a:r>
                      <a:r>
                        <a:rPr lang="ru-RU" sz="1200" b="1" baseline="0" dirty="0" smtClean="0"/>
                        <a:t> 428</a:t>
                      </a:r>
                      <a:r>
                        <a:rPr lang="ru-RU" sz="1200" b="1" dirty="0" smtClean="0"/>
                        <a:t>,7</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103,1</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solidFill>
                            <a:schemeClr val="tx1"/>
                          </a:solidFill>
                          <a:latin typeface="Times New Roman" pitchFamily="18" charset="0"/>
                          <a:cs typeface="Times New Roman" pitchFamily="18" charset="0"/>
                        </a:rPr>
                        <a:t>90,5</a:t>
                      </a:r>
                      <a:endParaRPr lang="ru-RU" sz="1200" b="1" dirty="0">
                        <a:solidFill>
                          <a:schemeClr val="tx1"/>
                        </a:solidFill>
                        <a:latin typeface="Times New Roman" pitchFamily="18" charset="0"/>
                        <a:cs typeface="Times New Roman" pitchFamily="18" charset="0"/>
                      </a:endParaRPr>
                    </a:p>
                  </a:txBody>
                  <a:tcPr marL="91444" marR="91444" marT="45678" marB="45678" anchor="ctr"/>
                </a:tc>
              </a:tr>
              <a:tr h="888075">
                <a:tc>
                  <a:txBody>
                    <a:bodyPr/>
                    <a:lstStyle/>
                    <a:p>
                      <a:pPr algn="l"/>
                      <a:r>
                        <a:rPr lang="ru-RU" sz="1200" b="1" kern="1200" dirty="0" smtClean="0">
                          <a:effectLst/>
                        </a:rPr>
                        <a:t>Средняя заработная плата преподавателей и мастеров производственного обучения учреждений</a:t>
                      </a:r>
                      <a:r>
                        <a:rPr lang="ru-RU" sz="1200" b="1" kern="1200" baseline="0" dirty="0" smtClean="0">
                          <a:effectLst/>
                        </a:rPr>
                        <a:t> </a:t>
                      </a:r>
                      <a:r>
                        <a:rPr lang="ru-RU" sz="1200" b="1" kern="1200" dirty="0" smtClean="0">
                          <a:effectLst/>
                        </a:rPr>
                        <a:t>среднего профессионального образования</a:t>
                      </a:r>
                      <a:endParaRPr lang="ru-RU" sz="1200" b="1" dirty="0">
                        <a:solidFill>
                          <a:schemeClr val="tx1"/>
                        </a:solidFill>
                        <a:latin typeface="Times New Roman" pitchFamily="18" charset="0"/>
                        <a:cs typeface="Times New Roman" pitchFamily="18" charset="0"/>
                      </a:endParaRPr>
                    </a:p>
                  </a:txBody>
                  <a:tcPr marL="91444" marR="91444" marT="45678" marB="45678"/>
                </a:tc>
                <a:tc>
                  <a:txBody>
                    <a:bodyPr/>
                    <a:lstStyle/>
                    <a:p>
                      <a:pPr algn="ctr"/>
                      <a:r>
                        <a:rPr lang="ru-RU" sz="1200" b="1" dirty="0" smtClean="0"/>
                        <a:t>27 954,2</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29</a:t>
                      </a:r>
                      <a:r>
                        <a:rPr lang="ru-RU" sz="1200" b="1" baseline="0" dirty="0" smtClean="0"/>
                        <a:t> 074</a:t>
                      </a:r>
                      <a:r>
                        <a:rPr lang="ru-RU" sz="1200" b="1" dirty="0" smtClean="0"/>
                        <a:t>,4</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104,0</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solidFill>
                            <a:schemeClr val="tx1"/>
                          </a:solidFill>
                          <a:latin typeface="Times New Roman" pitchFamily="18" charset="0"/>
                          <a:cs typeface="Times New Roman" pitchFamily="18" charset="0"/>
                        </a:rPr>
                        <a:t>95,9</a:t>
                      </a:r>
                      <a:endParaRPr lang="ru-RU" sz="1200" b="1" dirty="0">
                        <a:solidFill>
                          <a:schemeClr val="tx1"/>
                        </a:solidFill>
                        <a:latin typeface="Times New Roman" pitchFamily="18" charset="0"/>
                        <a:cs typeface="Times New Roman" pitchFamily="18" charset="0"/>
                      </a:endParaRPr>
                    </a:p>
                  </a:txBody>
                  <a:tcPr marL="91444" marR="91444" marT="45678" marB="45678" anchor="ctr"/>
                </a:tc>
              </a:tr>
              <a:tr h="1387003">
                <a:tc>
                  <a:txBody>
                    <a:bodyPr/>
                    <a:lstStyle/>
                    <a:p>
                      <a:pPr algn="l"/>
                      <a:r>
                        <a:rPr lang="ru-RU" sz="1200" b="1" dirty="0" smtClean="0"/>
                        <a:t>Средняя</a:t>
                      </a:r>
                      <a:r>
                        <a:rPr lang="ru-RU" sz="1200" b="1" baseline="0" dirty="0" smtClean="0"/>
                        <a:t> заработная плата </a:t>
                      </a:r>
                      <a:r>
                        <a:rPr lang="ru-RU" sz="1200" b="1" dirty="0" smtClean="0"/>
                        <a:t>педагогических работников организаций, оказывающих социальные услуги детям-сиротам и детям, оставшимся без попечения родителей</a:t>
                      </a:r>
                      <a:endParaRPr lang="ru-RU" sz="1200" b="1" dirty="0">
                        <a:solidFill>
                          <a:schemeClr val="tx1"/>
                        </a:solidFill>
                        <a:latin typeface="Times New Roman" pitchFamily="18" charset="0"/>
                        <a:cs typeface="Times New Roman" pitchFamily="18" charset="0"/>
                      </a:endParaRPr>
                    </a:p>
                  </a:txBody>
                  <a:tcPr marL="91444" marR="91444" marT="45678" marB="45678"/>
                </a:tc>
                <a:tc>
                  <a:txBody>
                    <a:bodyPr/>
                    <a:lstStyle/>
                    <a:p>
                      <a:pPr algn="ctr"/>
                      <a:r>
                        <a:rPr lang="ru-RU" sz="1200" b="1" dirty="0" smtClean="0"/>
                        <a:t>29 425,5</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29</a:t>
                      </a:r>
                      <a:r>
                        <a:rPr lang="ru-RU" sz="1200" b="1" baseline="0" dirty="0" smtClean="0"/>
                        <a:t> 869</a:t>
                      </a:r>
                      <a:r>
                        <a:rPr lang="ru-RU" sz="1200" b="1" dirty="0" smtClean="0"/>
                        <a:t>,0</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t>101,5</a:t>
                      </a:r>
                      <a:endParaRPr lang="ru-RU" sz="1200" b="1" dirty="0">
                        <a:solidFill>
                          <a:schemeClr val="tx1"/>
                        </a:solidFill>
                        <a:latin typeface="Times New Roman" pitchFamily="18" charset="0"/>
                        <a:cs typeface="Times New Roman" pitchFamily="18" charset="0"/>
                      </a:endParaRPr>
                    </a:p>
                  </a:txBody>
                  <a:tcPr marL="91444" marR="91444" marT="45678" marB="45678" anchor="ctr"/>
                </a:tc>
                <a:tc>
                  <a:txBody>
                    <a:bodyPr/>
                    <a:lstStyle/>
                    <a:p>
                      <a:pPr algn="ctr"/>
                      <a:r>
                        <a:rPr lang="ru-RU" sz="1200" b="1" dirty="0" smtClean="0">
                          <a:solidFill>
                            <a:schemeClr val="tx1"/>
                          </a:solidFill>
                          <a:latin typeface="Times New Roman" pitchFamily="18" charset="0"/>
                          <a:cs typeface="Times New Roman" pitchFamily="18" charset="0"/>
                        </a:rPr>
                        <a:t>98,5</a:t>
                      </a:r>
                      <a:endParaRPr lang="ru-RU" sz="1200" b="1" dirty="0">
                        <a:solidFill>
                          <a:schemeClr val="tx1"/>
                        </a:solidFill>
                        <a:latin typeface="Times New Roman" pitchFamily="18" charset="0"/>
                        <a:cs typeface="Times New Roman" pitchFamily="18" charset="0"/>
                      </a:endParaRPr>
                    </a:p>
                  </a:txBody>
                  <a:tcPr marL="91444" marR="91444" marT="45678" marB="45678" anchor="ctr"/>
                </a:tc>
              </a:tr>
            </a:tbl>
          </a:graphicData>
        </a:graphic>
      </p:graphicFrame>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Целевые показатели уровня средней заработной платы</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xmlns="" val="1079956013"/>
              </p:ext>
            </p:extLst>
          </p:nvPr>
        </p:nvGraphicFramePr>
        <p:xfrm>
          <a:off x="714348" y="1052736"/>
          <a:ext cx="8250140" cy="5616624"/>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1800" b="1" dirty="0" smtClean="0">
                <a:solidFill>
                  <a:schemeClr val="bg1"/>
                </a:solidFill>
                <a:effectLst>
                  <a:outerShdw blurRad="38100" dist="38100" dir="2700000" algn="tl">
                    <a:srgbClr val="000000">
                      <a:alpha val="43137"/>
                    </a:srgbClr>
                  </a:outerShdw>
                </a:effectLst>
                <a:latin typeface="+mn-lt"/>
                <a:ea typeface="+mn-ea"/>
                <a:cs typeface="+mn-cs"/>
              </a:rPr>
              <a:t>Достижение целевых показателей повышения оплаты труда педагогических работников общеобразовательных организаций за 2017 год (ведомственные данные), %</a:t>
            </a:r>
            <a:endParaRPr lang="ru-RU" sz="1800" b="1" dirty="0">
              <a:solidFill>
                <a:schemeClr val="bg1"/>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xmlns="" val="134447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1800" b="1" dirty="0" smtClean="0">
                <a:solidFill>
                  <a:schemeClr val="bg1"/>
                </a:solidFill>
                <a:effectLst>
                  <a:outerShdw blurRad="38100" dist="38100" dir="2700000" algn="tl">
                    <a:srgbClr val="000000">
                      <a:alpha val="43137"/>
                    </a:srgbClr>
                  </a:outerShdw>
                </a:effectLst>
                <a:latin typeface="+mn-lt"/>
                <a:ea typeface="+mn-ea"/>
                <a:cs typeface="+mn-cs"/>
              </a:rPr>
              <a:t>Достижение целевых показателей повышения оплаты труда педагогических работников дошкольных образовательных организаций за 2017 год (ведомственные данные), %</a:t>
            </a:r>
          </a:p>
        </p:txBody>
      </p:sp>
      <p:graphicFrame>
        <p:nvGraphicFramePr>
          <p:cNvPr id="8" name="Диаграмма 7"/>
          <p:cNvGraphicFramePr/>
          <p:nvPr>
            <p:extLst>
              <p:ext uri="{D42A27DB-BD31-4B8C-83A1-F6EECF244321}">
                <p14:modId xmlns:p14="http://schemas.microsoft.com/office/powerpoint/2010/main" xmlns="" val="2193020052"/>
              </p:ext>
            </p:extLst>
          </p:nvPr>
        </p:nvGraphicFramePr>
        <p:xfrm>
          <a:off x="928662" y="1428736"/>
          <a:ext cx="8035826" cy="5312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3444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1800" b="1" dirty="0" smtClean="0">
                <a:solidFill>
                  <a:schemeClr val="bg1"/>
                </a:solidFill>
                <a:effectLst>
                  <a:outerShdw blurRad="38100" dist="38100" dir="2700000" algn="tl">
                    <a:srgbClr val="000000">
                      <a:alpha val="43137"/>
                    </a:srgbClr>
                  </a:outerShdw>
                </a:effectLst>
                <a:latin typeface="+mn-lt"/>
                <a:ea typeface="+mn-ea"/>
                <a:cs typeface="+mn-cs"/>
              </a:rPr>
              <a:t>Достижение целевых показателей повышения оплаты труда педагогических работников учреждений дополнительного образования детей за 2017 год (ведомственные данные), %</a:t>
            </a:r>
          </a:p>
        </p:txBody>
      </p:sp>
      <p:graphicFrame>
        <p:nvGraphicFramePr>
          <p:cNvPr id="9" name="Диаграмма 8"/>
          <p:cNvGraphicFramePr/>
          <p:nvPr>
            <p:extLst>
              <p:ext uri="{D42A27DB-BD31-4B8C-83A1-F6EECF244321}">
                <p14:modId xmlns:p14="http://schemas.microsoft.com/office/powerpoint/2010/main" xmlns="" val="3718690239"/>
              </p:ext>
            </p:extLst>
          </p:nvPr>
        </p:nvGraphicFramePr>
        <p:xfrm>
          <a:off x="928662" y="1500174"/>
          <a:ext cx="8035826" cy="52149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34447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Оптимизация сети образовательных учреждений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graphicFrame>
        <p:nvGraphicFramePr>
          <p:cNvPr id="9" name="Диаграмма 8"/>
          <p:cNvGraphicFramePr/>
          <p:nvPr>
            <p:extLst>
              <p:ext uri="{D42A27DB-BD31-4B8C-83A1-F6EECF244321}">
                <p14:modId xmlns:p14="http://schemas.microsoft.com/office/powerpoint/2010/main" xmlns="" val="2929098668"/>
              </p:ext>
            </p:extLst>
          </p:nvPr>
        </p:nvGraphicFramePr>
        <p:xfrm>
          <a:off x="1260959" y="1196752"/>
          <a:ext cx="7427484" cy="533220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11752" y="0"/>
            <a:ext cx="9144000" cy="6858002"/>
            <a:chOff x="0" y="-2"/>
            <a:chExt cx="9144000" cy="6858002"/>
          </a:xfrm>
        </p:grpSpPr>
        <p:sp>
          <p:nvSpPr>
            <p:cNvPr id="7" name="Прямоугольник 6"/>
            <p:cNvSpPr/>
            <p:nvPr/>
          </p:nvSpPr>
          <p:spPr>
            <a:xfrm>
              <a:off x="0" y="0"/>
              <a:ext cx="9144000" cy="836712"/>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sp>
          <p:nvSpPr>
            <p:cNvPr id="8" name="Прямоугольник 7"/>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pic>
          <p:nvPicPr>
            <p:cNvPr id="9"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4" name="Заголовок 1"/>
          <p:cNvSpPr>
            <a:spLocks noGrp="1"/>
          </p:cNvSpPr>
          <p:nvPr>
            <p:ph type="title"/>
          </p:nvPr>
        </p:nvSpPr>
        <p:spPr>
          <a:xfrm>
            <a:off x="1403648" y="44624"/>
            <a:ext cx="7272808" cy="792091"/>
          </a:xfrm>
        </p:spPr>
        <p:txBody>
          <a:bodyPr>
            <a:noAutofit/>
          </a:bodyPr>
          <a:lstStyle/>
          <a:p>
            <a:pPr algn="ctr"/>
            <a:r>
              <a:rPr lang="ru-RU" sz="3600" b="1" dirty="0">
                <a:solidFill>
                  <a:schemeClr val="bg1"/>
                </a:solidFill>
                <a:effectLst>
                  <a:outerShdw blurRad="38100" dist="38100" dir="2700000" algn="tl">
                    <a:srgbClr val="000000">
                      <a:alpha val="43137"/>
                    </a:srgbClr>
                  </a:outerShdw>
                </a:effectLst>
                <a:latin typeface="+mn-lt"/>
                <a:ea typeface="+mn-ea"/>
                <a:cs typeface="+mn-cs"/>
              </a:rPr>
              <a:t>Ключевые  события </a:t>
            </a:r>
          </a:p>
        </p:txBody>
      </p:sp>
      <p:sp>
        <p:nvSpPr>
          <p:cNvPr id="3" name="Содержимое 2"/>
          <p:cNvSpPr>
            <a:spLocks noGrp="1"/>
          </p:cNvSpPr>
          <p:nvPr>
            <p:ph idx="1"/>
          </p:nvPr>
        </p:nvSpPr>
        <p:spPr>
          <a:xfrm>
            <a:off x="914400" y="1475164"/>
            <a:ext cx="8229600" cy="4042068"/>
          </a:xfrm>
        </p:spPr>
        <p:txBody>
          <a:bodyPr>
            <a:noAutofit/>
          </a:bodyPr>
          <a:lstStyle/>
          <a:p>
            <a:pPr algn="ctr">
              <a:buNone/>
            </a:pPr>
            <a:r>
              <a:rPr lang="ru-RU" sz="1600" b="1" dirty="0" smtClean="0">
                <a:latin typeface="Times New Roman" pitchFamily="18" charset="0"/>
                <a:cs typeface="Times New Roman" pitchFamily="18" charset="0"/>
              </a:rPr>
              <a:t>Публичная </a:t>
            </a:r>
            <a:r>
              <a:rPr lang="ru-RU" sz="1600" b="1" dirty="0">
                <a:latin typeface="Times New Roman" pitchFamily="18" charset="0"/>
                <a:cs typeface="Times New Roman" pitchFamily="18" charset="0"/>
              </a:rPr>
              <a:t>презентация школ «Наша школа – наш успех!»  </a:t>
            </a:r>
          </a:p>
          <a:p>
            <a:pPr>
              <a:buNone/>
            </a:pPr>
            <a:r>
              <a:rPr lang="ru-RU" sz="1600" i="1" dirty="0">
                <a:latin typeface="Times New Roman" pitchFamily="18" charset="0"/>
                <a:cs typeface="Times New Roman" pitchFamily="18" charset="0"/>
              </a:rPr>
              <a:t>Всего в публичных презентациях приняли участие 333 образовательные организации края</a:t>
            </a:r>
            <a:r>
              <a:rPr lang="ru-RU" sz="1600" i="1" dirty="0" smtClean="0">
                <a:latin typeface="Times New Roman" pitchFamily="18" charset="0"/>
                <a:cs typeface="Times New Roman" pitchFamily="18" charset="0"/>
              </a:rPr>
              <a:t>.</a:t>
            </a:r>
            <a:endParaRPr lang="en-US" sz="1600" i="1" dirty="0" smtClean="0">
              <a:latin typeface="Times New Roman" pitchFamily="18" charset="0"/>
              <a:cs typeface="Times New Roman" pitchFamily="18" charset="0"/>
            </a:endParaRPr>
          </a:p>
          <a:p>
            <a:pPr algn="ctr">
              <a:buNone/>
            </a:pPr>
            <a:r>
              <a:rPr lang="ru-RU" sz="1600" i="1" dirty="0" smtClean="0">
                <a:latin typeface="Times New Roman" pitchFamily="18" charset="0"/>
                <a:cs typeface="Times New Roman" pitchFamily="18" charset="0"/>
              </a:rPr>
              <a:t>80 тысяч школьников</a:t>
            </a:r>
            <a:endParaRPr lang="ru-RU" sz="1600" i="1" dirty="0">
              <a:latin typeface="Times New Roman" pitchFamily="18" charset="0"/>
              <a:cs typeface="Times New Roman" pitchFamily="18" charset="0"/>
            </a:endParaRPr>
          </a:p>
          <a:p>
            <a:pPr algn="ctr">
              <a:buNone/>
            </a:pPr>
            <a:r>
              <a:rPr lang="ru-RU" sz="1600" b="1" dirty="0" smtClean="0">
                <a:latin typeface="Times New Roman" pitchFamily="18" charset="0"/>
                <a:cs typeface="Times New Roman" pitchFamily="18" charset="0"/>
              </a:rPr>
              <a:t>Летняя </a:t>
            </a:r>
            <a:r>
              <a:rPr lang="ru-RU" sz="1600" b="1" dirty="0">
                <a:latin typeface="Times New Roman" pitchFamily="18" charset="0"/>
                <a:cs typeface="Times New Roman" pitchFamily="18" charset="0"/>
              </a:rPr>
              <a:t>школа молодого учителя и педагога-исследователя «Молодые профессионалы России</a:t>
            </a:r>
            <a:r>
              <a:rPr lang="ru-RU" sz="1600" b="1" dirty="0" smtClean="0">
                <a:latin typeface="Times New Roman" pitchFamily="18" charset="0"/>
                <a:cs typeface="Times New Roman" pitchFamily="18" charset="0"/>
              </a:rPr>
              <a:t>»</a:t>
            </a:r>
            <a:endParaRPr lang="ru-RU" sz="1600" b="1" dirty="0">
              <a:latin typeface="Times New Roman" pitchFamily="18" charset="0"/>
              <a:cs typeface="Times New Roman" pitchFamily="18" charset="0"/>
            </a:endParaRPr>
          </a:p>
          <a:p>
            <a:pPr algn="ctr">
              <a:buNone/>
            </a:pPr>
            <a:r>
              <a:rPr lang="ru-RU" sz="1600" i="1" dirty="0">
                <a:latin typeface="Times New Roman" pitchFamily="18" charset="0"/>
                <a:cs typeface="Times New Roman" pitchFamily="18" charset="0"/>
              </a:rPr>
              <a:t>Около 50 молодых педагогов до 30 лет – «Наставничество» </a:t>
            </a:r>
            <a:endParaRPr lang="ru-RU" sz="1600" dirty="0">
              <a:latin typeface="Times New Roman" pitchFamily="18" charset="0"/>
              <a:cs typeface="Times New Roman" pitchFamily="18" charset="0"/>
            </a:endParaRPr>
          </a:p>
          <a:p>
            <a:pPr algn="ctr">
              <a:buNone/>
            </a:pPr>
            <a:r>
              <a:rPr lang="ru-RU" sz="1600" b="1" dirty="0" smtClean="0">
                <a:latin typeface="Times New Roman" pitchFamily="18" charset="0"/>
                <a:cs typeface="Times New Roman" pitchFamily="18" charset="0"/>
              </a:rPr>
              <a:t>Церемония </a:t>
            </a:r>
            <a:r>
              <a:rPr lang="ru-RU" sz="1600" b="1" dirty="0">
                <a:latin typeface="Times New Roman" pitchFamily="18" charset="0"/>
                <a:cs typeface="Times New Roman" pitchFamily="18" charset="0"/>
              </a:rPr>
              <a:t>награждения лучших школ, педагогических коллективов, педагогических работников в рамках фестиваля «Я – забайкалец, мы – Забайкалье!» </a:t>
            </a:r>
          </a:p>
          <a:p>
            <a:pPr algn="ctr">
              <a:buNone/>
            </a:pPr>
            <a:r>
              <a:rPr lang="ru-RU" sz="1600" i="1" dirty="0">
                <a:latin typeface="Times New Roman" pitchFamily="18" charset="0"/>
                <a:cs typeface="Times New Roman" pitchFamily="18" charset="0"/>
              </a:rPr>
              <a:t>60 лучших школ Забайкальского края получили дополнительное денежное поощрение в размере ста тысяч рублей. </a:t>
            </a:r>
            <a:endParaRPr lang="ru-RU" sz="1600" dirty="0">
              <a:latin typeface="Times New Roman" pitchFamily="18" charset="0"/>
              <a:cs typeface="Times New Roman" pitchFamily="18" charset="0"/>
            </a:endParaRPr>
          </a:p>
          <a:p>
            <a:pPr algn="ctr">
              <a:buNone/>
            </a:pPr>
            <a:r>
              <a:rPr lang="ru-RU" sz="1600" b="1" dirty="0" smtClean="0">
                <a:latin typeface="Times New Roman" pitchFamily="18" charset="0"/>
                <a:cs typeface="Times New Roman" pitchFamily="18" charset="0"/>
              </a:rPr>
              <a:t>Забайкальский </a:t>
            </a:r>
            <a:r>
              <a:rPr lang="ru-RU" sz="1600" b="1" dirty="0">
                <a:latin typeface="Times New Roman" pitchFamily="18" charset="0"/>
                <a:cs typeface="Times New Roman" pitchFamily="18" charset="0"/>
              </a:rPr>
              <a:t>образовательный форум – </a:t>
            </a:r>
            <a:r>
              <a:rPr lang="ru-RU" sz="1600" b="1" dirty="0" smtClean="0">
                <a:latin typeface="Times New Roman" pitchFamily="18" charset="0"/>
                <a:cs typeface="Times New Roman" pitchFamily="18" charset="0"/>
              </a:rPr>
              <a:t>2017</a:t>
            </a:r>
            <a:endParaRPr lang="ru-RU" sz="1600" b="1" dirty="0">
              <a:latin typeface="Times New Roman" pitchFamily="18" charset="0"/>
              <a:cs typeface="Times New Roman" pitchFamily="18" charset="0"/>
            </a:endParaRPr>
          </a:p>
          <a:p>
            <a:pPr algn="ctr">
              <a:buNone/>
            </a:pPr>
            <a:r>
              <a:rPr lang="ru-RU" sz="1600" i="1" dirty="0">
                <a:latin typeface="Times New Roman" pitchFamily="18" charset="0"/>
                <a:cs typeface="Times New Roman" pitchFamily="18" charset="0"/>
              </a:rPr>
              <a:t>В девяти конкурсных мероприятиях ЗОФ приняли участие более 500 образовательных организаций, педагогов и педагогических коллективов.  </a:t>
            </a:r>
            <a:endParaRPr lang="ru-RU"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Оптимизация сети образовательных учреждений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2" name="Прямоугольник 1"/>
          <p:cNvSpPr/>
          <p:nvPr/>
        </p:nvSpPr>
        <p:spPr>
          <a:xfrm>
            <a:off x="1264736" y="1582201"/>
            <a:ext cx="7411719" cy="523220"/>
          </a:xfrm>
          <a:prstGeom prst="rect">
            <a:avLst/>
          </a:prstGeom>
        </p:spPr>
        <p:txBody>
          <a:bodyPr wrap="square">
            <a:spAutoFit/>
          </a:bodyPr>
          <a:lstStyle/>
          <a:p>
            <a:pPr algn="ctr">
              <a:defRPr sz="1400" b="0" i="0" u="none" strike="noStrike" kern="1200" spc="0" baseline="0">
                <a:solidFill>
                  <a:prstClr val="black">
                    <a:lumMod val="65000"/>
                    <a:lumOff val="35000"/>
                  </a:prstClr>
                </a:solidFill>
                <a:latin typeface="+mn-lt"/>
                <a:ea typeface="+mn-ea"/>
                <a:cs typeface="+mn-cs"/>
              </a:defRPr>
            </a:pPr>
            <a:r>
              <a:rPr lang="ru-RU" b="1" dirty="0"/>
              <a:t>Объем финансовых средств, полученных за счет оптимизационных мероприятий, направленных на повышение оплаты труда, </a:t>
            </a:r>
            <a:r>
              <a:rPr lang="ru-RU" b="1" dirty="0" err="1"/>
              <a:t>млн.руб</a:t>
            </a:r>
            <a:r>
              <a:rPr lang="ru-RU" b="1" dirty="0"/>
              <a:t>. </a:t>
            </a:r>
          </a:p>
        </p:txBody>
      </p:sp>
      <p:pic>
        <p:nvPicPr>
          <p:cNvPr id="10" name="table"/>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248967" y="2492896"/>
            <a:ext cx="7363067" cy="2926050"/>
          </a:xfrm>
          <a:prstGeom prst="rect">
            <a:avLst/>
          </a:prstGeom>
        </p:spPr>
      </p:pic>
    </p:spTree>
    <p:extLst>
      <p:ext uri="{BB962C8B-B14F-4D97-AF65-F5344CB8AC3E}">
        <p14:creationId xmlns:p14="http://schemas.microsoft.com/office/powerpoint/2010/main" xmlns="" val="2257942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xmlns="" val="3928913532"/>
              </p:ext>
            </p:extLst>
          </p:nvPr>
        </p:nvGraphicFramePr>
        <p:xfrm>
          <a:off x="1187624" y="1583221"/>
          <a:ext cx="7654551" cy="4747049"/>
        </p:xfrm>
        <a:graphic>
          <a:graphicData uri="http://schemas.openxmlformats.org/drawingml/2006/table">
            <a:tbl>
              <a:tblPr>
                <a:tableStyleId>{8799B23B-EC83-4686-B30A-512413B5E67A}</a:tableStyleId>
              </a:tblPr>
              <a:tblGrid>
                <a:gridCol w="1893912"/>
                <a:gridCol w="792088"/>
                <a:gridCol w="864096"/>
                <a:gridCol w="648072"/>
                <a:gridCol w="792088"/>
                <a:gridCol w="656544"/>
                <a:gridCol w="690164"/>
                <a:gridCol w="669516"/>
                <a:gridCol w="648071"/>
              </a:tblGrid>
              <a:tr h="59338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rPr>
                        <a:t>Показатели</a:t>
                      </a:r>
                      <a:endParaRPr kumimoji="0" lang="ru-RU"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rPr>
                        <a:t>2012 год</a:t>
                      </a:r>
                      <a:endParaRPr kumimoji="0" lang="ru-RU"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rPr>
                        <a:t>2013 год</a:t>
                      </a:r>
                      <a:endParaRPr kumimoji="0" lang="ru-RU"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rPr>
                        <a:t>2014 год</a:t>
                      </a:r>
                      <a:endParaRPr kumimoji="0" lang="ru-RU"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rPr>
                        <a:t>2015 год</a:t>
                      </a:r>
                      <a:endParaRPr kumimoji="0" lang="ru-RU"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rPr>
                        <a:t>2016 год</a:t>
                      </a:r>
                      <a:endParaRPr kumimoji="0" lang="ru-RU"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rPr>
                        <a:t>2017 год</a:t>
                      </a:r>
                      <a:endParaRPr kumimoji="0" lang="ru-RU"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effectLst/>
                        </a:rPr>
                        <a:t>2018 год</a:t>
                      </a:r>
                      <a:endParaRPr kumimoji="0" lang="ru-RU" sz="16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r>
              <a:tr h="103841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Дошкольное образование: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численность воспитанников в расчете на 1 педагогического работника, (чел.)</a:t>
                      </a:r>
                      <a:endParaRPr kumimoji="0" lang="ru-RU"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smtClean="0">
                          <a:ln>
                            <a:noFill/>
                          </a:ln>
                          <a:effectLst/>
                        </a:rPr>
                        <a:t>план</a:t>
                      </a: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dirty="0" smtClean="0">
                          <a:ln>
                            <a:noFill/>
                          </a:ln>
                          <a:effectLst/>
                        </a:rPr>
                        <a:t>8,7</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400" marR="2540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dirty="0" smtClean="0">
                          <a:ln>
                            <a:noFill/>
                          </a:ln>
                          <a:effectLst/>
                        </a:rPr>
                        <a:t>8,9</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400" marR="2540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dirty="0" smtClean="0">
                          <a:ln>
                            <a:noFill/>
                          </a:ln>
                          <a:effectLst/>
                        </a:rPr>
                        <a:t>8.9</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400" marR="2540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dirty="0" smtClean="0">
                          <a:ln>
                            <a:noFill/>
                          </a:ln>
                          <a:effectLst/>
                        </a:rPr>
                        <a:t>9,2</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400" marR="2540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dirty="0" smtClean="0">
                          <a:ln>
                            <a:noFill/>
                          </a:ln>
                          <a:effectLst/>
                        </a:rPr>
                        <a:t>9,6</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400" marR="2540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1</a:t>
                      </a:r>
                      <a:r>
                        <a:rPr kumimoji="0" lang="ru-RU" sz="1600" u="none" strike="noStrike" cap="none" normalizeH="0" baseline="0" dirty="0" smtClean="0">
                          <a:ln>
                            <a:noFill/>
                          </a:ln>
                          <a:effectLst/>
                        </a:rPr>
                        <a:t>1</a:t>
                      </a:r>
                      <a:r>
                        <a:rPr kumimoji="0" lang="en-US" sz="1600" u="none" strike="noStrike" cap="none" normalizeH="0" baseline="0" dirty="0" smtClean="0">
                          <a:ln>
                            <a:noFill/>
                          </a:ln>
                          <a:effectLst/>
                        </a:rPr>
                        <a:t>,</a:t>
                      </a:r>
                      <a:r>
                        <a:rPr kumimoji="0" lang="ru-RU" sz="1600" u="none" strike="noStrike" cap="none" normalizeH="0" baseline="0" dirty="0" smtClean="0">
                          <a:ln>
                            <a:noFill/>
                          </a:ln>
                          <a:effectLst/>
                        </a:rPr>
                        <a:t>81</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400" marR="2540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12,</a:t>
                      </a:r>
                      <a:r>
                        <a:rPr kumimoji="0" lang="ru-RU" sz="1600" u="none" strike="noStrike" cap="none" normalizeH="0" baseline="0" dirty="0" smtClean="0">
                          <a:ln>
                            <a:noFill/>
                          </a:ln>
                          <a:effectLst/>
                        </a:rPr>
                        <a:t>7</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400" marR="25400" marT="0" marB="0" anchor="ctr" horzOverflow="overflow"/>
                </a:tc>
              </a:tr>
              <a:tr h="1038417">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факт</a:t>
                      </a:r>
                      <a:endParaRPr kumimoji="0" lang="ru-RU" sz="1600" b="0" i="0" u="none" strike="noStrike" cap="none" normalizeH="0" baseline="0" dirty="0" smtClean="0">
                        <a:ln>
                          <a:noFill/>
                        </a:ln>
                        <a:solidFill>
                          <a:srgbClr val="C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12,13</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12,30</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11,83</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11,77</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a:t>
                      </a:r>
                      <a:r>
                        <a:rPr kumimoji="0" lang="ru-RU" sz="1600" b="1" u="none" strike="noStrike" cap="none" normalizeH="0" baseline="0" dirty="0" smtClean="0">
                          <a:ln>
                            <a:noFill/>
                          </a:ln>
                          <a:solidFill>
                            <a:srgbClr val="FF0000"/>
                          </a:solidFill>
                          <a:effectLst/>
                        </a:rPr>
                        <a:t>1</a:t>
                      </a:r>
                      <a:r>
                        <a:rPr kumimoji="0" lang="en-US" sz="1600" b="1" u="none" strike="noStrike" cap="none" normalizeH="0" baseline="0" dirty="0" smtClean="0">
                          <a:ln>
                            <a:noFill/>
                          </a:ln>
                          <a:solidFill>
                            <a:srgbClr val="FF0000"/>
                          </a:solidFill>
                          <a:effectLst/>
                        </a:rPr>
                        <a:t>,</a:t>
                      </a:r>
                      <a:r>
                        <a:rPr kumimoji="0" lang="ru-RU" sz="1600" b="1" u="none" strike="noStrike" cap="none" normalizeH="0" baseline="0" dirty="0" smtClean="0">
                          <a:ln>
                            <a:noFill/>
                          </a:ln>
                          <a:solidFill>
                            <a:srgbClr val="FF0000"/>
                          </a:solidFill>
                          <a:effectLst/>
                        </a:rPr>
                        <a:t>6</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a:t>
                      </a:r>
                      <a:r>
                        <a:rPr kumimoji="0" lang="ru-RU" sz="1600" b="1" u="none" strike="noStrike" cap="none" normalizeH="0" baseline="0" dirty="0" smtClean="0">
                          <a:ln>
                            <a:noFill/>
                          </a:ln>
                          <a:solidFill>
                            <a:srgbClr val="FF0000"/>
                          </a:solidFill>
                          <a:effectLst/>
                        </a:rPr>
                        <a:t>1</a:t>
                      </a:r>
                      <a:r>
                        <a:rPr kumimoji="0" lang="en-US" sz="1600" b="1" u="none" strike="noStrike" cap="none" normalizeH="0" baseline="0" dirty="0" smtClean="0">
                          <a:ln>
                            <a:noFill/>
                          </a:ln>
                          <a:solidFill>
                            <a:srgbClr val="FF0000"/>
                          </a:solidFill>
                          <a:effectLst/>
                        </a:rPr>
                        <a:t>,</a:t>
                      </a:r>
                      <a:r>
                        <a:rPr kumimoji="0" lang="ru-RU" sz="1600" b="1" u="none" strike="noStrike" cap="none" normalizeH="0" baseline="0" dirty="0" smtClean="0">
                          <a:ln>
                            <a:noFill/>
                          </a:ln>
                          <a:solidFill>
                            <a:srgbClr val="FF0000"/>
                          </a:solidFill>
                          <a:effectLst/>
                        </a:rPr>
                        <a:t>81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FF0000"/>
                          </a:solidFill>
                          <a:effectLst/>
                        </a:rPr>
                        <a:t>--</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r>
              <a:tr h="103841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smtClean="0">
                          <a:ln>
                            <a:noFill/>
                          </a:ln>
                          <a:effectLst/>
                        </a:rPr>
                        <a:t>Общее образование: численность обучающихся в расчете на 1 педагогического работника, (чел.)</a:t>
                      </a: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smtClean="0">
                          <a:ln>
                            <a:noFill/>
                          </a:ln>
                          <a:effectLst/>
                        </a:rPr>
                        <a:t>план</a:t>
                      </a:r>
                      <a:endParaRPr kumimoji="0" lang="ru-RU" sz="16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smtClean="0">
                          <a:ln>
                            <a:noFill/>
                          </a:ln>
                          <a:effectLst/>
                        </a:rPr>
                        <a:t>11,9</a:t>
                      </a: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dirty="0" smtClean="0">
                          <a:ln>
                            <a:noFill/>
                          </a:ln>
                          <a:effectLst/>
                        </a:rPr>
                        <a:t>11,9</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smtClean="0">
                          <a:ln>
                            <a:noFill/>
                          </a:ln>
                          <a:effectLst/>
                        </a:rPr>
                        <a:t>12,0</a:t>
                      </a: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smtClean="0">
                          <a:ln>
                            <a:noFill/>
                          </a:ln>
                          <a:effectLst/>
                        </a:rPr>
                        <a:t>12,1</a:t>
                      </a: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smtClean="0">
                          <a:ln>
                            <a:noFill/>
                          </a:ln>
                          <a:effectLst/>
                        </a:rPr>
                        <a:t>12,2</a:t>
                      </a: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u="none" strike="noStrike" cap="none" normalizeH="0" baseline="0" smtClean="0">
                          <a:ln>
                            <a:noFill/>
                          </a:ln>
                          <a:effectLst/>
                        </a:rPr>
                        <a:t>12,4</a:t>
                      </a: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12,4</a:t>
                      </a:r>
                      <a:endParaRPr kumimoji="0" lang="ru-RU" sz="1600" u="none" strike="noStrike" cap="none" normalizeH="0" baseline="0" dirty="0" smtClean="0">
                        <a:ln>
                          <a:noFill/>
                        </a:ln>
                        <a:effectLst/>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tc>
              </a:tr>
              <a:tr h="1038417">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smtClean="0">
                          <a:ln>
                            <a:noFill/>
                          </a:ln>
                          <a:effectLst/>
                        </a:rPr>
                        <a:t>факт</a:t>
                      </a:r>
                      <a:endParaRPr kumimoji="0" lang="ru-RU" sz="1600" b="0" i="0" u="none" strike="noStrike" cap="none" normalizeH="0" baseline="0" smtClean="0">
                        <a:ln>
                          <a:noFill/>
                        </a:ln>
                        <a:solidFill>
                          <a:srgbClr val="C0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10,4</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11,3</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11,6</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11,62</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11,</a:t>
                      </a:r>
                      <a:r>
                        <a:rPr kumimoji="0" lang="ru-RU" sz="1600" b="1" u="none" strike="noStrike" cap="none" normalizeH="0" baseline="0" dirty="0" smtClean="0">
                          <a:ln>
                            <a:noFill/>
                          </a:ln>
                          <a:solidFill>
                            <a:srgbClr val="FF0000"/>
                          </a:solidFill>
                          <a:effectLst/>
                        </a:rPr>
                        <a:t>58</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FF0000"/>
                          </a:solidFill>
                          <a:effectLst/>
                        </a:rPr>
                        <a:t>1</a:t>
                      </a:r>
                      <a:r>
                        <a:rPr kumimoji="0" lang="ru-RU" sz="1600" b="1" u="none" strike="noStrike" cap="none" normalizeH="0" baseline="0" dirty="0" smtClean="0">
                          <a:ln>
                            <a:noFill/>
                          </a:ln>
                          <a:solidFill>
                            <a:srgbClr val="FF0000"/>
                          </a:solidFill>
                          <a:effectLst/>
                        </a:rPr>
                        <a:t>1</a:t>
                      </a:r>
                      <a:r>
                        <a:rPr kumimoji="0" lang="en-US" sz="1600" b="1" u="none" strike="noStrike" cap="none" normalizeH="0" baseline="0" dirty="0" smtClean="0">
                          <a:ln>
                            <a:noFill/>
                          </a:ln>
                          <a:solidFill>
                            <a:srgbClr val="FF0000"/>
                          </a:solidFill>
                          <a:effectLst/>
                        </a:rPr>
                        <a:t>,</a:t>
                      </a:r>
                      <a:r>
                        <a:rPr kumimoji="0" lang="ru-RU" sz="1600" b="1" u="none" strike="noStrike" cap="none" normalizeH="0" baseline="0" dirty="0" smtClean="0">
                          <a:ln>
                            <a:noFill/>
                          </a:ln>
                          <a:solidFill>
                            <a:srgbClr val="FF0000"/>
                          </a:solidFill>
                          <a:effectLst/>
                        </a:rPr>
                        <a:t>59</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FF0000"/>
                          </a:solidFill>
                          <a:effectLst/>
                        </a:rPr>
                        <a:t>--</a:t>
                      </a:r>
                      <a:endParaRPr kumimoji="0" lang="ru-RU" sz="1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68580" marR="68580" marT="0" marB="0" anchor="ctr" horzOverflow="overflow"/>
                </a:tc>
              </a:tr>
            </a:tbl>
          </a:graphicData>
        </a:graphic>
      </p:graphicFrame>
      <p:sp>
        <p:nvSpPr>
          <p:cNvPr id="11326"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Calibri" pitchFamily="34" charset="0"/>
            </a:endParaRPr>
          </a:p>
        </p:txBody>
      </p:sp>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1800" b="1" dirty="0">
                <a:solidFill>
                  <a:schemeClr val="bg1"/>
                </a:solidFill>
                <a:effectLst>
                  <a:outerShdw blurRad="38100" dist="38100" dir="2700000" algn="tl">
                    <a:srgbClr val="000000">
                      <a:alpha val="43137"/>
                    </a:srgbClr>
                  </a:outerShdw>
                </a:effectLst>
                <a:latin typeface="+mn-lt"/>
                <a:ea typeface="+mn-ea"/>
                <a:cs typeface="+mn-cs"/>
              </a:rPr>
              <a:t>Достижение целевых показателей </a:t>
            </a:r>
            <a:r>
              <a:rPr lang="ru-RU" sz="1800" b="1" dirty="0" smtClean="0">
                <a:solidFill>
                  <a:schemeClr val="bg1"/>
                </a:solidFill>
                <a:effectLst>
                  <a:outerShdw blurRad="38100" dist="38100" dir="2700000" algn="tl">
                    <a:srgbClr val="000000">
                      <a:alpha val="43137"/>
                    </a:srgbClr>
                  </a:outerShdw>
                </a:effectLst>
                <a:latin typeface="+mn-lt"/>
                <a:ea typeface="+mn-ea"/>
                <a:cs typeface="+mn-cs"/>
              </a:rPr>
              <a:t>«</a:t>
            </a:r>
            <a:r>
              <a:rPr lang="ru-RU" sz="1800" b="1" dirty="0">
                <a:solidFill>
                  <a:schemeClr val="bg1"/>
                </a:solidFill>
                <a:effectLst>
                  <a:outerShdw blurRad="38100" dist="38100" dir="2700000" algn="tl">
                    <a:srgbClr val="000000">
                      <a:alpha val="43137"/>
                    </a:srgbClr>
                  </a:outerShdw>
                </a:effectLst>
                <a:latin typeface="+mn-lt"/>
                <a:ea typeface="+mn-ea"/>
                <a:cs typeface="+mn-cs"/>
              </a:rPr>
              <a:t>дорожной карты» </a:t>
            </a:r>
            <a:br>
              <a:rPr lang="ru-RU" sz="1800" b="1" dirty="0">
                <a:solidFill>
                  <a:schemeClr val="bg1"/>
                </a:solidFill>
                <a:effectLst>
                  <a:outerShdw blurRad="38100" dist="38100" dir="2700000" algn="tl">
                    <a:srgbClr val="000000">
                      <a:alpha val="43137"/>
                    </a:srgbClr>
                  </a:outerShdw>
                </a:effectLst>
                <a:latin typeface="+mn-lt"/>
                <a:ea typeface="+mn-ea"/>
                <a:cs typeface="+mn-cs"/>
              </a:rPr>
            </a:br>
            <a:r>
              <a:rPr lang="ru-RU" sz="1800" b="1" dirty="0">
                <a:solidFill>
                  <a:schemeClr val="bg1"/>
                </a:solidFill>
                <a:effectLst>
                  <a:outerShdw blurRad="38100" dist="38100" dir="2700000" algn="tl">
                    <a:srgbClr val="000000">
                      <a:alpha val="43137"/>
                    </a:srgbClr>
                  </a:outerShdw>
                </a:effectLst>
                <a:latin typeface="+mn-lt"/>
                <a:ea typeface="+mn-ea"/>
                <a:cs typeface="+mn-cs"/>
              </a:rPr>
              <a:t>«Изменения в отраслях социальной сферы, направленные на повышение эффективности образования</a:t>
            </a:r>
            <a:r>
              <a:rPr lang="ru-RU" sz="1800" b="1" dirty="0" smtClean="0">
                <a:solidFill>
                  <a:schemeClr val="bg1"/>
                </a:solidFill>
                <a:effectLst>
                  <a:outerShdw blurRad="38100" dist="38100" dir="2700000" algn="tl">
                    <a:srgbClr val="000000">
                      <a:alpha val="43137"/>
                    </a:srgbClr>
                  </a:outerShdw>
                </a:effectLst>
                <a:latin typeface="+mn-lt"/>
                <a:ea typeface="+mn-ea"/>
                <a:cs typeface="+mn-cs"/>
              </a:rPr>
              <a:t>»</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Прямоугольник 2"/>
          <p:cNvSpPr>
            <a:spLocks noChangeArrowheads="1"/>
          </p:cNvSpPr>
          <p:nvPr/>
        </p:nvSpPr>
        <p:spPr bwMode="auto">
          <a:xfrm>
            <a:off x="1475656" y="2348880"/>
            <a:ext cx="7344494" cy="2123658"/>
          </a:xfrm>
          <a:prstGeom prst="rect">
            <a:avLst/>
          </a:prstGeom>
          <a:noFill/>
          <a:ln w="9525">
            <a:noFill/>
            <a:miter lim="800000"/>
            <a:headEnd/>
            <a:tailEnd/>
          </a:ln>
        </p:spPr>
        <p:txBody>
          <a:bodyPr wrap="square">
            <a:spAutoFit/>
          </a:bodyPr>
          <a:lstStyle/>
          <a:p>
            <a:pPr algn="ctr">
              <a:buFont typeface="Arial" charset="0"/>
              <a:buNone/>
            </a:pPr>
            <a:r>
              <a:rPr lang="ru-RU" sz="4400" b="1" dirty="0" smtClean="0">
                <a:solidFill>
                  <a:schemeClr val="accent2">
                    <a:lumMod val="75000"/>
                  </a:schemeClr>
                </a:solidFill>
                <a:effectLst>
                  <a:outerShdw blurRad="38100" dist="38100" dir="2700000" algn="tl">
                    <a:srgbClr val="000000">
                      <a:alpha val="43137"/>
                    </a:srgbClr>
                  </a:outerShdw>
                </a:effectLst>
              </a:rPr>
              <a:t>Сетевое </a:t>
            </a:r>
            <a:r>
              <a:rPr lang="ru-RU" sz="4400" b="1" dirty="0">
                <a:solidFill>
                  <a:schemeClr val="accent2">
                    <a:lumMod val="75000"/>
                  </a:schemeClr>
                </a:solidFill>
                <a:effectLst>
                  <a:outerShdw blurRad="38100" dist="38100" dir="2700000" algn="tl">
                    <a:srgbClr val="000000">
                      <a:alpha val="43137"/>
                    </a:srgbClr>
                  </a:outerShdw>
                </a:effectLst>
              </a:rPr>
              <a:t>взаимодействие</a:t>
            </a:r>
          </a:p>
          <a:p>
            <a:pPr algn="ctr">
              <a:buFont typeface="Arial" charset="0"/>
              <a:buNone/>
            </a:pPr>
            <a:r>
              <a:rPr lang="ru-RU" sz="4400" b="1" dirty="0">
                <a:solidFill>
                  <a:schemeClr val="accent2">
                    <a:lumMod val="75000"/>
                  </a:schemeClr>
                </a:solidFill>
                <a:effectLst>
                  <a:outerShdw blurRad="38100" dist="38100" dir="2700000" algn="tl">
                    <a:srgbClr val="000000">
                      <a:alpha val="43137"/>
                    </a:srgbClr>
                  </a:outerShdw>
                </a:effectLst>
              </a:rPr>
              <a:t> в условиях малочисленных сельских школ </a:t>
            </a:r>
          </a:p>
        </p:txBody>
      </p:sp>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a:solidFill>
                  <a:schemeClr val="bg1"/>
                </a:solidFill>
                <a:effectLst>
                  <a:outerShdw blurRad="38100" dist="38100" dir="2700000" algn="tl">
                    <a:srgbClr val="000000">
                      <a:alpha val="43137"/>
                    </a:srgbClr>
                  </a:outerShdw>
                </a:effectLst>
                <a:latin typeface="+mn-lt"/>
                <a:ea typeface="+mn-ea"/>
                <a:cs typeface="+mn-cs"/>
              </a:rPr>
              <a:t>МБОУ</a:t>
            </a:r>
          </a:p>
          <a:p>
            <a:r>
              <a:rPr lang="ru-RU" sz="1800" b="1" dirty="0">
                <a:solidFill>
                  <a:schemeClr val="bg1"/>
                </a:solidFill>
                <a:effectLst>
                  <a:outerShdw blurRad="38100" dist="38100" dir="2700000" algn="tl">
                    <a:srgbClr val="000000">
                      <a:alpha val="43137"/>
                    </a:srgbClr>
                  </a:outerShdw>
                </a:effectLst>
                <a:latin typeface="+mn-lt"/>
                <a:ea typeface="+mn-ea"/>
                <a:cs typeface="+mn-cs"/>
              </a:rPr>
              <a:t> «</a:t>
            </a:r>
            <a:r>
              <a:rPr lang="ru-RU" sz="1800" b="1" dirty="0" err="1">
                <a:solidFill>
                  <a:schemeClr val="bg1"/>
                </a:solidFill>
                <a:effectLst>
                  <a:outerShdw blurRad="38100" dist="38100" dir="2700000" algn="tl">
                    <a:srgbClr val="000000">
                      <a:alpha val="43137"/>
                    </a:srgbClr>
                  </a:outerShdw>
                </a:effectLst>
                <a:latin typeface="+mn-lt"/>
                <a:ea typeface="+mn-ea"/>
                <a:cs typeface="+mn-cs"/>
              </a:rPr>
              <a:t>Урда</a:t>
            </a:r>
            <a:r>
              <a:rPr lang="ru-RU" sz="1800" b="1" dirty="0">
                <a:solidFill>
                  <a:schemeClr val="bg1"/>
                </a:solidFill>
                <a:effectLst>
                  <a:outerShdw blurRad="38100" dist="38100" dir="2700000" algn="tl">
                    <a:srgbClr val="000000">
                      <a:alpha val="43137"/>
                    </a:srgbClr>
                  </a:outerShdw>
                </a:effectLst>
                <a:latin typeface="+mn-lt"/>
                <a:ea typeface="+mn-ea"/>
                <a:cs typeface="+mn-cs"/>
              </a:rPr>
              <a:t>-Агинская средняя общеобразовательная </a:t>
            </a:r>
          </a:p>
          <a:p>
            <a:r>
              <a:rPr lang="ru-RU" sz="1800" b="1" dirty="0">
                <a:solidFill>
                  <a:schemeClr val="bg1"/>
                </a:solidFill>
                <a:effectLst>
                  <a:outerShdw blurRad="38100" dist="38100" dir="2700000" algn="tl">
                    <a:srgbClr val="000000">
                      <a:alpha val="43137"/>
                    </a:srgbClr>
                  </a:outerShdw>
                </a:effectLst>
                <a:latin typeface="+mn-lt"/>
                <a:ea typeface="+mn-ea"/>
                <a:cs typeface="+mn-cs"/>
              </a:rPr>
              <a:t>школа им. Г.Ж. </a:t>
            </a:r>
            <a:r>
              <a:rPr lang="ru-RU" sz="1800" b="1" dirty="0" err="1">
                <a:solidFill>
                  <a:schemeClr val="bg1"/>
                </a:solidFill>
                <a:effectLst>
                  <a:outerShdw blurRad="38100" dist="38100" dir="2700000" algn="tl">
                    <a:srgbClr val="000000">
                      <a:alpha val="43137"/>
                    </a:srgbClr>
                  </a:outerShdw>
                </a:effectLst>
                <a:latin typeface="+mn-lt"/>
                <a:ea typeface="+mn-ea"/>
                <a:cs typeface="+mn-cs"/>
              </a:rPr>
              <a:t>Цыбикова</a:t>
            </a:r>
            <a:r>
              <a:rPr lang="ru-RU" sz="1800" b="1" dirty="0">
                <a:solidFill>
                  <a:schemeClr val="bg1"/>
                </a:solidFill>
                <a:effectLst>
                  <a:outerShdw blurRad="38100" dist="38100" dir="2700000" algn="tl">
                    <a:srgbClr val="000000">
                      <a:alpha val="43137"/>
                    </a:srgbClr>
                  </a:outerShdw>
                </a:effectLst>
                <a:latin typeface="+mn-lt"/>
                <a:ea typeface="+mn-ea"/>
                <a:cs typeface="+mn-cs"/>
              </a:rPr>
              <a:t>»</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123728" y="1367889"/>
            <a:ext cx="4867449" cy="5157455"/>
          </a:xfrm>
          <a:prstGeom prst="rect">
            <a:avLst/>
          </a:prstGeom>
          <a:ln>
            <a:noFill/>
          </a:ln>
          <a:effectLst>
            <a:outerShdw blurRad="292100" dist="139700" dir="2700000" algn="tl" rotWithShape="0">
              <a:srgbClr val="333333">
                <a:alpha val="65000"/>
              </a:srgbClr>
            </a:outerShdw>
          </a:effectLst>
        </p:spPr>
      </p:pic>
      <p:pic>
        <p:nvPicPr>
          <p:cNvPr id="11" name="Picture 6"/>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214688" y="1714500"/>
            <a:ext cx="508000" cy="357188"/>
          </a:xfrm>
          <a:prstGeom prst="rect">
            <a:avLst/>
          </a:prstGeom>
          <a:noFill/>
          <a:ln w="9525">
            <a:noFill/>
            <a:miter lim="800000"/>
            <a:headEnd/>
            <a:tailEnd/>
          </a:ln>
        </p:spPr>
      </p:pic>
      <p:sp>
        <p:nvSpPr>
          <p:cNvPr id="7" name="Прямоугольник 6"/>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8" name="Прямоугольник 7"/>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9" name="Picture 2" descr="C:\Users\Людмилка\Documents\Герб ЗК.png"/>
          <p:cNvPicPr>
            <a:picLocks noChangeAspect="1" noChangeArrowheads="1"/>
          </p:cNvPicPr>
          <p:nvPr/>
        </p:nvPicPr>
        <p:blipFill>
          <a:blip r:embed="rId5"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0"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Сетевая площадка    МБОУ «</a:t>
            </a:r>
            <a:r>
              <a:rPr lang="ru-RU" sz="3600" b="1" dirty="0" err="1">
                <a:solidFill>
                  <a:schemeClr val="bg1"/>
                </a:solidFill>
                <a:effectLst>
                  <a:outerShdw blurRad="38100" dist="38100" dir="2700000" algn="tl">
                    <a:srgbClr val="000000">
                      <a:alpha val="43137"/>
                    </a:srgbClr>
                  </a:outerShdw>
                </a:effectLst>
                <a:latin typeface="+mn-lt"/>
                <a:ea typeface="+mn-ea"/>
                <a:cs typeface="+mn-cs"/>
              </a:rPr>
              <a:t>Урда</a:t>
            </a:r>
            <a:r>
              <a:rPr lang="ru-RU" sz="3600" b="1" dirty="0">
                <a:solidFill>
                  <a:schemeClr val="bg1"/>
                </a:solidFill>
                <a:effectLst>
                  <a:outerShdw blurRad="38100" dist="38100" dir="2700000" algn="tl">
                    <a:srgbClr val="000000">
                      <a:alpha val="43137"/>
                    </a:srgbClr>
                  </a:outerShdw>
                </a:effectLst>
                <a:latin typeface="+mn-lt"/>
                <a:ea typeface="+mn-ea"/>
                <a:cs typeface="+mn-cs"/>
              </a:rPr>
              <a:t>-Агинская СОШ»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05556E-6 -4.07407E-6 C 0.00243 0.00487 0.00468 0.00811 0.0085 0.01135 C 0.0118 0.01713 0.01458 0.02153 0.01909 0.02547 C 0.01979 0.02686 0.02031 0.02871 0.02118 0.02987 C 0.02205 0.03102 0.02361 0.03125 0.02448 0.03264 C 0.02517 0.0338 0.02482 0.03565 0.02552 0.03681 C 0.02691 0.03912 0.02916 0.04028 0.03073 0.0426 C 0.03212 0.04838 0.03524 0.05255 0.03715 0.05811 C 0.03854 0.06227 0.03923 0.06667 0.04027 0.07084 C 0.04097 0.07385 0.04357 0.07524 0.04462 0.07801 C 0.04635 0.08264 0.04705 0.08565 0.05 0.08936 C 0.05087 0.0926 0.05017 0.09699 0.05208 0.09931 C 0.05486 0.10232 0.0658 0.10324 0.06805 0.10348 C 0.07951 0.10834 0.08975 0.10949 0.10208 0.11065 C 0.10555 0.11135 0.11111 0.11204 0.11475 0.11343 C 0.11701 0.11412 0.12118 0.11621 0.12118 0.11644 C 0.12916 0.11412 0.12569 0.11459 0.12968 0.10625 C 0.13055 0.10162 0.13159 0.1007 0.12968 0.09653 C 0.12777 0.09213 0.125 0.09237 0.12118 0.09074 C 0.11267 0.08704 0.10347 0.08542 0.09462 0.08357 C 0.08784 0.08056 0.08038 0.08033 0.07326 0.0794 C 0.07083 0.07824 0.06823 0.07824 0.06597 0.07662 C 0.06389 0.07524 0.0625 0.07246 0.06059 0.07084 C 0.05729 0.06436 0.0533 0.05926 0.05 0.05255 C 0.0493 0.05116 0.04774 0.04815 0.04774 0.04838 C 0.04652 0.04306 0.04427 0.04213 0.04149 0.0382 C 0.04027 0.0338 0.03507 0.02686 0.03507 0.02709 C 0.03264 0.01713 0.03455 0.02061 0.03073 0.01551 C 0.02847 0.00625 0.02517 0.00278 0.02014 -0.00277 C 0.01684 -0.00648 0.01701 -0.00949 0.01267 -0.01134 C 0.00989 -0.01018 0.00659 -0.01064 0.00416 -0.00856 C 0.0033 -0.00787 0.00364 -0.00555 0.00312 -0.00439 C 0.00225 -0.00277 0.00104 -0.00138 3.05556E-6 -4.07407E-6 Z " pathEditMode="relative" rAng="0" ptsTypes="fffffffffffffffffffffffffffffffff">
                                      <p:cBhvr>
                                        <p:cTn id="6" dur="5000" fill="hold"/>
                                        <p:tgtEl>
                                          <p:spTgt spid="11"/>
                                        </p:tgtEl>
                                        <p:attrNameLst>
                                          <p:attrName>ppt_x</p:attrName>
                                          <p:attrName>ppt_y</p:attrName>
                                        </p:attrNameLst>
                                      </p:cBhvr>
                                      <p:rCtr x="6600" y="5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Содержимое 2"/>
          <p:cNvSpPr>
            <a:spLocks noGrp="1"/>
          </p:cNvSpPr>
          <p:nvPr>
            <p:ph idx="1"/>
          </p:nvPr>
        </p:nvSpPr>
        <p:spPr>
          <a:xfrm>
            <a:off x="1403648" y="1340768"/>
            <a:ext cx="7526040" cy="4392488"/>
          </a:xfrm>
        </p:spPr>
        <p:txBody>
          <a:bodyPr>
            <a:normAutofit/>
          </a:bodyPr>
          <a:lstStyle/>
          <a:p>
            <a:pPr algn="just">
              <a:buFont typeface="Wingdings" pitchFamily="2" charset="2"/>
              <a:buChar char="Ø"/>
              <a:defRPr/>
            </a:pPr>
            <a:r>
              <a:rPr lang="ru-RU" sz="1600" dirty="0" smtClean="0">
                <a:solidFill>
                  <a:srgbClr val="002060"/>
                </a:solidFill>
                <a:latin typeface="Times New Roman" pitchFamily="18" charset="0"/>
                <a:cs typeface="Times New Roman" pitchFamily="18" charset="0"/>
              </a:rPr>
              <a:t>Норматив УАСОШ на 1 ребенка (больше 150 уч-ся</a:t>
            </a:r>
            <a:r>
              <a:rPr lang="ru-RU" sz="1600" dirty="0" smtClean="0">
                <a:solidFill>
                  <a:schemeClr val="tx2">
                    <a:lumMod val="50000"/>
                  </a:schemeClr>
                </a:solidFill>
                <a:latin typeface="Times New Roman" pitchFamily="18" charset="0"/>
                <a:cs typeface="Times New Roman" pitchFamily="18" charset="0"/>
              </a:rPr>
              <a:t>) </a:t>
            </a:r>
            <a:r>
              <a:rPr lang="ru-RU" sz="1600" dirty="0" smtClean="0">
                <a:solidFill>
                  <a:srgbClr val="002060"/>
                </a:solidFill>
                <a:latin typeface="Times New Roman" pitchFamily="18" charset="0"/>
                <a:cs typeface="Times New Roman" pitchFamily="18" charset="0"/>
              </a:rPr>
              <a:t>=</a:t>
            </a:r>
            <a:r>
              <a:rPr lang="ru-RU" sz="1600" dirty="0" smtClean="0">
                <a:solidFill>
                  <a:schemeClr val="tx2">
                    <a:lumMod val="50000"/>
                  </a:schemeClr>
                </a:solidFill>
                <a:latin typeface="Times New Roman" pitchFamily="18" charset="0"/>
                <a:cs typeface="Times New Roman" pitchFamily="18" charset="0"/>
              </a:rPr>
              <a:t> </a:t>
            </a:r>
            <a:r>
              <a:rPr lang="ru-RU" sz="1600" dirty="0" smtClean="0">
                <a:solidFill>
                  <a:srgbClr val="C00000"/>
                </a:solidFill>
                <a:latin typeface="Times New Roman" pitchFamily="18" charset="0"/>
                <a:cs typeface="Times New Roman" pitchFamily="18" charset="0"/>
              </a:rPr>
              <a:t>53,721 </a:t>
            </a:r>
            <a:r>
              <a:rPr lang="ru-RU" sz="1600" dirty="0" err="1" smtClean="0">
                <a:solidFill>
                  <a:srgbClr val="C00000"/>
                </a:solidFill>
                <a:latin typeface="Times New Roman" pitchFamily="18" charset="0"/>
                <a:cs typeface="Times New Roman" pitchFamily="18" charset="0"/>
              </a:rPr>
              <a:t>руб</a:t>
            </a:r>
            <a:endParaRPr lang="ru-RU" sz="1600" dirty="0" smtClean="0">
              <a:solidFill>
                <a:srgbClr val="C00000"/>
              </a:solidFill>
              <a:latin typeface="Times New Roman" pitchFamily="18" charset="0"/>
              <a:cs typeface="Times New Roman" pitchFamily="18" charset="0"/>
            </a:endParaRPr>
          </a:p>
          <a:p>
            <a:pPr algn="just">
              <a:buFont typeface="Wingdings" pitchFamily="2" charset="2"/>
              <a:buChar char="Ø"/>
              <a:defRPr/>
            </a:pPr>
            <a:endParaRPr lang="ru-RU" sz="1600" dirty="0" smtClean="0">
              <a:solidFill>
                <a:srgbClr val="0070C0"/>
              </a:solidFill>
              <a:latin typeface="Times New Roman" pitchFamily="18" charset="0"/>
              <a:cs typeface="Times New Roman" pitchFamily="18" charset="0"/>
            </a:endParaRPr>
          </a:p>
          <a:p>
            <a:pPr algn="just">
              <a:buFont typeface="Wingdings" pitchFamily="2" charset="2"/>
              <a:buChar char="Ø"/>
              <a:defRPr/>
            </a:pPr>
            <a:r>
              <a:rPr lang="ru-RU" sz="1600" dirty="0" smtClean="0">
                <a:solidFill>
                  <a:srgbClr val="002060"/>
                </a:solidFill>
                <a:latin typeface="Times New Roman" pitchFamily="18" charset="0"/>
                <a:cs typeface="Times New Roman" pitchFamily="18" charset="0"/>
              </a:rPr>
              <a:t>Потребность часов на 2 года обучения в старшей школе с выбором  углубленного уровня - </a:t>
            </a:r>
            <a:r>
              <a:rPr lang="ru-RU" sz="1600" dirty="0" smtClean="0">
                <a:solidFill>
                  <a:srgbClr val="C00000"/>
                </a:solidFill>
                <a:latin typeface="Times New Roman" pitchFamily="18" charset="0"/>
                <a:cs typeface="Times New Roman" pitchFamily="18" charset="0"/>
              </a:rPr>
              <a:t>94ч</a:t>
            </a:r>
          </a:p>
          <a:p>
            <a:pPr algn="just">
              <a:buFont typeface="Wingdings" pitchFamily="2" charset="2"/>
              <a:buChar char="Ø"/>
              <a:defRPr/>
            </a:pPr>
            <a:endParaRPr lang="ru-RU" sz="1600" dirty="0" smtClean="0">
              <a:solidFill>
                <a:srgbClr val="C00000"/>
              </a:solidFill>
              <a:latin typeface="Times New Roman" pitchFamily="18" charset="0"/>
              <a:cs typeface="Times New Roman" pitchFamily="18" charset="0"/>
            </a:endParaRPr>
          </a:p>
          <a:p>
            <a:pPr>
              <a:buFont typeface="Arial" charset="0"/>
              <a:buNone/>
              <a:defRPr/>
            </a:pPr>
            <a:r>
              <a:rPr lang="ru-RU" sz="1600" dirty="0" smtClean="0">
                <a:solidFill>
                  <a:srgbClr val="C00000"/>
                </a:solidFill>
                <a:latin typeface="Times New Roman" pitchFamily="18" charset="0"/>
                <a:cs typeface="Times New Roman" pitchFamily="18" charset="0"/>
              </a:rPr>
              <a:t>Примерный расчет: </a:t>
            </a:r>
          </a:p>
          <a:p>
            <a:pPr>
              <a:buFont typeface="Arial" charset="0"/>
              <a:buNone/>
              <a:defRPr/>
            </a:pPr>
            <a:r>
              <a:rPr lang="ru-RU" sz="1600" dirty="0" smtClean="0">
                <a:solidFill>
                  <a:srgbClr val="002060"/>
                </a:solidFill>
                <a:latin typeface="Times New Roman" pitchFamily="18" charset="0"/>
                <a:cs typeface="Times New Roman" pitchFamily="18" charset="0"/>
              </a:rPr>
              <a:t>94ч : 24ч= 3,9ст Х 33т.руб Х 12мес. Х 1,301 Х 1,2= </a:t>
            </a:r>
            <a:r>
              <a:rPr lang="ru-RU" sz="1600" dirty="0" smtClean="0">
                <a:solidFill>
                  <a:srgbClr val="C00000"/>
                </a:solidFill>
                <a:latin typeface="Times New Roman" pitchFamily="18" charset="0"/>
                <a:cs typeface="Times New Roman" pitchFamily="18" charset="0"/>
              </a:rPr>
              <a:t>2.421.421руб Дефицит</a:t>
            </a:r>
          </a:p>
          <a:p>
            <a:pPr>
              <a:buFont typeface="Arial" charset="0"/>
              <a:buNone/>
              <a:defRPr/>
            </a:pPr>
            <a:r>
              <a:rPr lang="ru-RU" sz="1600" dirty="0" smtClean="0">
                <a:solidFill>
                  <a:srgbClr val="002060"/>
                </a:solidFill>
                <a:latin typeface="Times New Roman" pitchFamily="18" charset="0"/>
                <a:cs typeface="Times New Roman" pitchFamily="18" charset="0"/>
              </a:rPr>
              <a:t>А у нас 53.721 </a:t>
            </a:r>
            <a:r>
              <a:rPr lang="ru-RU" sz="1600" dirty="0" err="1" smtClean="0">
                <a:solidFill>
                  <a:srgbClr val="002060"/>
                </a:solidFill>
                <a:latin typeface="Times New Roman" pitchFamily="18" charset="0"/>
                <a:cs typeface="Times New Roman" pitchFamily="18" charset="0"/>
              </a:rPr>
              <a:t>х</a:t>
            </a:r>
            <a:r>
              <a:rPr lang="ru-RU" sz="1600" dirty="0" smtClean="0">
                <a:solidFill>
                  <a:srgbClr val="002060"/>
                </a:solidFill>
                <a:latin typeface="Times New Roman" pitchFamily="18" charset="0"/>
                <a:cs typeface="Times New Roman" pitchFamily="18" charset="0"/>
              </a:rPr>
              <a:t> 29 </a:t>
            </a:r>
            <a:r>
              <a:rPr lang="ru-RU" sz="1600" dirty="0" err="1" smtClean="0">
                <a:solidFill>
                  <a:srgbClr val="002060"/>
                </a:solidFill>
                <a:latin typeface="Times New Roman" pitchFamily="18" charset="0"/>
                <a:cs typeface="Times New Roman" pitchFamily="18" charset="0"/>
              </a:rPr>
              <a:t>уч-ся=</a:t>
            </a:r>
            <a:r>
              <a:rPr lang="ru-RU" sz="1600" dirty="0" smtClean="0">
                <a:solidFill>
                  <a:srgbClr val="002060"/>
                </a:solidFill>
                <a:latin typeface="Times New Roman" pitchFamily="18" charset="0"/>
                <a:cs typeface="Times New Roman" pitchFamily="18" charset="0"/>
              </a:rPr>
              <a:t> </a:t>
            </a:r>
            <a:r>
              <a:rPr lang="ru-RU" sz="1600" dirty="0" smtClean="0">
                <a:solidFill>
                  <a:srgbClr val="C00000"/>
                </a:solidFill>
                <a:latin typeface="Times New Roman" pitchFamily="18" charset="0"/>
                <a:cs typeface="Times New Roman" pitchFamily="18" charset="0"/>
              </a:rPr>
              <a:t>1.557.909 </a:t>
            </a:r>
            <a:r>
              <a:rPr lang="ru-RU" sz="1600" dirty="0" err="1" smtClean="0">
                <a:solidFill>
                  <a:srgbClr val="C00000"/>
                </a:solidFill>
                <a:latin typeface="Times New Roman" pitchFamily="18" charset="0"/>
                <a:cs typeface="Times New Roman" pitchFamily="18" charset="0"/>
              </a:rPr>
              <a:t>руб</a:t>
            </a:r>
            <a:endParaRPr lang="ru-RU" sz="1600" dirty="0" smtClean="0">
              <a:solidFill>
                <a:srgbClr val="C00000"/>
              </a:solidFill>
              <a:latin typeface="Times New Roman" pitchFamily="18" charset="0"/>
              <a:cs typeface="Times New Roman" pitchFamily="18" charset="0"/>
            </a:endParaRPr>
          </a:p>
          <a:p>
            <a:pPr algn="just">
              <a:buFont typeface="Arial" charset="0"/>
              <a:buNone/>
              <a:defRPr/>
            </a:pPr>
            <a:r>
              <a:rPr lang="ru-RU" sz="1600" dirty="0" smtClean="0">
                <a:solidFill>
                  <a:srgbClr val="0070C0"/>
                </a:solidFill>
                <a:latin typeface="Times New Roman" pitchFamily="18" charset="0"/>
                <a:cs typeface="Times New Roman" pitchFamily="18" charset="0"/>
              </a:rPr>
              <a:t>               </a:t>
            </a:r>
          </a:p>
          <a:p>
            <a:pPr algn="just">
              <a:buFont typeface="Arial" charset="0"/>
              <a:buNone/>
              <a:defRPr/>
            </a:pPr>
            <a:r>
              <a:rPr lang="ru-RU" sz="1600" dirty="0" smtClean="0">
                <a:solidFill>
                  <a:srgbClr val="002060"/>
                </a:solidFill>
                <a:latin typeface="Times New Roman" pitchFamily="18" charset="0"/>
                <a:cs typeface="Times New Roman" pitchFamily="18" charset="0"/>
              </a:rPr>
              <a:t>Дефицит в  </a:t>
            </a:r>
            <a:r>
              <a:rPr lang="ru-RU" sz="1600" dirty="0" smtClean="0">
                <a:solidFill>
                  <a:srgbClr val="C00000"/>
                </a:solidFill>
                <a:latin typeface="Times New Roman" pitchFamily="18" charset="0"/>
                <a:cs typeface="Times New Roman" pitchFamily="18" charset="0"/>
              </a:rPr>
              <a:t>863 512 руб</a:t>
            </a:r>
            <a:r>
              <a:rPr lang="ru-RU" sz="1600" dirty="0" smtClean="0">
                <a:solidFill>
                  <a:srgbClr val="002060"/>
                </a:solidFill>
                <a:latin typeface="Times New Roman" pitchFamily="18" charset="0"/>
                <a:cs typeface="Times New Roman" pitchFamily="18" charset="0"/>
              </a:rPr>
              <a:t>.  Х 3 школы = </a:t>
            </a:r>
            <a:r>
              <a:rPr lang="ru-RU" sz="1600" dirty="0" smtClean="0">
                <a:solidFill>
                  <a:srgbClr val="C00000"/>
                </a:solidFill>
                <a:latin typeface="Times New Roman" pitchFamily="18" charset="0"/>
                <a:cs typeface="Times New Roman" pitchFamily="18" charset="0"/>
              </a:rPr>
              <a:t>2 590 536 р.</a:t>
            </a:r>
          </a:p>
          <a:p>
            <a:pPr algn="just">
              <a:buFont typeface="Arial" charset="0"/>
              <a:buNone/>
              <a:defRPr/>
            </a:pPr>
            <a:r>
              <a:rPr lang="ru-RU" sz="1600" dirty="0" smtClean="0">
                <a:solidFill>
                  <a:srgbClr val="002060"/>
                </a:solidFill>
                <a:latin typeface="Times New Roman" pitchFamily="18" charset="0"/>
                <a:cs typeface="Times New Roman" pitchFamily="18" charset="0"/>
              </a:rPr>
              <a:t>53 721 Х 45 = </a:t>
            </a:r>
            <a:r>
              <a:rPr lang="ru-RU" sz="1600" dirty="0" smtClean="0">
                <a:solidFill>
                  <a:srgbClr val="C00000"/>
                </a:solidFill>
                <a:latin typeface="Times New Roman" pitchFamily="18" charset="0"/>
                <a:cs typeface="Times New Roman" pitchFamily="18" charset="0"/>
              </a:rPr>
              <a:t>2 417445 руб.</a:t>
            </a:r>
          </a:p>
          <a:p>
            <a:pPr marL="0" indent="0" algn="just">
              <a:buFont typeface="Arial" charset="0"/>
              <a:buNone/>
              <a:defRPr/>
            </a:pPr>
            <a:endParaRPr lang="ru-RU" sz="1600" dirty="0">
              <a:solidFill>
                <a:srgbClr val="002060"/>
              </a:solidFill>
              <a:latin typeface="Times New Roman" pitchFamily="18" charset="0"/>
              <a:cs typeface="Times New Roman" pitchFamily="18" charset="0"/>
            </a:endParaRPr>
          </a:p>
          <a:p>
            <a:pPr marL="0" indent="0" algn="just">
              <a:buFont typeface="Arial" charset="0"/>
              <a:buNone/>
              <a:defRPr/>
            </a:pPr>
            <a:r>
              <a:rPr lang="ru-RU" sz="1600" dirty="0" smtClean="0">
                <a:solidFill>
                  <a:srgbClr val="002060"/>
                </a:solidFill>
                <a:latin typeface="Times New Roman" pitchFamily="18" charset="0"/>
                <a:cs typeface="Times New Roman" pitchFamily="18" charset="0"/>
              </a:rPr>
              <a:t>Запланировано для  организации перевозок и питания из муниципального бюджета, согласно Решению Совета МР «Агинский район» от 27.09.2017 №149 на 2017-2019 </a:t>
            </a:r>
            <a:r>
              <a:rPr lang="ru-RU" sz="1600" dirty="0" err="1" smtClean="0">
                <a:solidFill>
                  <a:srgbClr val="002060"/>
                </a:solidFill>
                <a:latin typeface="Times New Roman" pitchFamily="18" charset="0"/>
                <a:cs typeface="Times New Roman" pitchFamily="18" charset="0"/>
              </a:rPr>
              <a:t>гг</a:t>
            </a:r>
            <a:r>
              <a:rPr lang="ru-RU" sz="1600" dirty="0" smtClean="0">
                <a:solidFill>
                  <a:srgbClr val="002060"/>
                </a:solidFill>
                <a:latin typeface="Times New Roman" pitchFamily="18" charset="0"/>
                <a:cs typeface="Times New Roman" pitchFamily="18" charset="0"/>
              </a:rPr>
              <a:t>  </a:t>
            </a:r>
            <a:r>
              <a:rPr lang="ru-RU" sz="1600" dirty="0" smtClean="0">
                <a:solidFill>
                  <a:srgbClr val="C00000"/>
                </a:solidFill>
                <a:latin typeface="Times New Roman" pitchFamily="18" charset="0"/>
                <a:cs typeface="Times New Roman" pitchFamily="18" charset="0"/>
              </a:rPr>
              <a:t>1 920 тыс. руб. </a:t>
            </a:r>
          </a:p>
        </p:txBody>
      </p:sp>
      <p:pic>
        <p:nvPicPr>
          <p:cNvPr id="22533" name="Picture 4" descr="OFFICE1"/>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7900168" y="5395233"/>
            <a:ext cx="776288" cy="1214437"/>
          </a:xfrm>
          <a:prstGeom prst="rect">
            <a:avLst/>
          </a:prstGeom>
          <a:noFill/>
          <a:ln w="9525">
            <a:noFill/>
            <a:miter lim="800000"/>
            <a:headEnd/>
            <a:tailEnd/>
          </a:ln>
        </p:spPr>
      </p:pic>
      <p:sp>
        <p:nvSpPr>
          <p:cNvPr id="7" name="Прямоугольник 6"/>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8" name="Прямоугольник 7"/>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9"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0"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Финансирование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Прямоугольник 2"/>
          <p:cNvSpPr>
            <a:spLocks noChangeArrowheads="1"/>
          </p:cNvSpPr>
          <p:nvPr/>
        </p:nvSpPr>
        <p:spPr bwMode="auto">
          <a:xfrm>
            <a:off x="1260959" y="1582366"/>
            <a:ext cx="7487505" cy="2862322"/>
          </a:xfrm>
          <a:prstGeom prst="rect">
            <a:avLst/>
          </a:prstGeom>
          <a:noFill/>
          <a:ln w="9525">
            <a:noFill/>
            <a:miter lim="800000"/>
            <a:headEnd/>
            <a:tailEnd/>
          </a:ln>
        </p:spPr>
        <p:txBody>
          <a:bodyPr wrap="square">
            <a:spAutoFit/>
          </a:bodyPr>
          <a:lstStyle/>
          <a:p>
            <a:pPr algn="just">
              <a:buNone/>
            </a:pPr>
            <a:r>
              <a:rPr lang="ru-RU" dirty="0" smtClean="0">
                <a:latin typeface="Times New Roman" pitchFamily="18" charset="0"/>
                <a:cs typeface="Times New Roman" pitchFamily="18" charset="0"/>
              </a:rPr>
              <a:t>В итоге, на этапе реализации данного проекта, выявлены следующие положительные моменты: </a:t>
            </a:r>
          </a:p>
          <a:p>
            <a:pPr marL="285750" indent="-285750" algn="just">
              <a:buFont typeface="Arial" panose="020B0604020202020204" pitchFamily="34" charset="0"/>
              <a:buChar char="•"/>
            </a:pPr>
            <a:r>
              <a:rPr lang="ru-RU" dirty="0" smtClean="0">
                <a:latin typeface="Times New Roman" pitchFamily="18" charset="0"/>
                <a:cs typeface="Times New Roman" pitchFamily="18" charset="0"/>
              </a:rPr>
              <a:t>Во-первых, школы сети смогли сохранить количество своих учащихся и закрыть потребность в учителях-предметниках; </a:t>
            </a:r>
          </a:p>
          <a:p>
            <a:pPr marL="285750" indent="-285750" algn="just">
              <a:buFont typeface="Arial" panose="020B0604020202020204" pitchFamily="34" charset="0"/>
              <a:buChar char="•"/>
            </a:pPr>
            <a:r>
              <a:rPr lang="ru-RU" dirty="0" smtClean="0">
                <a:latin typeface="Times New Roman" pitchFamily="18" charset="0"/>
                <a:cs typeface="Times New Roman" pitchFamily="18" charset="0"/>
              </a:rPr>
              <a:t>Во-вторых, учащиеся сети имеют возможность выбирать любые профильные предметы для своего ИУП. </a:t>
            </a:r>
          </a:p>
          <a:p>
            <a:pPr marL="285750" indent="-285750" algn="just">
              <a:buFont typeface="Arial" panose="020B0604020202020204" pitchFamily="34" charset="0"/>
              <a:buChar char="•"/>
            </a:pPr>
            <a:r>
              <a:rPr lang="ru-RU" dirty="0" smtClean="0">
                <a:latin typeface="Times New Roman" pitchFamily="18" charset="0"/>
                <a:cs typeface="Times New Roman" pitchFamily="18" charset="0"/>
              </a:rPr>
              <a:t>В–третьих, обучение в новой среде влияет на получение учащимися неоценимого социального опыта и академической мобильности; </a:t>
            </a:r>
          </a:p>
          <a:p>
            <a:pPr marL="285750" indent="-285750" algn="just">
              <a:buFont typeface="Arial" panose="020B0604020202020204" pitchFamily="34" charset="0"/>
              <a:buChar char="•"/>
            </a:pPr>
            <a:r>
              <a:rPr lang="ru-RU" dirty="0" smtClean="0">
                <a:latin typeface="Times New Roman" pitchFamily="18" charset="0"/>
                <a:cs typeface="Times New Roman" pitchFamily="18" charset="0"/>
              </a:rPr>
              <a:t>В-четвертых, учителю обеспечена возможность формирования полной часовой нагрузки. </a:t>
            </a:r>
          </a:p>
        </p:txBody>
      </p:sp>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a:solidFill>
                  <a:schemeClr val="bg1"/>
                </a:solidFill>
                <a:effectLst>
                  <a:outerShdw blurRad="38100" dist="38100" dir="2700000" algn="tl">
                    <a:srgbClr val="000000">
                      <a:alpha val="43137"/>
                    </a:srgbClr>
                  </a:outerShdw>
                </a:effectLst>
                <a:latin typeface="+mn-lt"/>
                <a:ea typeface="+mn-ea"/>
                <a:cs typeface="+mn-cs"/>
              </a:rPr>
              <a:t>Сетевая площадка    </a:t>
            </a:r>
            <a:endParaRPr lang="ru-RU" sz="3200" b="1" dirty="0" smtClean="0">
              <a:solidFill>
                <a:schemeClr val="bg1"/>
              </a:solidFill>
              <a:effectLst>
                <a:outerShdw blurRad="38100" dist="38100" dir="2700000" algn="tl">
                  <a:srgbClr val="000000">
                    <a:alpha val="43137"/>
                  </a:srgbClr>
                </a:outerShdw>
              </a:effectLst>
              <a:latin typeface="+mn-lt"/>
              <a:ea typeface="+mn-ea"/>
              <a:cs typeface="+mn-cs"/>
            </a:endParaRPr>
          </a:p>
          <a:p>
            <a:r>
              <a:rPr lang="ru-RU" sz="3200" b="1" dirty="0" smtClean="0">
                <a:solidFill>
                  <a:schemeClr val="bg1"/>
                </a:solidFill>
                <a:effectLst>
                  <a:outerShdw blurRad="38100" dist="38100" dir="2700000" algn="tl">
                    <a:srgbClr val="000000">
                      <a:alpha val="43137"/>
                    </a:srgbClr>
                  </a:outerShdw>
                </a:effectLst>
                <a:latin typeface="+mn-lt"/>
                <a:ea typeface="+mn-ea"/>
                <a:cs typeface="+mn-cs"/>
              </a:rPr>
              <a:t>МБОУ </a:t>
            </a:r>
            <a:r>
              <a:rPr lang="ru-RU" sz="3200" b="1" dirty="0">
                <a:solidFill>
                  <a:schemeClr val="bg1"/>
                </a:solidFill>
                <a:effectLst>
                  <a:outerShdw blurRad="38100" dist="38100" dir="2700000" algn="tl">
                    <a:srgbClr val="000000">
                      <a:alpha val="43137"/>
                    </a:srgbClr>
                  </a:outerShdw>
                </a:effectLst>
                <a:latin typeface="+mn-lt"/>
                <a:ea typeface="+mn-ea"/>
                <a:cs typeface="+mn-cs"/>
              </a:rPr>
              <a:t>«</a:t>
            </a:r>
            <a:r>
              <a:rPr lang="ru-RU" sz="3200" b="1" dirty="0" err="1">
                <a:solidFill>
                  <a:schemeClr val="bg1"/>
                </a:solidFill>
                <a:effectLst>
                  <a:outerShdw blurRad="38100" dist="38100" dir="2700000" algn="tl">
                    <a:srgbClr val="000000">
                      <a:alpha val="43137"/>
                    </a:srgbClr>
                  </a:outerShdw>
                </a:effectLst>
                <a:latin typeface="+mn-lt"/>
                <a:ea typeface="+mn-ea"/>
                <a:cs typeface="+mn-cs"/>
              </a:rPr>
              <a:t>Урда</a:t>
            </a:r>
            <a:r>
              <a:rPr lang="ru-RU" sz="3200" b="1" dirty="0">
                <a:solidFill>
                  <a:schemeClr val="bg1"/>
                </a:solidFill>
                <a:effectLst>
                  <a:outerShdw blurRad="38100" dist="38100" dir="2700000" algn="tl">
                    <a:srgbClr val="000000">
                      <a:alpha val="43137"/>
                    </a:srgbClr>
                  </a:outerShdw>
                </a:effectLst>
                <a:latin typeface="+mn-lt"/>
                <a:ea typeface="+mn-ea"/>
                <a:cs typeface="+mn-cs"/>
              </a:rPr>
              <a:t>-Агинская СОШ» </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xmlns="" val="2277594620"/>
              </p:ext>
            </p:extLst>
          </p:nvPr>
        </p:nvGraphicFramePr>
        <p:xfrm>
          <a:off x="827584" y="1692"/>
          <a:ext cx="8208913" cy="6622390"/>
        </p:xfrm>
        <a:graphic>
          <a:graphicData uri="http://schemas.openxmlformats.org/drawingml/2006/table">
            <a:tbl>
              <a:tblPr>
                <a:tableStyleId>{69C7853C-536D-4A76-A0AE-DD22124D55A5}</a:tableStyleId>
              </a:tblPr>
              <a:tblGrid>
                <a:gridCol w="4325700"/>
                <a:gridCol w="661189"/>
                <a:gridCol w="633215"/>
                <a:gridCol w="633215"/>
                <a:gridCol w="722223"/>
                <a:gridCol w="600156"/>
                <a:gridCol w="633215"/>
              </a:tblGrid>
              <a:tr h="229608">
                <a:tc>
                  <a:txBody>
                    <a:bodyPr/>
                    <a:lstStyle/>
                    <a:p>
                      <a:pPr algn="l" fontAlgn="b"/>
                      <a:r>
                        <a:rPr lang="ru-RU" sz="900" b="1" u="none" strike="noStrike" dirty="0">
                          <a:effectLst/>
                        </a:rPr>
                        <a:t>Наименование программ и направлений</a:t>
                      </a:r>
                      <a:endParaRPr lang="ru-RU" sz="900" b="1" i="0" u="none" strike="noStrike" dirty="0">
                        <a:solidFill>
                          <a:srgbClr val="000000"/>
                        </a:solidFill>
                        <a:effectLst/>
                        <a:latin typeface="Calibri" panose="020F0502020204030204" pitchFamily="34" charset="0"/>
                      </a:endParaRPr>
                    </a:p>
                  </a:txBody>
                  <a:tcPr marL="4540" marR="4540" marT="4540" marB="0" anchor="b"/>
                </a:tc>
                <a:tc gridSpan="2">
                  <a:txBody>
                    <a:bodyPr/>
                    <a:lstStyle/>
                    <a:p>
                      <a:pPr algn="ctr" fontAlgn="b"/>
                      <a:r>
                        <a:rPr lang="ru-RU" sz="900" b="1" u="none" strike="noStrike" dirty="0">
                          <a:effectLst/>
                        </a:rPr>
                        <a:t>2016 год (</a:t>
                      </a:r>
                      <a:r>
                        <a:rPr lang="ru-RU" sz="900" b="1" u="none" strike="noStrike" dirty="0" err="1">
                          <a:effectLst/>
                        </a:rPr>
                        <a:t>тыс.руб</a:t>
                      </a:r>
                      <a:r>
                        <a:rPr lang="ru-RU" sz="900" b="1" u="none" strike="noStrike" dirty="0">
                          <a:effectLst/>
                        </a:rPr>
                        <a:t>.)</a:t>
                      </a:r>
                      <a:endParaRPr lang="ru-RU" sz="900" b="1" i="0" u="none" strike="noStrike" dirty="0">
                        <a:solidFill>
                          <a:srgbClr val="000000"/>
                        </a:solidFill>
                        <a:effectLst/>
                        <a:latin typeface="Calibri" panose="020F0502020204030204" pitchFamily="34" charset="0"/>
                      </a:endParaRPr>
                    </a:p>
                  </a:txBody>
                  <a:tcPr marL="4540" marR="4540" marT="4540" marB="0" anchor="b"/>
                </a:tc>
                <a:tc hMerge="1">
                  <a:txBody>
                    <a:bodyPr/>
                    <a:lstStyle/>
                    <a:p>
                      <a:endParaRPr lang="ru-RU"/>
                    </a:p>
                  </a:txBody>
                  <a:tcPr/>
                </a:tc>
                <a:tc gridSpan="2">
                  <a:txBody>
                    <a:bodyPr/>
                    <a:lstStyle/>
                    <a:p>
                      <a:pPr algn="ctr" fontAlgn="b"/>
                      <a:r>
                        <a:rPr lang="ru-RU" sz="900" b="1" u="none" strike="noStrike" dirty="0">
                          <a:effectLst/>
                        </a:rPr>
                        <a:t>2017 год (</a:t>
                      </a:r>
                      <a:r>
                        <a:rPr lang="ru-RU" sz="900" b="1" u="none" strike="noStrike" dirty="0" err="1">
                          <a:effectLst/>
                        </a:rPr>
                        <a:t>тыс.руб</a:t>
                      </a:r>
                      <a:r>
                        <a:rPr lang="ru-RU" sz="900" b="1" u="none" strike="noStrike" dirty="0">
                          <a:effectLst/>
                        </a:rPr>
                        <a:t>.)</a:t>
                      </a:r>
                      <a:endParaRPr lang="ru-RU" sz="900" b="1" i="0" u="none" strike="noStrike" dirty="0">
                        <a:solidFill>
                          <a:srgbClr val="000000"/>
                        </a:solidFill>
                        <a:effectLst/>
                        <a:latin typeface="Calibri" panose="020F0502020204030204" pitchFamily="34" charset="0"/>
                      </a:endParaRPr>
                    </a:p>
                  </a:txBody>
                  <a:tcPr marL="4540" marR="4540" marT="4540" marB="0" anchor="b"/>
                </a:tc>
                <a:tc hMerge="1">
                  <a:txBody>
                    <a:bodyPr/>
                    <a:lstStyle/>
                    <a:p>
                      <a:endParaRPr lang="ru-RU"/>
                    </a:p>
                  </a:txBody>
                  <a:tcPr/>
                </a:tc>
                <a:tc gridSpan="2">
                  <a:txBody>
                    <a:bodyPr/>
                    <a:lstStyle/>
                    <a:p>
                      <a:pPr algn="ctr" fontAlgn="b"/>
                      <a:r>
                        <a:rPr lang="ru-RU" sz="900" b="1" u="none" strike="noStrike" dirty="0">
                          <a:effectLst/>
                        </a:rPr>
                        <a:t>2018 год план</a:t>
                      </a:r>
                      <a:endParaRPr lang="ru-RU" sz="900" b="1" i="0" u="none" strike="noStrike" dirty="0">
                        <a:solidFill>
                          <a:srgbClr val="000000"/>
                        </a:solidFill>
                        <a:effectLst/>
                        <a:latin typeface="Calibri" panose="020F0502020204030204" pitchFamily="34" charset="0"/>
                      </a:endParaRPr>
                    </a:p>
                  </a:txBody>
                  <a:tcPr marL="4540" marR="4540" marT="4540" marB="0" anchor="b"/>
                </a:tc>
                <a:tc hMerge="1">
                  <a:txBody>
                    <a:bodyPr/>
                    <a:lstStyle/>
                    <a:p>
                      <a:endParaRPr lang="ru-RU"/>
                    </a:p>
                  </a:txBody>
                  <a:tcPr/>
                </a:tc>
              </a:tr>
              <a:tr h="144987">
                <a:tc>
                  <a:txBody>
                    <a:bodyPr/>
                    <a:lstStyle/>
                    <a:p>
                      <a:pPr algn="l" fontAlgn="b"/>
                      <a:r>
                        <a:rPr lang="ru-RU" sz="900" b="1" u="none" strike="noStrike">
                          <a:effectLst/>
                        </a:rPr>
                        <a:t> </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l" fontAlgn="b"/>
                      <a:r>
                        <a:rPr lang="ru-RU" sz="900" b="1" u="none" strike="noStrike">
                          <a:effectLst/>
                        </a:rPr>
                        <a:t>ФБ</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l" fontAlgn="b"/>
                      <a:r>
                        <a:rPr lang="ru-RU" sz="900" b="1" u="none" strike="noStrike">
                          <a:effectLst/>
                        </a:rPr>
                        <a:t> РБ</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l" fontAlgn="b"/>
                      <a:r>
                        <a:rPr lang="ru-RU" sz="900" b="1" u="none" strike="noStrike">
                          <a:effectLst/>
                        </a:rPr>
                        <a:t>ФБ</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l" fontAlgn="b"/>
                      <a:r>
                        <a:rPr lang="ru-RU" sz="900" b="1" u="none" strike="noStrike">
                          <a:effectLst/>
                        </a:rPr>
                        <a:t> РБ</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l" fontAlgn="b"/>
                      <a:r>
                        <a:rPr lang="ru-RU" sz="900" b="1" u="none" strike="noStrike">
                          <a:effectLst/>
                        </a:rPr>
                        <a:t>ФБ</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l" fontAlgn="b"/>
                      <a:r>
                        <a:rPr lang="ru-RU" sz="900" b="1" u="none" strike="noStrike" dirty="0">
                          <a:effectLst/>
                        </a:rPr>
                        <a:t> РБ</a:t>
                      </a:r>
                      <a:endParaRPr lang="ru-RU" sz="900" b="1" i="0" u="none" strike="noStrike" dirty="0">
                        <a:solidFill>
                          <a:srgbClr val="000000"/>
                        </a:solidFill>
                        <a:effectLst/>
                        <a:latin typeface="Calibri" panose="020F0502020204030204" pitchFamily="34" charset="0"/>
                      </a:endParaRPr>
                    </a:p>
                  </a:txBody>
                  <a:tcPr marL="4540" marR="4540" marT="4540" marB="0" anchor="b"/>
                </a:tc>
              </a:tr>
              <a:tr h="144987">
                <a:tc>
                  <a:txBody>
                    <a:bodyPr/>
                    <a:lstStyle/>
                    <a:p>
                      <a:pPr algn="l" fontAlgn="b"/>
                      <a:r>
                        <a:rPr lang="ru-RU" sz="900" u="none" strike="noStrike">
                          <a:effectLst/>
                        </a:rPr>
                        <a:t>Федеральная целевая программа развития образования</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20 412,00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8 748,00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1 489,90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2 143,00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32 618,80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2 048,53</a:t>
                      </a:r>
                      <a:endParaRPr lang="ru-RU" sz="900" b="1" i="0" u="none" strike="noStrike">
                        <a:solidFill>
                          <a:srgbClr val="000000"/>
                        </a:solidFill>
                        <a:effectLst/>
                        <a:latin typeface="Calibri" panose="020F0502020204030204" pitchFamily="34" charset="0"/>
                      </a:endParaRPr>
                    </a:p>
                  </a:txBody>
                  <a:tcPr marL="4540" marR="4540" marT="4540" marB="0" anchor="b"/>
                </a:tc>
              </a:tr>
              <a:tr h="564333">
                <a:tc>
                  <a:txBody>
                    <a:bodyPr/>
                    <a:lstStyle/>
                    <a:p>
                      <a:pPr algn="l" fontAlgn="b"/>
                      <a:r>
                        <a:rPr lang="ru-RU" sz="900" b="1" u="none" strike="noStrike" dirty="0">
                          <a:effectLst/>
                        </a:rPr>
                        <a:t>Направление   2.2.   </a:t>
                      </a:r>
                      <a:r>
                        <a:rPr lang="ru-RU" sz="900" u="none" strike="noStrike" dirty="0">
                          <a:effectLst/>
                        </a:rPr>
                        <a:t>«Повышение   качества   образования   в   школах   с   низкими результатами   обучения   и   в    школах,    функционирующих   в   неблагоприятных социальных условиях, путем реализации региональных проектов и распространение их результатов»</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1 489,90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2 143,00</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2 446,70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156,20</a:t>
                      </a:r>
                      <a:endParaRPr lang="ru-RU" sz="900" b="0" i="0" u="none" strike="noStrike">
                        <a:solidFill>
                          <a:srgbClr val="000000"/>
                        </a:solidFill>
                        <a:effectLst/>
                        <a:latin typeface="Calibri" panose="020F0502020204030204" pitchFamily="34" charset="0"/>
                      </a:endParaRPr>
                    </a:p>
                  </a:txBody>
                  <a:tcPr marL="4540" marR="4540" marT="4540" marB="0" anchor="b"/>
                </a:tc>
              </a:tr>
              <a:tr h="543193">
                <a:tc>
                  <a:txBody>
                    <a:bodyPr/>
                    <a:lstStyle/>
                    <a:p>
                      <a:pPr algn="l" fontAlgn="b"/>
                      <a:r>
                        <a:rPr lang="ru-RU" sz="900" b="1" u="none" strike="noStrike" dirty="0">
                          <a:effectLst/>
                        </a:rPr>
                        <a:t>Направление 2.4</a:t>
                      </a:r>
                      <a:r>
                        <a:rPr lang="ru-RU" sz="900" u="none" strike="noStrike" dirty="0">
                          <a:effectLst/>
                        </a:rPr>
                        <a:t>. «Модернизация технологий и содержания обучения в соответствии с новым федеральным государственным образовательным стандартом посредством разработки концепций модернизации конкретных областей, поддержки региональных программ развития образования и поддержки сетевых методических объединений»</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9 660,00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4 140,00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r>
              <a:tr h="704114">
                <a:tc>
                  <a:txBody>
                    <a:bodyPr/>
                    <a:lstStyle/>
                    <a:p>
                      <a:pPr algn="l" fontAlgn="b"/>
                      <a:r>
                        <a:rPr lang="ru-RU" sz="900" b="1" u="none" strike="noStrike" dirty="0">
                          <a:effectLst/>
                        </a:rPr>
                        <a:t>Направление 5.1. </a:t>
                      </a:r>
                      <a:r>
                        <a:rPr lang="ru-RU" sz="900" u="none" strike="noStrike" dirty="0">
                          <a:effectLst/>
                        </a:rPr>
                        <a:t>«Развитие национально-региональной системы независимой оценки качества общего образования через реализацию пилотных региональных проектов и создание    национальных    механизмов    оценки    качества»    в   рамках   задачи    5 «Формирование    востребованной    системы    оценки    качества    образования    и образовательных результатов»</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10 752,00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4 608,00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7 607,00</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452,00</a:t>
                      </a:r>
                      <a:endParaRPr lang="ru-RU" sz="900" b="0" i="0" u="none" strike="noStrike">
                        <a:solidFill>
                          <a:srgbClr val="000000"/>
                        </a:solidFill>
                        <a:effectLst/>
                        <a:latin typeface="Calibri" panose="020F0502020204030204" pitchFamily="34" charset="0"/>
                      </a:endParaRPr>
                    </a:p>
                  </a:txBody>
                  <a:tcPr marL="4540" marR="4540" marT="4540" marB="0" anchor="b"/>
                </a:tc>
              </a:tr>
              <a:tr h="424551">
                <a:tc>
                  <a:txBody>
                    <a:bodyPr/>
                    <a:lstStyle/>
                    <a:p>
                      <a:pPr algn="l" fontAlgn="b"/>
                      <a:r>
                        <a:rPr lang="ru-RU" sz="900" b="1" u="none" strike="noStrike" dirty="0">
                          <a:effectLst/>
                        </a:rPr>
                        <a:t>Направление 1.2. </a:t>
                      </a:r>
                      <a:r>
                        <a:rPr lang="ru-RU" sz="900" u="none" strike="noStrike" dirty="0">
                          <a:effectLst/>
                        </a:rPr>
                        <a:t>«Разработка и распространение в системах среднего профессионального и высшего образования новых образовательных технологий, форм организации образовательного процесса»</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22 565,10</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1 440,33</a:t>
                      </a:r>
                      <a:endParaRPr lang="ru-RU" sz="900" b="0" i="0" u="none" strike="noStrike">
                        <a:solidFill>
                          <a:srgbClr val="000000"/>
                        </a:solidFill>
                        <a:effectLst/>
                        <a:latin typeface="Calibri" panose="020F0502020204030204" pitchFamily="34" charset="0"/>
                      </a:endParaRPr>
                    </a:p>
                  </a:txBody>
                  <a:tcPr marL="4540" marR="4540" marT="4540" marB="0" anchor="b"/>
                </a:tc>
              </a:tr>
              <a:tr h="424551">
                <a:tc>
                  <a:txBody>
                    <a:bodyPr/>
                    <a:lstStyle/>
                    <a:p>
                      <a:pPr algn="l" fontAlgn="b"/>
                      <a:r>
                        <a:rPr lang="ru-RU" sz="900" u="none" strike="noStrike" dirty="0">
                          <a:effectLst/>
                        </a:rPr>
                        <a:t>Государственная программа Российской Федерации «Развитие образования» на 2013 - 2020 годы подпрограммы «</a:t>
                      </a:r>
                      <a:r>
                        <a:rPr lang="ru-RU" sz="900" b="1" u="none" strike="noStrike" dirty="0">
                          <a:effectLst/>
                        </a:rPr>
                        <a:t>Развитие дошкольного, общего и дополнительного образования детей»</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253 994,90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107 423,37</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20 389,90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8 739,00</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362 055,83</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23 482,29</a:t>
                      </a:r>
                      <a:endParaRPr lang="ru-RU" sz="900" b="1" i="0" u="none" strike="noStrike">
                        <a:solidFill>
                          <a:srgbClr val="000000"/>
                        </a:solidFill>
                        <a:effectLst/>
                        <a:latin typeface="Calibri" panose="020F0502020204030204" pitchFamily="34" charset="0"/>
                      </a:endParaRPr>
                    </a:p>
                  </a:txBody>
                  <a:tcPr marL="4540" marR="4540" marT="4540" marB="0" anchor="b"/>
                </a:tc>
              </a:tr>
              <a:tr h="284769">
                <a:tc>
                  <a:txBody>
                    <a:bodyPr/>
                    <a:lstStyle/>
                    <a:p>
                      <a:pPr algn="l" fontAlgn="b"/>
                      <a:r>
                        <a:rPr lang="ru-RU" sz="900" u="none" strike="noStrike" dirty="0">
                          <a:effectLst/>
                        </a:rPr>
                        <a:t>Мероприятия по содействию созданию в субъектах Российской Федерации (исходя из прогнозируемой потребности) </a:t>
                      </a:r>
                      <a:r>
                        <a:rPr lang="ru-RU" sz="900" b="1" u="none" strike="noStrike" dirty="0">
                          <a:effectLst/>
                        </a:rPr>
                        <a:t>новых мест в общеобразовательных организациях</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226 688,70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97 153,00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157 776,00</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10 070,81</a:t>
                      </a:r>
                      <a:endParaRPr lang="ru-RU" sz="900" b="0" i="0" u="none" strike="noStrike" dirty="0">
                        <a:solidFill>
                          <a:srgbClr val="000000"/>
                        </a:solidFill>
                        <a:effectLst/>
                        <a:latin typeface="Calibri" panose="020F0502020204030204" pitchFamily="34" charset="0"/>
                      </a:endParaRPr>
                    </a:p>
                  </a:txBody>
                  <a:tcPr marL="4540" marR="4540" marT="4540" marB="0" anchor="b"/>
                </a:tc>
              </a:tr>
              <a:tr h="284769">
                <a:tc>
                  <a:txBody>
                    <a:bodyPr/>
                    <a:lstStyle/>
                    <a:p>
                      <a:pPr algn="l" fontAlgn="b"/>
                      <a:r>
                        <a:rPr lang="ru-RU" sz="900" u="none" strike="noStrike" dirty="0">
                          <a:effectLst/>
                        </a:rPr>
                        <a:t>Создание    в    общеобразовательных    организациях,    расположенных    в    сельской местности, </a:t>
                      </a:r>
                      <a:r>
                        <a:rPr lang="ru-RU" sz="900" b="1" u="none" strike="noStrike" dirty="0">
                          <a:effectLst/>
                        </a:rPr>
                        <a:t>условий для занятий физической культурой и спортом</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25 306,20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9 770,37</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20 389,90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8 739,00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31 228,80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1 993,33</a:t>
                      </a:r>
                      <a:endParaRPr lang="ru-RU" sz="900" b="0" i="0" u="none" strike="noStrike" dirty="0">
                        <a:solidFill>
                          <a:srgbClr val="000000"/>
                        </a:solidFill>
                        <a:effectLst/>
                        <a:latin typeface="Calibri" panose="020F0502020204030204" pitchFamily="34" charset="0"/>
                      </a:endParaRPr>
                    </a:p>
                  </a:txBody>
                  <a:tcPr marL="4540" marR="4540" marT="4540" marB="0" anchor="b"/>
                </a:tc>
              </a:tr>
              <a:tr h="144987">
                <a:tc>
                  <a:txBody>
                    <a:bodyPr/>
                    <a:lstStyle/>
                    <a:p>
                      <a:pPr algn="l" fontAlgn="b"/>
                      <a:r>
                        <a:rPr lang="ru-RU" sz="900" u="none" strike="noStrike" dirty="0">
                          <a:effectLst/>
                        </a:rPr>
                        <a:t>Выплата поощрения по итогам конкурса «</a:t>
                      </a:r>
                      <a:r>
                        <a:rPr lang="ru-RU" sz="900" b="1" u="none" strike="noStrike" dirty="0">
                          <a:effectLst/>
                        </a:rPr>
                        <a:t>Лучший учитель года</a:t>
                      </a: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2 000,00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500,00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2 000,00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500,00</a:t>
                      </a:r>
                      <a:endParaRPr lang="ru-RU" sz="900" b="0" i="0" u="none" strike="noStrike" dirty="0">
                        <a:solidFill>
                          <a:srgbClr val="000000"/>
                        </a:solidFill>
                        <a:effectLst/>
                        <a:latin typeface="Calibri" panose="020F0502020204030204" pitchFamily="34" charset="0"/>
                      </a:endParaRPr>
                    </a:p>
                  </a:txBody>
                  <a:tcPr marL="4540" marR="4540" marT="4540" marB="0" anchor="b"/>
                </a:tc>
              </a:tr>
              <a:tr h="165748">
                <a:tc>
                  <a:txBody>
                    <a:bodyPr/>
                    <a:lstStyle/>
                    <a:p>
                      <a:pPr algn="l" fontAlgn="b"/>
                      <a:r>
                        <a:rPr lang="ru-RU" sz="900" u="none" strike="noStrike" dirty="0">
                          <a:effectLst/>
                        </a:rPr>
                        <a:t>Капитальные вложения  в объекты муниципальной собственности </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171 051,03</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10 918,15</a:t>
                      </a:r>
                      <a:endParaRPr lang="ru-RU" sz="900" b="0" i="0" u="none" strike="noStrike" dirty="0">
                        <a:solidFill>
                          <a:srgbClr val="000000"/>
                        </a:solidFill>
                        <a:effectLst/>
                        <a:latin typeface="Calibri" panose="020F0502020204030204" pitchFamily="34" charset="0"/>
                      </a:endParaRPr>
                    </a:p>
                  </a:txBody>
                  <a:tcPr marL="4540" marR="4540" marT="4540" marB="0" anchor="b"/>
                </a:tc>
              </a:tr>
              <a:tr h="144016">
                <a:tc>
                  <a:txBody>
                    <a:bodyPr/>
                    <a:lstStyle/>
                    <a:p>
                      <a:pPr algn="l" fontAlgn="b"/>
                      <a:r>
                        <a:rPr lang="ru-RU" sz="900" u="none" strike="noStrike" dirty="0">
                          <a:effectLst/>
                        </a:rPr>
                        <a:t>Государственная программа Российской Федерации «</a:t>
                      </a:r>
                      <a:r>
                        <a:rPr lang="ru-RU" sz="900" b="1" u="none" strike="noStrike" dirty="0">
                          <a:effectLst/>
                        </a:rPr>
                        <a:t>Доступная среда</a:t>
                      </a:r>
                      <a:r>
                        <a:rPr lang="ru-RU" sz="900" u="none" strike="noStrike" dirty="0">
                          <a:effectLst/>
                        </a:rPr>
                        <a:t>» 2014-2020 годы</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20 419,40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8 751,20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20 443,00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1 538,72</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19 843,10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1 266,60</a:t>
                      </a:r>
                      <a:endParaRPr lang="ru-RU" sz="900" b="1" i="0" u="none" strike="noStrike" dirty="0">
                        <a:solidFill>
                          <a:srgbClr val="000000"/>
                        </a:solidFill>
                        <a:effectLst/>
                        <a:latin typeface="Calibri" panose="020F0502020204030204" pitchFamily="34" charset="0"/>
                      </a:endParaRPr>
                    </a:p>
                  </a:txBody>
                  <a:tcPr marL="4540" marR="4540" marT="4540" marB="0" anchor="b"/>
                </a:tc>
              </a:tr>
              <a:tr h="704114">
                <a:tc>
                  <a:txBody>
                    <a:bodyPr/>
                    <a:lstStyle/>
                    <a:p>
                      <a:pPr algn="l" fontAlgn="b"/>
                      <a:r>
                        <a:rPr lang="ru-RU" sz="900" u="none" strike="noStrike" dirty="0" smtClean="0">
                          <a:effectLst/>
                        </a:rPr>
                        <a:t>Мероприятие   </a:t>
                      </a:r>
                      <a:r>
                        <a:rPr lang="ru-RU" sz="900" u="none" strike="noStrike" dirty="0">
                          <a:effectLst/>
                        </a:rPr>
                        <a:t>«Создание   в   дошкольных   образовательных,   общеобразовательных организациях, организациях дополнительного образования детей (в том числе в организациях,   осуществляющих   образовательную   деятельность   по   адаптивным основным   общеобразовательным   программам)   </a:t>
                      </a:r>
                      <a:r>
                        <a:rPr lang="ru-RU" sz="900" b="1" u="none" strike="noStrike" dirty="0">
                          <a:effectLst/>
                        </a:rPr>
                        <a:t>условий   для   получения   детьми-инвалидами качественного образования»</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20 419,40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8 751,20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20 443,00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1 538,72</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5 597,40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357,30</a:t>
                      </a:r>
                      <a:endParaRPr lang="ru-RU" sz="900" b="0" i="0" u="none" strike="noStrike" dirty="0">
                        <a:solidFill>
                          <a:srgbClr val="000000"/>
                        </a:solidFill>
                        <a:effectLst/>
                        <a:latin typeface="Calibri" panose="020F0502020204030204" pitchFamily="34" charset="0"/>
                      </a:endParaRPr>
                    </a:p>
                  </a:txBody>
                  <a:tcPr marL="4540" marR="4540" marT="4540" marB="0" anchor="b"/>
                </a:tc>
              </a:tr>
              <a:tr h="424551">
                <a:tc>
                  <a:txBody>
                    <a:bodyPr/>
                    <a:lstStyle/>
                    <a:p>
                      <a:pPr algn="l" fontAlgn="b"/>
                      <a:r>
                        <a:rPr lang="ru-RU" sz="900" b="1" u="none" strike="noStrike" dirty="0">
                          <a:effectLst/>
                        </a:rPr>
                        <a:t>Создание сети базовых профессиональных образовательных организаций, обеспечивающих поддержку региональных систем инклюзивного профессионального образования инвалидов</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14 245,70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909,30</a:t>
                      </a:r>
                      <a:endParaRPr lang="ru-RU" sz="900" b="0" i="0" u="none" strike="noStrike" dirty="0">
                        <a:solidFill>
                          <a:srgbClr val="000000"/>
                        </a:solidFill>
                        <a:effectLst/>
                        <a:latin typeface="Calibri" panose="020F0502020204030204" pitchFamily="34" charset="0"/>
                      </a:endParaRPr>
                    </a:p>
                  </a:txBody>
                  <a:tcPr marL="4540" marR="4540" marT="4540" marB="0" anchor="b"/>
                </a:tc>
              </a:tr>
              <a:tr h="284769">
                <a:tc>
                  <a:txBody>
                    <a:bodyPr/>
                    <a:lstStyle/>
                    <a:p>
                      <a:pPr algn="l" fontAlgn="b"/>
                      <a:r>
                        <a:rPr lang="ru-RU" sz="900" u="none" strike="noStrike" dirty="0">
                          <a:effectLst/>
                        </a:rPr>
                        <a:t>Государственная программа </a:t>
                      </a:r>
                      <a:r>
                        <a:rPr lang="ru-RU" sz="900" b="1" u="none" strike="noStrike" dirty="0">
                          <a:effectLst/>
                        </a:rPr>
                        <a:t>«Развитие фармацевтической и медицинской ' промышленности»</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0,00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0,00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12 957,20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827,10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0,00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0,00</a:t>
                      </a:r>
                      <a:endParaRPr lang="ru-RU" sz="900" b="1" i="0" u="none" strike="noStrike" dirty="0">
                        <a:solidFill>
                          <a:srgbClr val="000000"/>
                        </a:solidFill>
                        <a:effectLst/>
                        <a:latin typeface="Calibri" panose="020F0502020204030204" pitchFamily="34" charset="0"/>
                      </a:endParaRPr>
                    </a:p>
                  </a:txBody>
                  <a:tcPr marL="4540" marR="4540" marT="4540" marB="0" anchor="b"/>
                </a:tc>
              </a:tr>
              <a:tr h="284769">
                <a:tc>
                  <a:txBody>
                    <a:bodyPr/>
                    <a:lstStyle/>
                    <a:p>
                      <a:pPr algn="l" fontAlgn="b"/>
                      <a:r>
                        <a:rPr lang="ru-RU" sz="900" b="1" u="none" strike="noStrike" dirty="0">
                          <a:effectLst/>
                        </a:rPr>
                        <a:t>Внедрение в общеобразовательных организациях системы мониторинга здоровья обучающихся </a:t>
                      </a:r>
                      <a:r>
                        <a:rPr lang="ru-RU" sz="900" u="none" strike="noStrike" dirty="0">
                          <a:effectLst/>
                        </a:rPr>
                        <a:t>на основе отечественной технологической платформы</a:t>
                      </a:r>
                      <a:endParaRPr lang="ru-RU" sz="900" b="0"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12 957,20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827,10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4540" marR="4540" marT="4540" marB="0" anchor="b"/>
                </a:tc>
              </a:tr>
              <a:tr h="144987">
                <a:tc>
                  <a:txBody>
                    <a:bodyPr/>
                    <a:lstStyle/>
                    <a:p>
                      <a:pPr algn="l" fontAlgn="b"/>
                      <a:r>
                        <a:rPr lang="ru-RU" sz="900" u="none" strike="noStrike" dirty="0">
                          <a:effectLst/>
                        </a:rPr>
                        <a:t>Фонд поддержки детей, находящихся в трудной жизненной ситуации:</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67 879,90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0,00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0,00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0,00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0,00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0,00</a:t>
                      </a:r>
                      <a:endParaRPr lang="ru-RU" sz="900" b="1" i="0" u="none" strike="noStrike" dirty="0">
                        <a:solidFill>
                          <a:srgbClr val="000000"/>
                        </a:solidFill>
                        <a:effectLst/>
                        <a:latin typeface="Calibri" panose="020F0502020204030204" pitchFamily="34" charset="0"/>
                      </a:endParaRPr>
                    </a:p>
                  </a:txBody>
                  <a:tcPr marL="4540" marR="4540" marT="4540" marB="0" anchor="b"/>
                </a:tc>
              </a:tr>
              <a:tr h="284769">
                <a:tc>
                  <a:txBody>
                    <a:bodyPr/>
                    <a:lstStyle/>
                    <a:p>
                      <a:pPr algn="l" fontAlgn="b"/>
                      <a:r>
                        <a:rPr lang="ru-RU" sz="900" b="1" u="none" strike="noStrike" dirty="0">
                          <a:effectLst/>
                        </a:rPr>
                        <a:t>Реализация мероприятий, связанных с отдыхом и оздоровлением детей, находящихся в трудной жизненной ситуации</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67 879,90</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4540" marR="4540" marT="4540" marB="0" anchor="b"/>
                </a:tc>
              </a:tr>
              <a:tr h="144987">
                <a:tc>
                  <a:txBody>
                    <a:bodyPr/>
                    <a:lstStyle/>
                    <a:p>
                      <a:pPr algn="l" fontAlgn="b"/>
                      <a:r>
                        <a:rPr lang="ru-RU" sz="900" b="1" u="none" strike="noStrike" dirty="0">
                          <a:effectLst/>
                        </a:rPr>
                        <a:t>Всего </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b="1" u="none" strike="noStrike" dirty="0">
                          <a:effectLst/>
                        </a:rPr>
                        <a:t>362 706,20</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b="1" u="none" strike="noStrike" dirty="0">
                          <a:effectLst/>
                        </a:rPr>
                        <a:t>124 922,57</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b="1" u="none" strike="noStrike">
                          <a:effectLst/>
                        </a:rPr>
                        <a:t>55 280,00</a:t>
                      </a:r>
                      <a:endParaRPr lang="ru-RU" sz="900" b="1" i="0" u="none" strike="noStrike">
                        <a:solidFill>
                          <a:srgbClr val="000000"/>
                        </a:solidFill>
                        <a:effectLst/>
                        <a:latin typeface="Calibri" panose="020F0502020204030204" pitchFamily="34" charset="0"/>
                      </a:endParaRPr>
                    </a:p>
                  </a:txBody>
                  <a:tcPr marL="4540" marR="4540" marT="4540" marB="0" anchor="b"/>
                </a:tc>
                <a:tc>
                  <a:txBody>
                    <a:bodyPr/>
                    <a:lstStyle/>
                    <a:p>
                      <a:pPr algn="r" fontAlgn="b"/>
                      <a:r>
                        <a:rPr lang="ru-RU" sz="900" b="1" u="none" strike="noStrike" dirty="0">
                          <a:effectLst/>
                        </a:rPr>
                        <a:t>13 247,82</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b="1" u="none" strike="noStrike" dirty="0">
                          <a:effectLst/>
                        </a:rPr>
                        <a:t>414 517,73</a:t>
                      </a:r>
                      <a:endParaRPr lang="ru-RU" sz="900" b="1" i="0" u="none" strike="noStrike" dirty="0">
                        <a:solidFill>
                          <a:srgbClr val="000000"/>
                        </a:solidFill>
                        <a:effectLst/>
                        <a:latin typeface="Calibri" panose="020F0502020204030204" pitchFamily="34" charset="0"/>
                      </a:endParaRPr>
                    </a:p>
                  </a:txBody>
                  <a:tcPr marL="4540" marR="4540" marT="4540" marB="0" anchor="b"/>
                </a:tc>
                <a:tc>
                  <a:txBody>
                    <a:bodyPr/>
                    <a:lstStyle/>
                    <a:p>
                      <a:pPr algn="r" fontAlgn="b"/>
                      <a:r>
                        <a:rPr lang="ru-RU" sz="900" b="1" u="none" strike="noStrike" dirty="0">
                          <a:effectLst/>
                        </a:rPr>
                        <a:t>26 797,42</a:t>
                      </a:r>
                      <a:endParaRPr lang="ru-RU" sz="900" b="1" i="0" u="none" strike="noStrike" dirty="0">
                        <a:solidFill>
                          <a:srgbClr val="000000"/>
                        </a:solidFill>
                        <a:effectLst/>
                        <a:latin typeface="Calibri" panose="020F0502020204030204" pitchFamily="34" charset="0"/>
                      </a:endParaRPr>
                    </a:p>
                  </a:txBody>
                  <a:tcPr marL="4540" marR="4540" marT="4540" marB="0" anchor="b"/>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285992"/>
            <a:ext cx="8136904" cy="2727184"/>
          </a:xfrm>
        </p:spPr>
        <p:txBody>
          <a:bodyPr>
            <a:noAutofit/>
          </a:bodyPr>
          <a:lstStyle/>
          <a:p>
            <a:pPr>
              <a:defRPr/>
            </a:pPr>
            <a:r>
              <a:rPr lang="ru-RU"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Инвестиционно-ресурсная деятельность </a:t>
            </a:r>
            <a:endParaRPr lang="ru-RU" b="1" dirty="0">
              <a:solidFill>
                <a:schemeClr val="accent2">
                  <a:lumMod val="75000"/>
                </a:schemeClr>
              </a:solidFill>
              <a:effectLst>
                <a:outerShdw blurRad="38100" dist="38100" dir="2700000" algn="tl">
                  <a:srgbClr val="000000">
                    <a:alpha val="43137"/>
                  </a:srgbClr>
                </a:outerShdw>
              </a:effectLst>
              <a:latin typeface="+mn-lt"/>
              <a:ea typeface="+mn-ea"/>
              <a:cs typeface="+mn-cs"/>
            </a:endParaRPr>
          </a:p>
        </p:txBody>
      </p:sp>
      <p:grpSp>
        <p:nvGrpSpPr>
          <p:cNvPr id="4" name="Группа 3"/>
          <p:cNvGrpSpPr/>
          <p:nvPr/>
        </p:nvGrpSpPr>
        <p:grpSpPr>
          <a:xfrm>
            <a:off x="0" y="0"/>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xmlns="" val="30574776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5175" y="1484785"/>
            <a:ext cx="7989313" cy="1872207"/>
          </a:xfrm>
        </p:spPr>
        <p:txBody>
          <a:bodyPr>
            <a:normAutofit/>
          </a:bodyPr>
          <a:lstStyle/>
          <a:p>
            <a:pPr marL="0" indent="0" algn="just">
              <a:spcBef>
                <a:spcPts val="0"/>
              </a:spcBef>
              <a:buNone/>
            </a:pPr>
            <a:r>
              <a:rPr lang="ru-RU" sz="1800" dirty="0" smtClean="0">
                <a:latin typeface="Times New Roman" pitchFamily="18" charset="0"/>
                <a:cs typeface="Times New Roman" pitchFamily="18" charset="0"/>
              </a:rPr>
              <a:t>В рамках регионального финансирования мероприятий Государственной программы «Развитие образования Забайкальского края на 2014 - 2020 годы» в 2017 году проведен </a:t>
            </a:r>
            <a:r>
              <a:rPr lang="ru-RU" sz="1800" dirty="0" smtClean="0">
                <a:solidFill>
                  <a:srgbClr val="FF0000"/>
                </a:solidFill>
                <a:latin typeface="Times New Roman" pitchFamily="18" charset="0"/>
                <a:cs typeface="Times New Roman" pitchFamily="18" charset="0"/>
              </a:rPr>
              <a:t>капитальный ремонт школ в с. </a:t>
            </a:r>
            <a:r>
              <a:rPr lang="ru-RU" sz="1800" dirty="0" err="1" smtClean="0">
                <a:solidFill>
                  <a:srgbClr val="FF0000"/>
                </a:solidFill>
                <a:latin typeface="Times New Roman" pitchFamily="18" charset="0"/>
                <a:cs typeface="Times New Roman" pitchFamily="18" charset="0"/>
              </a:rPr>
              <a:t>Явленка</a:t>
            </a:r>
            <a:r>
              <a:rPr lang="ru-RU" sz="1800" dirty="0" smtClean="0">
                <a:solidFill>
                  <a:srgbClr val="FF0000"/>
                </a:solidFill>
                <a:latin typeface="Times New Roman" pitchFamily="18" charset="0"/>
                <a:cs typeface="Times New Roman" pitchFamily="18" charset="0"/>
              </a:rPr>
              <a:t> </a:t>
            </a:r>
            <a:r>
              <a:rPr lang="ru-RU" sz="1800" dirty="0" err="1" smtClean="0">
                <a:solidFill>
                  <a:srgbClr val="FF0000"/>
                </a:solidFill>
                <a:latin typeface="Times New Roman" pitchFamily="18" charset="0"/>
                <a:cs typeface="Times New Roman" pitchFamily="18" charset="0"/>
              </a:rPr>
              <a:t>Нерчинско-Заводского</a:t>
            </a:r>
            <a:r>
              <a:rPr lang="ru-RU" sz="1800" dirty="0" smtClean="0">
                <a:solidFill>
                  <a:srgbClr val="FF0000"/>
                </a:solidFill>
                <a:latin typeface="Times New Roman" pitchFamily="18" charset="0"/>
                <a:cs typeface="Times New Roman" pitchFamily="18" charset="0"/>
              </a:rPr>
              <a:t> района </a:t>
            </a:r>
            <a:r>
              <a:rPr lang="ru-RU" sz="1800" dirty="0" smtClean="0">
                <a:latin typeface="Times New Roman" pitchFamily="18" charset="0"/>
                <a:cs typeface="Times New Roman" pitchFamily="18" charset="0"/>
              </a:rPr>
              <a:t>(23 391,6 тыс. рублей), в </a:t>
            </a:r>
            <a:r>
              <a:rPr lang="ru-RU" sz="1800" dirty="0" smtClean="0">
                <a:solidFill>
                  <a:srgbClr val="FF0000"/>
                </a:solidFill>
                <a:latin typeface="Times New Roman" pitchFamily="18" charset="0"/>
                <a:cs typeface="Times New Roman" pitchFamily="18" charset="0"/>
              </a:rPr>
              <a:t>с. Гаур Чернышевского района </a:t>
            </a:r>
            <a:r>
              <a:rPr lang="ru-RU" sz="1800" dirty="0" smtClean="0">
                <a:latin typeface="Times New Roman" pitchFamily="18" charset="0"/>
                <a:cs typeface="Times New Roman" pitchFamily="18" charset="0"/>
              </a:rPr>
              <a:t>(25 500,0 тыс. рублей), созданы современные и комфортные условия для обучения 180 школьников.  </a:t>
            </a:r>
            <a:endParaRPr lang="ru-RU" sz="1600" b="1"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Инвестиционно-ресурсная деятельность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pic>
        <p:nvPicPr>
          <p:cNvPr id="2" name="Рисунок 1"/>
          <p:cNvPicPr>
            <a:picLocks noChangeAspect="1"/>
          </p:cNvPicPr>
          <p:nvPr/>
        </p:nvPicPr>
        <p:blipFill>
          <a:blip r:embed="rId3" cstate="screen">
            <a:extLst>
              <a:ext uri="{BEBA8EAE-BF5A-486C-A8C5-ECC9F3942E4B}">
                <a14:imgProps xmlns:a14="http://schemas.microsoft.com/office/drawing/2010/main" xmlns="">
                  <a14:imgLayer r:embed="rId4">
                    <a14:imgEffect>
                      <a14:brightnessContrast bright="20000" contrast="-40000"/>
                    </a14:imgEffect>
                  </a14:imgLayer>
                </a14:imgProps>
              </a:ext>
              <a:ext uri="{28A0092B-C50C-407E-A947-70E740481C1C}">
                <a14:useLocalDpi xmlns:a14="http://schemas.microsoft.com/office/drawing/2010/main" xmlns=""/>
              </a:ext>
            </a:extLst>
          </a:blip>
          <a:stretch>
            <a:fillRect/>
          </a:stretch>
        </p:blipFill>
        <p:spPr>
          <a:xfrm>
            <a:off x="928662" y="3501008"/>
            <a:ext cx="3858962" cy="2894222"/>
          </a:xfrm>
          <a:prstGeom prst="rect">
            <a:avLst/>
          </a:prstGeom>
        </p:spPr>
      </p:pic>
      <p:pic>
        <p:nvPicPr>
          <p:cNvPr id="94212" name="Picture 4" descr="http://www.gtrkchita.ru/files/images/2017/10/4/1140_school.jpg"/>
          <p:cNvPicPr>
            <a:picLocks noChangeAspect="1" noChangeArrowheads="1"/>
          </p:cNvPicPr>
          <p:nvPr/>
        </p:nvPicPr>
        <p:blipFill>
          <a:blip r:embed="rId5"/>
          <a:srcRect/>
          <a:stretch>
            <a:fillRect/>
          </a:stretch>
        </p:blipFill>
        <p:spPr bwMode="auto">
          <a:xfrm>
            <a:off x="4982840" y="3515230"/>
            <a:ext cx="3854014" cy="2880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19191" y="1340768"/>
            <a:ext cx="3956865" cy="2592287"/>
          </a:xfrm>
        </p:spPr>
        <p:txBody>
          <a:bodyPr>
            <a:normAutofit fontScale="92500" lnSpcReduction="20000"/>
          </a:bodyPr>
          <a:lstStyle/>
          <a:p>
            <a:pPr marL="0" indent="0" algn="just">
              <a:spcBef>
                <a:spcPts val="0"/>
              </a:spcBef>
              <a:buNone/>
            </a:pPr>
            <a:r>
              <a:rPr lang="ru-RU" sz="1800" dirty="0" smtClean="0">
                <a:solidFill>
                  <a:srgbClr val="FF0000"/>
                </a:solidFill>
                <a:latin typeface="Times New Roman" pitchFamily="18" charset="0"/>
                <a:cs typeface="Times New Roman" pitchFamily="18" charset="0"/>
              </a:rPr>
              <a:t>Возвращен в систему образования комплекс зданий по адресу: г. Чита, ул. Смоленская 22, </a:t>
            </a:r>
            <a:r>
              <a:rPr lang="ru-RU" sz="1800" dirty="0" smtClean="0">
                <a:latin typeface="Times New Roman" pitchFamily="18" charset="0"/>
                <a:cs typeface="Times New Roman" pitchFamily="18" charset="0"/>
              </a:rPr>
              <a:t> проведен капитальный ремонт, создано 525  дополнительных мест для общеобразовательной школы г. Читы. Из краевого бюджета в Администрацию городского округа «Город Чита» направлено 21 200,0 тыс. рублей в 2017 году, на приобретение оборудования в региональном бюджете запланировано в  2018 году  92 400, о тыс. рублей.</a:t>
            </a:r>
          </a:p>
          <a:p>
            <a:pPr algn="just">
              <a:buNone/>
            </a:pPr>
            <a:endParaRPr lang="ru-RU" sz="1600" b="1"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Инвестиционно-ресурсная деятельность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pic>
        <p:nvPicPr>
          <p:cNvPr id="2" name="Рисунок 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220677" y="4077071"/>
            <a:ext cx="3600000" cy="2394141"/>
          </a:xfrm>
          <a:prstGeom prst="rect">
            <a:avLst/>
          </a:prstGeom>
        </p:spPr>
      </p:pic>
      <p:pic>
        <p:nvPicPr>
          <p:cNvPr id="8" name="Рисунок 7"/>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292080" y="1331156"/>
            <a:ext cx="3600000" cy="2395489"/>
          </a:xfrm>
          <a:prstGeom prst="rect">
            <a:avLst/>
          </a:prstGeom>
        </p:spPr>
      </p:pic>
      <p:pic>
        <p:nvPicPr>
          <p:cNvPr id="9" name="Рисунок 8"/>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292080" y="4077072"/>
            <a:ext cx="3600000" cy="2394141"/>
          </a:xfrm>
          <a:prstGeom prst="rect">
            <a:avLst/>
          </a:prstGeom>
        </p:spPr>
      </p:pic>
    </p:spTree>
    <p:extLst>
      <p:ext uri="{BB962C8B-B14F-4D97-AF65-F5344CB8AC3E}">
        <p14:creationId xmlns:p14="http://schemas.microsoft.com/office/powerpoint/2010/main" xmlns="" val="119983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5"/>
          <p:cNvGrpSpPr/>
          <p:nvPr/>
        </p:nvGrpSpPr>
        <p:grpSpPr>
          <a:xfrm>
            <a:off x="0" y="0"/>
            <a:ext cx="9144000" cy="6858002"/>
            <a:chOff x="0" y="-2"/>
            <a:chExt cx="9144000" cy="6858002"/>
          </a:xfrm>
        </p:grpSpPr>
        <p:sp>
          <p:nvSpPr>
            <p:cNvPr id="7" name="Прямоугольник 6"/>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8" name="Прямоугольник 7"/>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9"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11" name="Заголовок 10"/>
          <p:cNvSpPr>
            <a:spLocks noGrp="1"/>
          </p:cNvSpPr>
          <p:nvPr>
            <p:ph type="title"/>
          </p:nvPr>
        </p:nvSpPr>
        <p:spPr>
          <a:xfrm>
            <a:off x="1357290" y="142852"/>
            <a:ext cx="7658096" cy="928694"/>
          </a:xfrm>
        </p:spPr>
        <p:txBody>
          <a:bodyPr>
            <a:normAutofit/>
          </a:bodyPr>
          <a:lstStyle/>
          <a:p>
            <a:r>
              <a:rPr lang="ru-RU" sz="4000" b="1" dirty="0" smtClean="0">
                <a:solidFill>
                  <a:schemeClr val="bg1"/>
                </a:solidFill>
                <a:latin typeface="Calibri" pitchFamily="34" charset="0"/>
              </a:rPr>
              <a:t>Успешная школа</a:t>
            </a:r>
          </a:p>
        </p:txBody>
      </p:sp>
      <p:pic>
        <p:nvPicPr>
          <p:cNvPr id="114690" name="Picture 2" descr="F:\ФОТО для презентации\Успешная школа\DSC_0532.JPG"/>
          <p:cNvPicPr>
            <a:picLocks noChangeAspect="1" noChangeArrowheads="1"/>
          </p:cNvPicPr>
          <p:nvPr/>
        </p:nvPicPr>
        <p:blipFill>
          <a:blip r:embed="rId3" cstate="screen"/>
          <a:srcRect/>
          <a:stretch>
            <a:fillRect/>
          </a:stretch>
        </p:blipFill>
        <p:spPr bwMode="auto">
          <a:xfrm>
            <a:off x="1214414" y="4143380"/>
            <a:ext cx="3600000" cy="2400226"/>
          </a:xfrm>
          <a:prstGeom prst="rect">
            <a:avLst/>
          </a:prstGeom>
          <a:noFill/>
        </p:spPr>
      </p:pic>
      <p:pic>
        <p:nvPicPr>
          <p:cNvPr id="12" name="Рисунок 11" descr="DSC_0399.JPG"/>
          <p:cNvPicPr>
            <a:picLocks noChangeAspect="1"/>
          </p:cNvPicPr>
          <p:nvPr/>
        </p:nvPicPr>
        <p:blipFill>
          <a:blip r:embed="rId4" cstate="screen"/>
          <a:stretch>
            <a:fillRect/>
          </a:stretch>
        </p:blipFill>
        <p:spPr>
          <a:xfrm>
            <a:off x="1214414" y="1571612"/>
            <a:ext cx="3600000" cy="2400000"/>
          </a:xfrm>
          <a:prstGeom prst="rect">
            <a:avLst/>
          </a:prstGeom>
        </p:spPr>
      </p:pic>
      <p:pic>
        <p:nvPicPr>
          <p:cNvPr id="13" name="Рисунок 12" descr="DSC_0448.JPG"/>
          <p:cNvPicPr>
            <a:picLocks noChangeAspect="1"/>
          </p:cNvPicPr>
          <p:nvPr/>
        </p:nvPicPr>
        <p:blipFill>
          <a:blip r:embed="rId5" cstate="screen"/>
          <a:stretch>
            <a:fillRect/>
          </a:stretch>
        </p:blipFill>
        <p:spPr>
          <a:xfrm>
            <a:off x="5072066" y="1571612"/>
            <a:ext cx="3600000" cy="2400000"/>
          </a:xfrm>
          <a:prstGeom prst="rect">
            <a:avLst/>
          </a:prstGeom>
        </p:spPr>
      </p:pic>
      <p:pic>
        <p:nvPicPr>
          <p:cNvPr id="17" name="Рисунок 16" descr="DSC_0558 — копия.JPG"/>
          <p:cNvPicPr>
            <a:picLocks noChangeAspect="1"/>
          </p:cNvPicPr>
          <p:nvPr/>
        </p:nvPicPr>
        <p:blipFill>
          <a:blip r:embed="rId6" cstate="screen"/>
          <a:stretch>
            <a:fillRect/>
          </a:stretch>
        </p:blipFill>
        <p:spPr>
          <a:xfrm>
            <a:off x="5072066" y="4143380"/>
            <a:ext cx="3600000" cy="2401875"/>
          </a:xfrm>
          <a:prstGeom prst="rect">
            <a:avLst/>
          </a:prstGeom>
        </p:spPr>
      </p:pic>
    </p:spTree>
    <p:extLst>
      <p:ext uri="{BB962C8B-B14F-4D97-AF65-F5344CB8AC3E}">
        <p14:creationId xmlns:p14="http://schemas.microsoft.com/office/powerpoint/2010/main" xmlns="" val="39302020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5176" y="1484784"/>
            <a:ext cx="3884856" cy="2573451"/>
          </a:xfrm>
        </p:spPr>
        <p:txBody>
          <a:bodyPr>
            <a:normAutofit fontScale="85000" lnSpcReduction="10000"/>
          </a:bodyPr>
          <a:lstStyle/>
          <a:p>
            <a:pPr marL="0" indent="0" algn="just">
              <a:spcBef>
                <a:spcPts val="0"/>
              </a:spcBef>
              <a:buNone/>
            </a:pPr>
            <a:r>
              <a:rPr lang="ru-RU" sz="1900" dirty="0" smtClean="0">
                <a:latin typeface="Times New Roman" pitchFamily="18" charset="0"/>
                <a:cs typeface="Times New Roman" pitchFamily="18" charset="0"/>
              </a:rPr>
              <a:t>Осуществлён </a:t>
            </a:r>
            <a:r>
              <a:rPr lang="ru-RU" sz="1900" dirty="0" smtClean="0">
                <a:solidFill>
                  <a:srgbClr val="FF0000"/>
                </a:solidFill>
                <a:latin typeface="Times New Roman" pitchFamily="18" charset="0"/>
                <a:cs typeface="Times New Roman" pitchFamily="18" charset="0"/>
              </a:rPr>
              <a:t>перевод ГОУ «Забайкальская краевая санаторная школа – интернат» в здание в п. Береговом Читинского района</a:t>
            </a:r>
            <a:r>
              <a:rPr lang="ru-RU" sz="1900" dirty="0" smtClean="0">
                <a:latin typeface="Times New Roman" pitchFamily="18" charset="0"/>
                <a:cs typeface="Times New Roman" pitchFamily="18" charset="0"/>
              </a:rPr>
              <a:t>, закончен первый этап работ по капитальному ремонту котельной, внутренних помещений, систем тепло-, </a:t>
            </a:r>
            <a:r>
              <a:rPr lang="ru-RU" sz="1900" dirty="0" err="1" smtClean="0">
                <a:latin typeface="Times New Roman" pitchFamily="18" charset="0"/>
                <a:cs typeface="Times New Roman" pitchFamily="18" charset="0"/>
              </a:rPr>
              <a:t>водо</a:t>
            </a:r>
            <a:r>
              <a:rPr lang="ru-RU" sz="1900" dirty="0" smtClean="0">
                <a:latin typeface="Times New Roman" pitchFamily="18" charset="0"/>
                <a:cs typeface="Times New Roman" pitchFamily="18" charset="0"/>
              </a:rPr>
              <a:t>- и электроснабжения. Второй этап капитального ремонта с учётом обеспечения комплексной безопасности школы планируется окончить к 25 августа 2018 года.</a:t>
            </a:r>
          </a:p>
          <a:p>
            <a:pPr algn="just">
              <a:buNone/>
            </a:pPr>
            <a:endParaRPr lang="ru-RU" sz="1600" b="1"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Инвестиционно-ресурсная деятельность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pic>
        <p:nvPicPr>
          <p:cNvPr id="8" name="Рисунок 7"/>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077169" y="1451319"/>
            <a:ext cx="3600000" cy="2400000"/>
          </a:xfrm>
          <a:prstGeom prst="rect">
            <a:avLst/>
          </a:prstGeom>
        </p:spPr>
      </p:pic>
      <p:pic>
        <p:nvPicPr>
          <p:cNvPr id="9" name="Рисунок 8"/>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042826" y="4149080"/>
            <a:ext cx="3600000" cy="2400000"/>
          </a:xfrm>
          <a:prstGeom prst="rect">
            <a:avLst/>
          </a:prstGeom>
        </p:spPr>
      </p:pic>
      <p:pic>
        <p:nvPicPr>
          <p:cNvPr id="10" name="Рисунок 9"/>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126580" y="4149080"/>
            <a:ext cx="3600000" cy="2400000"/>
          </a:xfrm>
          <a:prstGeom prst="rect">
            <a:avLst/>
          </a:prstGeom>
        </p:spPr>
      </p:pic>
    </p:spTree>
    <p:extLst>
      <p:ext uri="{BB962C8B-B14F-4D97-AF65-F5344CB8AC3E}">
        <p14:creationId xmlns:p14="http://schemas.microsoft.com/office/powerpoint/2010/main" xmlns="" val="7562870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357298"/>
            <a:ext cx="4029598" cy="3372976"/>
          </a:xfrm>
        </p:spPr>
        <p:txBody>
          <a:bodyPr>
            <a:noAutofit/>
          </a:bodyPr>
          <a:lstStyle/>
          <a:p>
            <a:pPr marL="0" indent="0" algn="just">
              <a:spcBef>
                <a:spcPts val="0"/>
              </a:spcBef>
              <a:buNone/>
            </a:pPr>
            <a:r>
              <a:rPr lang="ru-RU" sz="1600" dirty="0" smtClean="0">
                <a:latin typeface="Times New Roman" pitchFamily="18" charset="0"/>
                <a:cs typeface="Times New Roman" pitchFamily="18" charset="0"/>
              </a:rPr>
              <a:t>В 2017 и 2018 годах Забайкальский край продолжает участие в мероприятиях по развитию инфраструктуры общего образования направленных на создание в общеобразовательных организациях, расположенных в сельской местности, условий для занятий физической культурой и спортом в данной программе. </a:t>
            </a:r>
          </a:p>
          <a:p>
            <a:pPr marL="0" indent="0" algn="just">
              <a:spcBef>
                <a:spcPts val="0"/>
              </a:spcBef>
              <a:buNone/>
            </a:pPr>
            <a:r>
              <a:rPr lang="ru-RU" sz="1600" dirty="0" smtClean="0">
                <a:latin typeface="Times New Roman" pitchFamily="18" charset="0"/>
                <a:cs typeface="Times New Roman" pitchFamily="18" charset="0"/>
              </a:rPr>
              <a:t>Объем финансирования в 2017 году составил 29 128,3 тыс. руб. (в т.ч. 20 389,9 тыс. руб. - средства федерального бюджета; 8 738,4 тыс. руб. - средства краевого бюджета), что позволило отремонтировать </a:t>
            </a:r>
            <a:r>
              <a:rPr lang="ru-RU" sz="1600" dirty="0" smtClean="0">
                <a:solidFill>
                  <a:srgbClr val="FF0000"/>
                </a:solidFill>
                <a:latin typeface="Times New Roman" pitchFamily="18" charset="0"/>
                <a:cs typeface="Times New Roman" pitchFamily="18" charset="0"/>
              </a:rPr>
              <a:t>15 спортивных залов, открыть 1 школьный спортивный клуб, в 1 общеобразовательной организации оснастить открытое плоскостное сооружение спортивным инвентарем и оборудованием</a:t>
            </a:r>
            <a:r>
              <a:rPr lang="ru-RU" sz="1600" dirty="0" smtClean="0">
                <a:latin typeface="Times New Roman" pitchFamily="18" charset="0"/>
                <a:cs typeface="Times New Roman" pitchFamily="18" charset="0"/>
              </a:rPr>
              <a:t>.</a:t>
            </a:r>
          </a:p>
          <a:p>
            <a:pPr marL="0" indent="0" algn="just">
              <a:spcBef>
                <a:spcPts val="0"/>
              </a:spcBef>
              <a:buNone/>
            </a:pPr>
            <a:r>
              <a:rPr lang="ru-RU" sz="1600" dirty="0" smtClean="0">
                <a:latin typeface="Times New Roman" pitchFamily="18" charset="0"/>
                <a:cs typeface="Times New Roman" pitchFamily="18" charset="0"/>
              </a:rPr>
              <a:t>В образовательные организации края передан в 15 районов </a:t>
            </a:r>
            <a:r>
              <a:rPr lang="ru-RU" sz="1600" dirty="0" smtClean="0">
                <a:solidFill>
                  <a:srgbClr val="FF0000"/>
                </a:solidFill>
                <a:latin typeface="Times New Roman" pitchFamily="18" charset="0"/>
                <a:cs typeface="Times New Roman" pitchFamily="18" charset="0"/>
              </a:rPr>
              <a:t>21 школьный автобус </a:t>
            </a:r>
            <a:r>
              <a:rPr lang="ru-RU" sz="1600" dirty="0" smtClean="0">
                <a:latin typeface="Times New Roman" pitchFamily="18" charset="0"/>
                <a:cs typeface="Times New Roman" pitchFamily="18" charset="0"/>
              </a:rPr>
              <a:t>на сумму 57000,0 тыс. рублей.</a:t>
            </a:r>
            <a:endParaRPr lang="ru-RU" sz="1600" dirty="0">
              <a:latin typeface="Times New Roman" pitchFamily="18" charset="0"/>
              <a:cs typeface="Times New Roman" pitchFamily="18" charset="0"/>
            </a:endParaRPr>
          </a:p>
        </p:txBody>
      </p:sp>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Инвестиционно-ресурсная деятельность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pic>
        <p:nvPicPr>
          <p:cNvPr id="9" name="Рисунок 8" descr="DSC_0287.JPG"/>
          <p:cNvPicPr>
            <a:picLocks noChangeAspect="1"/>
          </p:cNvPicPr>
          <p:nvPr/>
        </p:nvPicPr>
        <p:blipFill>
          <a:blip r:embed="rId3" cstate="screen"/>
          <a:stretch>
            <a:fillRect/>
          </a:stretch>
        </p:blipFill>
        <p:spPr>
          <a:xfrm>
            <a:off x="5143504" y="1357298"/>
            <a:ext cx="3857652" cy="2571768"/>
          </a:xfrm>
          <a:prstGeom prst="rect">
            <a:avLst/>
          </a:prstGeom>
        </p:spPr>
      </p:pic>
      <p:pic>
        <p:nvPicPr>
          <p:cNvPr id="11" name="Рисунок 10" descr="DSC_0894.JP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141956" y="4077072"/>
            <a:ext cx="3859200" cy="25728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5175" y="1283558"/>
            <a:ext cx="8061321" cy="5457810"/>
          </a:xfrm>
        </p:spPr>
        <p:txBody>
          <a:bodyPr>
            <a:normAutofit/>
          </a:bodyPr>
          <a:lstStyle/>
          <a:p>
            <a:pPr marL="0" indent="0" algn="just">
              <a:spcBef>
                <a:spcPts val="0"/>
              </a:spcBef>
              <a:buNone/>
            </a:pPr>
            <a:r>
              <a:rPr lang="ru-RU" sz="1400" dirty="0" smtClean="0">
                <a:latin typeface="Times New Roman" pitchFamily="18" charset="0"/>
                <a:cs typeface="Times New Roman" pitchFamily="18" charset="0"/>
              </a:rPr>
              <a:t>	</a:t>
            </a:r>
            <a:r>
              <a:rPr lang="ru-RU" sz="1500" dirty="0" smtClean="0">
                <a:latin typeface="Times New Roman" pitchFamily="18" charset="0"/>
                <a:cs typeface="Times New Roman" pitchFamily="18" charset="0"/>
              </a:rPr>
              <a:t>В августе и октябре 2017 года в Министерство образования и науки Российской Федерации были направлены заявки для участия в отборе государственных программ субъектов Российской Федерации, направленных на создание новых мест в общеобразовательных организациях в рамках государственной программы Российской Федерации «Развитие образования» на 2013-2020 годы. По результатам состоявшегося отбора Забайкальскому краю распределены средства субсидии из федерального бюджета на 2018 год и на плановый период 2019 и 2020: </a:t>
            </a:r>
          </a:p>
          <a:p>
            <a:pPr algn="just">
              <a:spcBef>
                <a:spcPts val="0"/>
              </a:spcBef>
            </a:pPr>
            <a:r>
              <a:rPr lang="ru-RU" sz="1500" dirty="0" smtClean="0">
                <a:latin typeface="Times New Roman" pitchFamily="18" charset="0"/>
                <a:cs typeface="Times New Roman" pitchFamily="18" charset="0"/>
              </a:rPr>
              <a:t>по объекту </a:t>
            </a:r>
            <a:r>
              <a:rPr lang="ru-RU" sz="1500" dirty="0" smtClean="0">
                <a:solidFill>
                  <a:srgbClr val="FF0000"/>
                </a:solidFill>
                <a:latin typeface="Times New Roman" pitchFamily="18" charset="0"/>
                <a:cs typeface="Times New Roman" pitchFamily="18" charset="0"/>
              </a:rPr>
              <a:t>«Школа с пристроенным детским садом в с. Большая Тура» </a:t>
            </a:r>
            <a:r>
              <a:rPr lang="ru-RU" sz="1500" dirty="0" smtClean="0">
                <a:latin typeface="Times New Roman" pitchFamily="18" charset="0"/>
                <a:cs typeface="Times New Roman" pitchFamily="18" charset="0"/>
              </a:rPr>
              <a:t>(мощностью 231 место, в том числе 156 мест – школа, 75 мест – детский сад) на 2018 год 157 776,0 тыс. рублей, на 2019 год 64 675,4 тыс. рублей;</a:t>
            </a:r>
          </a:p>
          <a:p>
            <a:pPr algn="just">
              <a:spcBef>
                <a:spcPts val="0"/>
              </a:spcBef>
            </a:pPr>
            <a:r>
              <a:rPr lang="ru-RU" sz="1500" dirty="0" smtClean="0">
                <a:latin typeface="Times New Roman" pitchFamily="18" charset="0"/>
                <a:cs typeface="Times New Roman" pitchFamily="18" charset="0"/>
              </a:rPr>
              <a:t>по объекту </a:t>
            </a:r>
            <a:r>
              <a:rPr lang="ru-RU" sz="1500" dirty="0" smtClean="0">
                <a:solidFill>
                  <a:srgbClr val="FF0000"/>
                </a:solidFill>
                <a:latin typeface="Times New Roman" pitchFamily="18" charset="0"/>
                <a:cs typeface="Times New Roman" pitchFamily="18" charset="0"/>
              </a:rPr>
              <a:t>«Строительство школы на 1100 мест в Центральном административном районе г. Читы»</a:t>
            </a:r>
            <a:r>
              <a:rPr lang="ru-RU" sz="1500" dirty="0" smtClean="0">
                <a:latin typeface="Times New Roman" pitchFamily="18" charset="0"/>
                <a:cs typeface="Times New Roman" pitchFamily="18" charset="0"/>
              </a:rPr>
              <a:t> на 2019 год 275 023,5 тыс. рублей, на 2020 год 459 691,2 тыс. рублей.  В настоящее время ведётся подготовка к заключению Соглашения.</a:t>
            </a:r>
          </a:p>
          <a:p>
            <a:pPr algn="just">
              <a:spcBef>
                <a:spcPts val="0"/>
              </a:spcBef>
            </a:pPr>
            <a:r>
              <a:rPr lang="ru-RU" sz="1500" dirty="0" smtClean="0">
                <a:latin typeface="Times New Roman" pitchFamily="18" charset="0"/>
                <a:cs typeface="Times New Roman" pitchFamily="18" charset="0"/>
              </a:rPr>
              <a:t>2018 году Забайкальскому краю предусмотрены из федерального бюджета средства субсидии на </a:t>
            </a:r>
            <a:r>
              <a:rPr lang="ru-RU" sz="1500" dirty="0" err="1" smtClean="0">
                <a:latin typeface="Times New Roman" pitchFamily="18" charset="0"/>
                <a:cs typeface="Times New Roman" pitchFamily="18" charset="0"/>
              </a:rPr>
              <a:t>софинансирование</a:t>
            </a:r>
            <a:r>
              <a:rPr lang="ru-RU" sz="1500" dirty="0" smtClean="0">
                <a:latin typeface="Times New Roman" pitchFamily="18" charset="0"/>
                <a:cs typeface="Times New Roman" pitchFamily="18" charset="0"/>
              </a:rPr>
              <a:t> капитальных вложений в объекты государственной (муниципальной) собственности в объеме 181000,1 тыс. рублей на строительство школы в </a:t>
            </a:r>
            <a:r>
              <a:rPr lang="ru-RU" sz="1500" dirty="0" err="1" smtClean="0">
                <a:solidFill>
                  <a:srgbClr val="FF0000"/>
                </a:solidFill>
                <a:latin typeface="Times New Roman" pitchFamily="18" charset="0"/>
                <a:cs typeface="Times New Roman" pitchFamily="18" charset="0"/>
              </a:rPr>
              <a:t>с.Сохондо</a:t>
            </a:r>
            <a:r>
              <a:rPr lang="ru-RU" sz="1500" dirty="0" smtClean="0">
                <a:latin typeface="Times New Roman" pitchFamily="18" charset="0"/>
                <a:cs typeface="Times New Roman" pitchFamily="18" charset="0"/>
              </a:rPr>
              <a:t>. В настоящее время ведётся подготовка к заключению Соглашения.</a:t>
            </a:r>
          </a:p>
          <a:p>
            <a:pPr algn="just">
              <a:spcBef>
                <a:spcPts val="0"/>
              </a:spcBef>
            </a:pPr>
            <a:r>
              <a:rPr lang="ru-RU" sz="1500" dirty="0" smtClean="0">
                <a:latin typeface="Times New Roman" pitchFamily="18" charset="0"/>
                <a:cs typeface="Times New Roman" pitchFamily="18" charset="0"/>
              </a:rPr>
              <a:t>Запланирован капитальный ремонт 5 школ на сумму 104427,198 тыс. рублей: </a:t>
            </a:r>
            <a:r>
              <a:rPr lang="ru-RU" sz="1500" dirty="0" err="1" smtClean="0">
                <a:solidFill>
                  <a:srgbClr val="FF0000"/>
                </a:solidFill>
                <a:latin typeface="Times New Roman" pitchFamily="18" charset="0"/>
                <a:cs typeface="Times New Roman" pitchFamily="18" charset="0"/>
              </a:rPr>
              <a:t>с.Николаевское</a:t>
            </a:r>
            <a:r>
              <a:rPr lang="ru-RU" sz="1500" dirty="0" smtClean="0">
                <a:solidFill>
                  <a:srgbClr val="FF0000"/>
                </a:solidFill>
                <a:latin typeface="Times New Roman" pitchFamily="18" charset="0"/>
                <a:cs typeface="Times New Roman" pitchFamily="18" charset="0"/>
              </a:rPr>
              <a:t>, с. </a:t>
            </a:r>
            <a:r>
              <a:rPr lang="ru-RU" sz="1500" dirty="0" err="1" smtClean="0">
                <a:solidFill>
                  <a:srgbClr val="FF0000"/>
                </a:solidFill>
                <a:latin typeface="Times New Roman" pitchFamily="18" charset="0"/>
                <a:cs typeface="Times New Roman" pitchFamily="18" charset="0"/>
              </a:rPr>
              <a:t>Верх-Усугли</a:t>
            </a:r>
            <a:r>
              <a:rPr lang="ru-RU" sz="1500" dirty="0" smtClean="0">
                <a:solidFill>
                  <a:srgbClr val="FF0000"/>
                </a:solidFill>
                <a:latin typeface="Times New Roman" pitchFamily="18" charset="0"/>
                <a:cs typeface="Times New Roman" pitchFamily="18" charset="0"/>
              </a:rPr>
              <a:t>, с. </a:t>
            </a:r>
            <a:r>
              <a:rPr lang="ru-RU" sz="1500" dirty="0" err="1" smtClean="0">
                <a:solidFill>
                  <a:srgbClr val="FF0000"/>
                </a:solidFill>
                <a:latin typeface="Times New Roman" pitchFamily="18" charset="0"/>
                <a:cs typeface="Times New Roman" pitchFamily="18" charset="0"/>
              </a:rPr>
              <a:t>Кактолга</a:t>
            </a:r>
            <a:r>
              <a:rPr lang="ru-RU" sz="1500" dirty="0" smtClean="0">
                <a:solidFill>
                  <a:srgbClr val="FF0000"/>
                </a:solidFill>
                <a:latin typeface="Times New Roman" pitchFamily="18" charset="0"/>
                <a:cs typeface="Times New Roman" pitchFamily="18" charset="0"/>
              </a:rPr>
              <a:t>, п. Приисковый, п. Береговой</a:t>
            </a:r>
            <a:r>
              <a:rPr lang="ru-RU" sz="1500" dirty="0" smtClean="0">
                <a:latin typeface="Times New Roman" pitchFamily="18" charset="0"/>
                <a:cs typeface="Times New Roman" pitchFamily="18" charset="0"/>
              </a:rPr>
              <a:t>.</a:t>
            </a:r>
          </a:p>
          <a:p>
            <a:pPr algn="just">
              <a:spcBef>
                <a:spcPts val="0"/>
              </a:spcBef>
            </a:pPr>
            <a:r>
              <a:rPr lang="ru-RU" sz="1500" dirty="0" smtClean="0">
                <a:latin typeface="Times New Roman" pitchFamily="18" charset="0"/>
                <a:cs typeface="Times New Roman" pitchFamily="18" charset="0"/>
              </a:rPr>
              <a:t>на участие в строительстве </a:t>
            </a:r>
            <a:r>
              <a:rPr lang="ru-RU" sz="1500" dirty="0" smtClean="0">
                <a:solidFill>
                  <a:srgbClr val="FF0000"/>
                </a:solidFill>
                <a:latin typeface="Times New Roman" pitchFamily="18" charset="0"/>
                <a:cs typeface="Times New Roman" pitchFamily="18" charset="0"/>
              </a:rPr>
              <a:t>пристроек (16) </a:t>
            </a:r>
            <a:r>
              <a:rPr lang="ru-RU" sz="1500" dirty="0" smtClean="0">
                <a:latin typeface="Times New Roman" pitchFamily="18" charset="0"/>
                <a:cs typeface="Times New Roman" pitchFamily="18" charset="0"/>
              </a:rPr>
              <a:t>на 40 мест каждая </a:t>
            </a:r>
            <a:r>
              <a:rPr lang="ru-RU" sz="1500" dirty="0" smtClean="0">
                <a:solidFill>
                  <a:srgbClr val="FF0000"/>
                </a:solidFill>
                <a:latin typeface="Times New Roman" pitchFamily="18" charset="0"/>
                <a:cs typeface="Times New Roman" pitchFamily="18" charset="0"/>
              </a:rPr>
              <a:t>к зданиям дошкольных образовательных организаций </a:t>
            </a:r>
            <a:r>
              <a:rPr lang="ru-RU" sz="1500" dirty="0" smtClean="0">
                <a:latin typeface="Times New Roman" pitchFamily="18" charset="0"/>
                <a:cs typeface="Times New Roman" pitchFamily="18" charset="0"/>
              </a:rPr>
              <a:t>352826,7 тыс. рублей  в населенных пунктах.</a:t>
            </a:r>
          </a:p>
          <a:p>
            <a:pPr algn="just">
              <a:spcBef>
                <a:spcPts val="0"/>
              </a:spcBef>
            </a:pPr>
            <a:r>
              <a:rPr lang="ru-RU" sz="1500" dirty="0" smtClean="0">
                <a:latin typeface="Times New Roman" pitchFamily="18" charset="0"/>
                <a:cs typeface="Times New Roman" pitchFamily="18" charset="0"/>
              </a:rPr>
              <a:t>планируется начало работ по строительству школ в </a:t>
            </a:r>
            <a:r>
              <a:rPr lang="ru-RU" sz="1500" dirty="0" smtClean="0">
                <a:solidFill>
                  <a:srgbClr val="FF0000"/>
                </a:solidFill>
                <a:latin typeface="Times New Roman" pitchFamily="18" charset="0"/>
                <a:cs typeface="Times New Roman" pitchFamily="18" charset="0"/>
              </a:rPr>
              <a:t>п. </a:t>
            </a:r>
            <a:r>
              <a:rPr lang="ru-RU" sz="1500" dirty="0" err="1" smtClean="0">
                <a:solidFill>
                  <a:srgbClr val="FF0000"/>
                </a:solidFill>
                <a:latin typeface="Times New Roman" pitchFamily="18" charset="0"/>
                <a:cs typeface="Times New Roman" pitchFamily="18" charset="0"/>
              </a:rPr>
              <a:t>Баляга</a:t>
            </a:r>
            <a:r>
              <a:rPr lang="ru-RU" sz="1500" dirty="0" smtClean="0">
                <a:latin typeface="Times New Roman" pitchFamily="18" charset="0"/>
                <a:cs typeface="Times New Roman" pitchFamily="18" charset="0"/>
              </a:rPr>
              <a:t>,</a:t>
            </a:r>
            <a:r>
              <a:rPr lang="ru-RU" sz="1500" dirty="0" smtClean="0">
                <a:solidFill>
                  <a:srgbClr val="FF0000"/>
                </a:solidFill>
                <a:latin typeface="Times New Roman" pitchFamily="18" charset="0"/>
                <a:cs typeface="Times New Roman" pitchFamily="18" charset="0"/>
              </a:rPr>
              <a:t> п. Могзон,  детского сада </a:t>
            </a:r>
            <a:r>
              <a:rPr lang="ru-RU" sz="1500" dirty="0" err="1" smtClean="0">
                <a:solidFill>
                  <a:srgbClr val="FF0000"/>
                </a:solidFill>
                <a:latin typeface="Times New Roman" pitchFamily="18" charset="0"/>
                <a:cs typeface="Times New Roman" pitchFamily="18" charset="0"/>
              </a:rPr>
              <a:t>г.Хилок</a:t>
            </a:r>
            <a:r>
              <a:rPr lang="ru-RU" sz="1500" dirty="0" smtClean="0">
                <a:solidFill>
                  <a:srgbClr val="FF0000"/>
                </a:solidFill>
                <a:latin typeface="Times New Roman" pitchFamily="18" charset="0"/>
                <a:cs typeface="Times New Roman" pitchFamily="18" charset="0"/>
              </a:rPr>
              <a:t>, </a:t>
            </a:r>
            <a:r>
              <a:rPr lang="ru-RU" sz="1500" dirty="0" smtClean="0">
                <a:latin typeface="Times New Roman" pitchFamily="18" charset="0"/>
                <a:cs typeface="Times New Roman" pitchFamily="18" charset="0"/>
              </a:rPr>
              <a:t>капитальный ремонт (возврат) </a:t>
            </a:r>
            <a:r>
              <a:rPr lang="ru-RU" sz="1500" dirty="0" smtClean="0">
                <a:solidFill>
                  <a:srgbClr val="FF0000"/>
                </a:solidFill>
                <a:latin typeface="Times New Roman" pitchFamily="18" charset="0"/>
                <a:cs typeface="Times New Roman" pitchFamily="18" charset="0"/>
              </a:rPr>
              <a:t>детского сада в Чите.</a:t>
            </a:r>
            <a:endParaRPr lang="ru-RU" sz="1500"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Инвестиционно-ресурсная деятельность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2" y="1600201"/>
            <a:ext cx="8064896" cy="2548879"/>
          </a:xfrm>
        </p:spPr>
        <p:txBody>
          <a:bodyPr>
            <a:normAutofit/>
          </a:bodyPr>
          <a:lstStyle/>
          <a:p>
            <a:pPr marL="0" indent="0" algn="just">
              <a:spcBef>
                <a:spcPts val="0"/>
              </a:spcBef>
              <a:buNone/>
            </a:pPr>
            <a:r>
              <a:rPr lang="ru-RU" sz="1600" dirty="0" smtClean="0">
                <a:latin typeface="Times New Roman" pitchFamily="18" charset="0"/>
                <a:cs typeface="Times New Roman" pitchFamily="18" charset="0"/>
              </a:rPr>
              <a:t>В 2018 году Забайкальский край продолжает участие в мероприятиях по развитию инфраструктуры общего образования направленных на создание в общеобразовательных организациях, расположенных в сельской местности, условий для занятий физической культурой и спортом в данной программе. В  2018 году запланировано в рамках реализации этих мероприятий отремонтировать </a:t>
            </a:r>
            <a:r>
              <a:rPr lang="ru-RU" sz="1600" dirty="0" smtClean="0">
                <a:solidFill>
                  <a:srgbClr val="FF0000"/>
                </a:solidFill>
                <a:latin typeface="Times New Roman" pitchFamily="18" charset="0"/>
                <a:cs typeface="Times New Roman" pitchFamily="18" charset="0"/>
              </a:rPr>
              <a:t>21 спортивный зал (16+5 счет </a:t>
            </a:r>
            <a:r>
              <a:rPr lang="ru-RU" sz="1600" dirty="0" err="1" smtClean="0">
                <a:solidFill>
                  <a:srgbClr val="FF0000"/>
                </a:solidFill>
                <a:latin typeface="Times New Roman" pitchFamily="18" charset="0"/>
                <a:cs typeface="Times New Roman" pitchFamily="18" charset="0"/>
              </a:rPr>
              <a:t>фед</a:t>
            </a:r>
            <a:r>
              <a:rPr lang="ru-RU" sz="1600" dirty="0" smtClean="0">
                <a:solidFill>
                  <a:srgbClr val="FF0000"/>
                </a:solidFill>
                <a:latin typeface="Times New Roman" pitchFamily="18" charset="0"/>
                <a:cs typeface="Times New Roman" pitchFamily="18" charset="0"/>
              </a:rPr>
              <a:t>/</a:t>
            </a:r>
            <a:r>
              <a:rPr lang="ru-RU" sz="1600" dirty="0" err="1" smtClean="0">
                <a:solidFill>
                  <a:srgbClr val="FF0000"/>
                </a:solidFill>
                <a:latin typeface="Times New Roman" pitchFamily="18" charset="0"/>
                <a:cs typeface="Times New Roman" pitchFamily="18" charset="0"/>
              </a:rPr>
              <a:t>кр</a:t>
            </a:r>
            <a:r>
              <a:rPr lang="ru-RU" sz="1600" dirty="0" smtClean="0">
                <a:solidFill>
                  <a:srgbClr val="FF0000"/>
                </a:solidFill>
                <a:latin typeface="Times New Roman" pitchFamily="18" charset="0"/>
                <a:cs typeface="Times New Roman" pitchFamily="18" charset="0"/>
              </a:rPr>
              <a:t> бюджет), открыть 1 школьный спортивный клуб, в 2 общеобразовательных организациях оснастить открытые плоскостные сооружение спортивным инвентарем и оборудованием. </a:t>
            </a:r>
            <a:r>
              <a:rPr lang="ru-RU" sz="1600" dirty="0" smtClean="0">
                <a:latin typeface="Times New Roman" pitchFamily="18" charset="0"/>
                <a:cs typeface="Times New Roman" pitchFamily="18" charset="0"/>
              </a:rPr>
              <a:t>Объем финансирования в 2018 году составит 33 222,1 тыс. руб. (в т.ч. 31 228,8 млн. руб. - средства федерального бюджета; 10 993,3 тыс. руб. - средства краевого бюджета).</a:t>
            </a:r>
          </a:p>
          <a:p>
            <a:pPr algn="just">
              <a:buNone/>
            </a:pPr>
            <a:endParaRPr lang="ru-RU" sz="1600" b="1" dirty="0" smtClean="0">
              <a:latin typeface="Times New Roman" pitchFamily="18" charset="0"/>
              <a:cs typeface="Times New Roman" pitchFamily="18" charset="0"/>
            </a:endParaRPr>
          </a:p>
          <a:p>
            <a:pPr algn="just">
              <a:buNone/>
            </a:pPr>
            <a:endParaRPr lang="ru-RU" sz="1600" b="1" dirty="0">
              <a:latin typeface="Times New Roman" pitchFamily="18" charset="0"/>
              <a:cs typeface="Times New Roman" pitchFamily="18" charset="0"/>
            </a:endParaRPr>
          </a:p>
        </p:txBody>
      </p:sp>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Инвестиционно-ресурсная деятельность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2" name="Прямоугольник 1"/>
          <p:cNvSpPr/>
          <p:nvPr/>
        </p:nvSpPr>
        <p:spPr>
          <a:xfrm>
            <a:off x="899592" y="3861048"/>
            <a:ext cx="3744416" cy="2554545"/>
          </a:xfrm>
          <a:prstGeom prst="rect">
            <a:avLst/>
          </a:prstGeom>
        </p:spPr>
        <p:txBody>
          <a:bodyPr wrap="square">
            <a:spAutoFit/>
          </a:bodyPr>
          <a:lstStyle/>
          <a:p>
            <a:pPr algn="just"/>
            <a:r>
              <a:rPr lang="ru-RU" sz="1600" dirty="0">
                <a:latin typeface="Times New Roman" pitchFamily="18" charset="0"/>
                <a:cs typeface="Times New Roman" pitchFamily="18" charset="0"/>
              </a:rPr>
              <a:t>Создание </a:t>
            </a:r>
            <a:r>
              <a:rPr lang="ru-RU" sz="1600" dirty="0">
                <a:solidFill>
                  <a:srgbClr val="FF0000"/>
                </a:solidFill>
                <a:latin typeface="Times New Roman" pitchFamily="18" charset="0"/>
                <a:cs typeface="Times New Roman" pitchFamily="18" charset="0"/>
              </a:rPr>
              <a:t>«Детского технопарка» </a:t>
            </a:r>
            <a:r>
              <a:rPr lang="ru-RU" sz="1600" dirty="0">
                <a:latin typeface="Times New Roman" pitchFamily="18" charset="0"/>
                <a:cs typeface="Times New Roman" pitchFamily="18" charset="0"/>
              </a:rPr>
              <a:t>на базе детско-юношеского центра </a:t>
            </a:r>
            <a:r>
              <a:rPr lang="ru-RU" sz="1600" dirty="0">
                <a:solidFill>
                  <a:srgbClr val="FF0000"/>
                </a:solidFill>
                <a:latin typeface="Times New Roman" pitchFamily="18" charset="0"/>
                <a:cs typeface="Times New Roman" pitchFamily="18" charset="0"/>
              </a:rPr>
              <a:t>в Чите</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который </a:t>
            </a:r>
            <a:r>
              <a:rPr lang="ru-RU" sz="1600" dirty="0">
                <a:latin typeface="Times New Roman" pitchFamily="18" charset="0"/>
                <a:cs typeface="Times New Roman" pitchFamily="18" charset="0"/>
              </a:rPr>
              <a:t>профинансирует компания «</a:t>
            </a:r>
            <a:r>
              <a:rPr lang="ru-RU" sz="1600" dirty="0" err="1">
                <a:latin typeface="Times New Roman" pitchFamily="18" charset="0"/>
                <a:cs typeface="Times New Roman" pitchFamily="18" charset="0"/>
              </a:rPr>
              <a:t>Норникель</a:t>
            </a:r>
            <a:r>
              <a:rPr lang="ru-RU" sz="1600" dirty="0">
                <a:latin typeface="Times New Roman" pitchFamily="18" charset="0"/>
                <a:cs typeface="Times New Roman" pitchFamily="18" charset="0"/>
              </a:rPr>
              <a:t>» на 20000,0 тыс. рублей.</a:t>
            </a:r>
          </a:p>
          <a:p>
            <a:pPr algn="just"/>
            <a:r>
              <a:rPr lang="ru-RU" sz="1600" dirty="0">
                <a:latin typeface="Times New Roman" pitchFamily="18" charset="0"/>
                <a:cs typeface="Times New Roman" pitchFamily="18" charset="0"/>
              </a:rPr>
              <a:t>В 2018 году будет продолжаться работа по доведению уровня террористической защищённости образовательных организаций до установленных законодательством требований.</a:t>
            </a:r>
          </a:p>
        </p:txBody>
      </p:sp>
      <p:pic>
        <p:nvPicPr>
          <p:cNvPr id="4" name="Рисунок 3"/>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076056" y="4005065"/>
            <a:ext cx="3600000" cy="2400001"/>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044488" y="1011743"/>
            <a:ext cx="7920000" cy="5729625"/>
          </a:xfrm>
          <a:prstGeom prst="rect">
            <a:avLst/>
          </a:prstGeom>
          <a:solidFill>
            <a:srgbClr val="FF0000"/>
          </a:solidFill>
          <a:ln w="9525">
            <a:noFill/>
            <a:miter lim="800000"/>
            <a:headEnd/>
            <a:tailEnd/>
          </a:ln>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971600" y="1628800"/>
            <a:ext cx="7920000" cy="4889150"/>
          </a:xfrm>
          <a:prstGeom prst="rect">
            <a:avLst/>
          </a:prstGeom>
          <a:noFill/>
          <a:ln w="9525">
            <a:noFill/>
            <a:miter lim="800000"/>
            <a:headEnd/>
            <a:tailEnd/>
          </a:ln>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1043608" y="953730"/>
            <a:ext cx="7920000" cy="5633090"/>
            <a:chOff x="900472" y="548680"/>
            <a:chExt cx="7920000" cy="5633090"/>
          </a:xfrm>
        </p:grpSpPr>
        <p:pic>
          <p:nvPicPr>
            <p:cNvPr id="10242" name="Picture 2"/>
            <p:cNvPicPr>
              <a:picLocks noChangeAspect="1" noChangeArrowheads="1"/>
            </p:cNvPicPr>
            <p:nvPr/>
          </p:nvPicPr>
          <p:blipFill>
            <a:blip r:embed="rId2"/>
            <a:srcRect/>
            <a:stretch>
              <a:fillRect/>
            </a:stretch>
          </p:blipFill>
          <p:spPr bwMode="auto">
            <a:xfrm>
              <a:off x="900472" y="548680"/>
              <a:ext cx="7920000" cy="2100590"/>
            </a:xfrm>
            <a:prstGeom prst="rect">
              <a:avLst/>
            </a:prstGeom>
            <a:noFill/>
            <a:ln w="9525">
              <a:noFill/>
              <a:miter lim="800000"/>
              <a:headEnd/>
              <a:tailEnd/>
            </a:ln>
          </p:spPr>
        </p:pic>
        <p:pic>
          <p:nvPicPr>
            <p:cNvPr id="10243" name="Picture 3"/>
            <p:cNvPicPr>
              <a:picLocks noChangeAspect="1" noChangeArrowheads="1"/>
            </p:cNvPicPr>
            <p:nvPr/>
          </p:nvPicPr>
          <p:blipFill>
            <a:blip r:embed="rId3"/>
            <a:srcRect/>
            <a:stretch>
              <a:fillRect/>
            </a:stretch>
          </p:blipFill>
          <p:spPr bwMode="auto">
            <a:xfrm>
              <a:off x="900472" y="2649270"/>
              <a:ext cx="7920000" cy="3532500"/>
            </a:xfrm>
            <a:prstGeom prst="rect">
              <a:avLst/>
            </a:prstGeom>
            <a:noFill/>
            <a:ln w="9525">
              <a:noFill/>
              <a:miter lim="800000"/>
              <a:headEnd/>
              <a:tailEnd/>
            </a:ln>
          </p:spPr>
        </p:pic>
      </p:grpSp>
      <p:sp>
        <p:nvSpPr>
          <p:cNvPr id="4" name="Прямоугольник 3"/>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5" name="Picture 2" descr="C:\Users\Людмилка\Documents\Герб ЗК.png"/>
          <p:cNvPicPr>
            <a:picLocks noChangeAspect="1" noChangeArrowheads="1"/>
          </p:cNvPicPr>
          <p:nvPr/>
        </p:nvPicPr>
        <p:blipFill>
          <a:blip r:embed="rId4"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971600" y="980728"/>
            <a:ext cx="7920000" cy="5657143"/>
          </a:xfrm>
          <a:prstGeom prst="rect">
            <a:avLst/>
          </a:prstGeom>
          <a:noFill/>
          <a:ln w="9525">
            <a:noFill/>
            <a:miter lim="800000"/>
            <a:headEnd/>
            <a:tailEnd/>
          </a:ln>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975175" y="1582366"/>
            <a:ext cx="7920000" cy="2778156"/>
          </a:xfrm>
          <a:prstGeom prst="rect">
            <a:avLst/>
          </a:prstGeom>
          <a:noFill/>
          <a:ln w="9525">
            <a:noFill/>
            <a:miter lim="800000"/>
            <a:headEnd/>
            <a:tailEnd/>
          </a:ln>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043608" y="908720"/>
            <a:ext cx="7920000" cy="5805514"/>
          </a:xfrm>
          <a:prstGeom prst="rect">
            <a:avLst/>
          </a:prstGeom>
          <a:noFill/>
          <a:ln w="9525">
            <a:noFill/>
            <a:miter lim="800000"/>
            <a:headEnd/>
            <a:tailEnd/>
          </a:ln>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Администратор\Рабочий стол\Наша школа -наш успех\фотографии\1.jpg"/>
          <p:cNvPicPr>
            <a:picLocks noGrp="1" noChangeAspect="1" noChangeArrowheads="1"/>
          </p:cNvPicPr>
          <p:nvPr>
            <p:ph idx="1"/>
          </p:nvPr>
        </p:nvPicPr>
        <p:blipFill>
          <a:blip r:embed="rId2" cstate="screen">
            <a:extLst>
              <a:ext uri="{28A0092B-C50C-407E-A947-70E740481C1C}">
                <a14:useLocalDpi xmlns:a14="http://schemas.microsoft.com/office/drawing/2010/main" xmlns=""/>
              </a:ext>
            </a:extLst>
          </a:blip>
          <a:stretch>
            <a:fillRect/>
          </a:stretch>
        </p:blipFill>
        <p:spPr>
          <a:xfrm>
            <a:off x="5546513" y="4067877"/>
            <a:ext cx="3360362" cy="2222542"/>
          </a:xfrm>
          <a:noFill/>
        </p:spPr>
      </p:pic>
      <p:pic>
        <p:nvPicPr>
          <p:cNvPr id="6147" name="Picture 4"/>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546513" y="1714887"/>
            <a:ext cx="3360362" cy="2090311"/>
          </a:xfrm>
          <a:prstGeom prst="rect">
            <a:avLst/>
          </a:prstGeom>
          <a:noFill/>
          <a:ln w="9525">
            <a:noFill/>
            <a:miter lim="800000"/>
            <a:headEnd/>
            <a:tailEnd/>
          </a:ln>
        </p:spPr>
      </p:pic>
      <p:sp>
        <p:nvSpPr>
          <p:cNvPr id="4" name="Прямоугольник 3"/>
          <p:cNvSpPr/>
          <p:nvPr/>
        </p:nvSpPr>
        <p:spPr>
          <a:xfrm>
            <a:off x="1118529" y="1737843"/>
            <a:ext cx="4101543" cy="4247317"/>
          </a:xfrm>
          <a:prstGeom prst="rect">
            <a:avLst/>
          </a:prstGeom>
        </p:spPr>
        <p:txBody>
          <a:bodyPr wrap="square">
            <a:spAutoFit/>
          </a:bodyPr>
          <a:lstStyle/>
          <a:p>
            <a:pPr algn="just">
              <a:buNone/>
            </a:pPr>
            <a:r>
              <a:rPr lang="ru-RU" b="1" i="1" dirty="0" smtClean="0">
                <a:latin typeface="Times New Roman" pitchFamily="18" charset="0"/>
                <a:cs typeface="Times New Roman" pitchFamily="18" charset="0"/>
              </a:rPr>
              <a:t>Соелма </a:t>
            </a:r>
            <a:r>
              <a:rPr lang="ru-RU" b="1" i="1" dirty="0" err="1">
                <a:latin typeface="Times New Roman" pitchFamily="18" charset="0"/>
                <a:cs typeface="Times New Roman" pitchFamily="18" charset="0"/>
              </a:rPr>
              <a:t>Эрдэмовна</a:t>
            </a:r>
            <a:r>
              <a:rPr lang="ru-RU" b="1" dirty="0">
                <a:latin typeface="Times New Roman" pitchFamily="18" charset="0"/>
                <a:cs typeface="Times New Roman" pitchFamily="18" charset="0"/>
              </a:rPr>
              <a:t> </a:t>
            </a:r>
            <a:r>
              <a:rPr lang="ru-RU" b="1" i="1" dirty="0" err="1">
                <a:latin typeface="Times New Roman" pitchFamily="18" charset="0"/>
                <a:cs typeface="Times New Roman" pitchFamily="18" charset="0"/>
              </a:rPr>
              <a:t>Батоболотова</a:t>
            </a:r>
            <a:r>
              <a:rPr lang="ru-RU" b="1" i="1" dirty="0">
                <a:latin typeface="Times New Roman" pitchFamily="18" charset="0"/>
                <a:cs typeface="Times New Roman" pitchFamily="18" charset="0"/>
              </a:rPr>
              <a:t> </a:t>
            </a:r>
            <a:r>
              <a:rPr lang="ru-RU" i="1" dirty="0">
                <a:latin typeface="Times New Roman" pitchFamily="18" charset="0"/>
                <a:cs typeface="Times New Roman" pitchFamily="18" charset="0"/>
              </a:rPr>
              <a:t>из Агинского Бурятского округа вошла в число 15 лучших учителей Всероссийского конкурса «Учитель года России» – 2017, стала Лауреатом данного конкурса и обладательницей малого Золотого пеликана.</a:t>
            </a:r>
            <a:endParaRPr lang="ru-RU" dirty="0">
              <a:latin typeface="Times New Roman" pitchFamily="18" charset="0"/>
              <a:cs typeface="Times New Roman" pitchFamily="18" charset="0"/>
            </a:endParaRPr>
          </a:p>
          <a:p>
            <a:pPr algn="just">
              <a:buNone/>
            </a:pPr>
            <a:r>
              <a:rPr lang="ru-RU" i="1" dirty="0">
                <a:latin typeface="Times New Roman" pitchFamily="18" charset="0"/>
                <a:cs typeface="Times New Roman" pitchFamily="18" charset="0"/>
              </a:rPr>
              <a:t>Поддержка лучших учителей в этом году осуществлялась в рамках губернаторского проекта «</a:t>
            </a:r>
            <a:r>
              <a:rPr lang="ru-RU" b="1" i="1" dirty="0">
                <a:latin typeface="Times New Roman" pitchFamily="18" charset="0"/>
                <a:cs typeface="Times New Roman" pitchFamily="18" charset="0"/>
              </a:rPr>
              <a:t>Успешная школа – успешное будущее!</a:t>
            </a:r>
            <a:r>
              <a:rPr lang="ru-RU" i="1" dirty="0">
                <a:latin typeface="Times New Roman" pitchFamily="18" charset="0"/>
                <a:cs typeface="Times New Roman" pitchFamily="18" charset="0"/>
              </a:rPr>
              <a:t>». Пять лучших учителей получили денежное поощрение по 100 тыс. руб. и 10 лучших педагогов  получили  по 200 тыс. руб. из федерального бюджета.</a:t>
            </a:r>
            <a:endParaRPr lang="ru-RU" dirty="0">
              <a:latin typeface="Times New Roman" pitchFamily="18" charset="0"/>
              <a:cs typeface="Times New Roman" pitchFamily="18" charset="0"/>
            </a:endParaRPr>
          </a:p>
        </p:txBody>
      </p:sp>
      <p:grpSp>
        <p:nvGrpSpPr>
          <p:cNvPr id="8" name="Группа 7"/>
          <p:cNvGrpSpPr/>
          <p:nvPr/>
        </p:nvGrpSpPr>
        <p:grpSpPr>
          <a:xfrm>
            <a:off x="0" y="0"/>
            <a:ext cx="9144000" cy="6858002"/>
            <a:chOff x="0" y="-2"/>
            <a:chExt cx="9144000" cy="6858002"/>
          </a:xfrm>
        </p:grpSpPr>
        <p:sp>
          <p:nvSpPr>
            <p:cNvPr id="9" name="Прямоугольник 8"/>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sp>
          <p:nvSpPr>
            <p:cNvPr id="10" name="Прямоугольник 9"/>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pic>
          <p:nvPicPr>
            <p:cNvPr id="11" name="Picture 2" descr="C:\Users\Людмилка\Documents\Герб ЗК.png"/>
            <p:cNvPicPr>
              <a:picLocks noChangeAspect="1" noChangeArrowheads="1"/>
            </p:cNvPicPr>
            <p:nvPr/>
          </p:nvPicPr>
          <p:blipFill>
            <a:blip r:embed="rId4"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12" name="Заголовок 1"/>
          <p:cNvSpPr txBox="1">
            <a:spLocks/>
          </p:cNvSpPr>
          <p:nvPr/>
        </p:nvSpPr>
        <p:spPr>
          <a:xfrm>
            <a:off x="1571604" y="71414"/>
            <a:ext cx="7272808" cy="977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smtClean="0">
                <a:solidFill>
                  <a:schemeClr val="bg1"/>
                </a:solidFill>
                <a:effectLst>
                  <a:outerShdw blurRad="38100" dist="38100" dir="2700000" algn="tl">
                    <a:srgbClr val="000000">
                      <a:alpha val="43137"/>
                    </a:srgbClr>
                  </a:outerShdw>
                </a:effectLst>
                <a:latin typeface="+mn-lt"/>
                <a:ea typeface="+mn-ea"/>
                <a:cs typeface="+mn-cs"/>
              </a:rPr>
              <a:t>Краевой конкурс </a:t>
            </a:r>
          </a:p>
          <a:p>
            <a:r>
              <a:rPr lang="ru-RU" sz="3600" b="1" dirty="0" smtClean="0">
                <a:solidFill>
                  <a:schemeClr val="bg1"/>
                </a:solidFill>
                <a:effectLst>
                  <a:outerShdw blurRad="38100" dist="38100" dir="2700000" algn="tl">
                    <a:srgbClr val="000000">
                      <a:alpha val="43137"/>
                    </a:srgbClr>
                  </a:outerShdw>
                </a:effectLst>
                <a:latin typeface="+mn-lt"/>
                <a:ea typeface="+mn-ea"/>
                <a:cs typeface="+mn-cs"/>
              </a:rPr>
              <a:t>«Учитель года Забайкалья – 2017» </a:t>
            </a:r>
            <a:endParaRPr lang="ru-RU" sz="3600" b="1" i="1" dirty="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975175" y="1124744"/>
            <a:ext cx="7920000" cy="5512254"/>
          </a:xfrm>
          <a:prstGeom prst="rect">
            <a:avLst/>
          </a:prstGeom>
          <a:noFill/>
          <a:ln w="9525">
            <a:noFill/>
            <a:miter lim="800000"/>
            <a:headEnd/>
            <a:tailEnd/>
          </a:ln>
        </p:spPr>
      </p:pic>
      <p:sp>
        <p:nvSpPr>
          <p:cNvPr id="3" name="Прямоугольник 2"/>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4"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285992"/>
            <a:ext cx="8136904" cy="2727184"/>
          </a:xfrm>
        </p:spPr>
        <p:txBody>
          <a:bodyPr>
            <a:noAutofit/>
          </a:bodyPr>
          <a:lstStyle/>
          <a:p>
            <a:pPr>
              <a:defRPr/>
            </a:pPr>
            <a:r>
              <a:rPr lang="ru-RU"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Общее</a:t>
            </a:r>
            <a:r>
              <a:rPr lang="ru-RU" b="1" dirty="0">
                <a:solidFill>
                  <a:schemeClr val="accent2">
                    <a:lumMod val="75000"/>
                  </a:schemeClr>
                </a:solidFill>
                <a:effectLst>
                  <a:outerShdw blurRad="38100" dist="38100" dir="2700000" algn="tl">
                    <a:srgbClr val="000000">
                      <a:alpha val="43137"/>
                    </a:srgbClr>
                  </a:outerShdw>
                </a:effectLst>
                <a:latin typeface="+mn-lt"/>
                <a:ea typeface="+mn-ea"/>
                <a:cs typeface="+mn-cs"/>
              </a:rPr>
              <a:t>, дошкольное, дополнительное образование и </a:t>
            </a:r>
            <a:r>
              <a:rPr lang="ru-RU" b="1" dirty="0" smtClean="0">
                <a:solidFill>
                  <a:schemeClr val="accent2">
                    <a:lumMod val="75000"/>
                  </a:schemeClr>
                </a:solidFill>
                <a:effectLst>
                  <a:outerShdw blurRad="38100" dist="38100" dir="2700000" algn="tl">
                    <a:srgbClr val="000000">
                      <a:alpha val="43137"/>
                    </a:srgbClr>
                  </a:outerShdw>
                </a:effectLst>
                <a:latin typeface="+mn-lt"/>
                <a:ea typeface="+mn-ea"/>
                <a:cs typeface="+mn-cs"/>
              </a:rPr>
              <a:t>воспитание</a:t>
            </a:r>
            <a:endParaRPr lang="ru-RU" b="1" dirty="0">
              <a:solidFill>
                <a:schemeClr val="accent2">
                  <a:lumMod val="75000"/>
                </a:schemeClr>
              </a:solidFill>
              <a:effectLst>
                <a:outerShdw blurRad="38100" dist="38100" dir="2700000" algn="tl">
                  <a:srgbClr val="000000">
                    <a:alpha val="43137"/>
                  </a:srgbClr>
                </a:outerShdw>
              </a:effectLst>
              <a:latin typeface="+mn-lt"/>
              <a:ea typeface="+mn-ea"/>
              <a:cs typeface="+mn-cs"/>
            </a:endParaRPr>
          </a:p>
        </p:txBody>
      </p:sp>
      <p:grpSp>
        <p:nvGrpSpPr>
          <p:cNvPr id="4" name="Группа 3"/>
          <p:cNvGrpSpPr/>
          <p:nvPr/>
        </p:nvGrpSpPr>
        <p:grpSpPr>
          <a:xfrm>
            <a:off x="0" y="0"/>
            <a:ext cx="9144000" cy="6858002"/>
            <a:chOff x="0" y="-2"/>
            <a:chExt cx="9144000" cy="6858002"/>
          </a:xfrm>
        </p:grpSpPr>
        <p:sp>
          <p:nvSpPr>
            <p:cNvPr id="5" name="Прямоугольник 4"/>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xmlns="" val="30592728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5174" y="1582367"/>
            <a:ext cx="7989314" cy="4078882"/>
          </a:xfrm>
        </p:spPr>
        <p:txBody>
          <a:bodyPr>
            <a:normAutofit lnSpcReduction="10000"/>
          </a:bodyPr>
          <a:lstStyle/>
          <a:p>
            <a:pPr marL="0" indent="0" algn="just">
              <a:lnSpc>
                <a:spcPct val="110000"/>
              </a:lnSpc>
              <a:spcBef>
                <a:spcPts val="0"/>
              </a:spcBef>
              <a:buNone/>
            </a:pPr>
            <a:r>
              <a:rPr lang="ru-RU" sz="1600" dirty="0" smtClean="0">
                <a:latin typeface="Times New Roman" pitchFamily="18" charset="0"/>
                <a:cs typeface="Times New Roman" pitchFamily="18" charset="0"/>
              </a:rPr>
              <a:t>По итогам 2017 года охват детей всеми формами дошкольного образования в Забайкальском крае составил 84,1 %, в том числе детей в возрасте </a:t>
            </a:r>
            <a:r>
              <a:rPr lang="ru-RU" sz="1600" dirty="0" smtClean="0">
                <a:solidFill>
                  <a:srgbClr val="FF0000"/>
                </a:solidFill>
                <a:latin typeface="Times New Roman" pitchFamily="18" charset="0"/>
                <a:cs typeface="Times New Roman" pitchFamily="18" charset="0"/>
              </a:rPr>
              <a:t>от 3 до 7 лет – 96,3 %</a:t>
            </a:r>
            <a:r>
              <a:rPr lang="ru-RU" sz="1600" dirty="0" smtClean="0">
                <a:latin typeface="Times New Roman" pitchFamily="18" charset="0"/>
                <a:cs typeface="Times New Roman" pitchFamily="18" charset="0"/>
              </a:rPr>
              <a:t>, от 1,5 до 3 лет – 64,8 %. Актуальная очередь детей от 3 до 7 лет на зачисление в ДОО составляет 3 002 чел., детей 0 до 7 лет – 9 725 чел.</a:t>
            </a:r>
          </a:p>
          <a:p>
            <a:pPr marL="0" indent="0" algn="just">
              <a:lnSpc>
                <a:spcPct val="110000"/>
              </a:lnSpc>
              <a:spcBef>
                <a:spcPts val="0"/>
              </a:spcBef>
              <a:buNone/>
            </a:pPr>
            <a:r>
              <a:rPr lang="ru-RU" sz="1600" dirty="0" smtClean="0">
                <a:latin typeface="Times New Roman" pitchFamily="18" charset="0"/>
                <a:cs typeface="Times New Roman" pitchFamily="18" charset="0"/>
              </a:rPr>
              <a:t>В 2017 году в Забайкальском крае ведено </a:t>
            </a:r>
            <a:r>
              <a:rPr lang="ru-RU" sz="1600" dirty="0" smtClean="0">
                <a:solidFill>
                  <a:srgbClr val="FF0000"/>
                </a:solidFill>
                <a:latin typeface="Times New Roman" pitchFamily="18" charset="0"/>
                <a:cs typeface="Times New Roman" pitchFamily="18" charset="0"/>
              </a:rPr>
              <a:t>715 мест</a:t>
            </a:r>
            <a:r>
              <a:rPr lang="ru-RU" sz="1600" dirty="0" smtClean="0">
                <a:latin typeface="Times New Roman" pitchFamily="18" charset="0"/>
                <a:cs typeface="Times New Roman" pitchFamily="18" charset="0"/>
              </a:rPr>
              <a:t>: 395 мест за счет строительства в дошкольных образовательных организациях края и за счёт внутренних ресурсов г. Чите -  320 мест.</a:t>
            </a:r>
          </a:p>
          <a:p>
            <a:pPr marL="0" indent="0" algn="just">
              <a:lnSpc>
                <a:spcPct val="110000"/>
              </a:lnSpc>
              <a:spcBef>
                <a:spcPts val="0"/>
              </a:spcBef>
              <a:buNone/>
            </a:pPr>
            <a:r>
              <a:rPr lang="ru-RU" sz="1600" dirty="0" smtClean="0">
                <a:latin typeface="Times New Roman" pitchFamily="18" charset="0"/>
                <a:cs typeface="Times New Roman" pitchFamily="18" charset="0"/>
              </a:rPr>
              <a:t>Одним из направлений работы по развития дошкольного образования в 2017 году стал комплекс мероприятий по формированию нормативной базы субсидирования негосударственного сектора дошкольного образования. Частный сектор представлен 10 частными дошкольными организациями, имеющими лицензию на осуществление образовательной деятельности. В 2017 году заключены соглашения с 5 частным дошкольным образовательным организациям на возмещение части затрат в связи с предоставлением дошкольного образования. Общий охват детей, обеспеченных дошкольным образованием, а также услугой по присмотру и уходу за детьми, составляет </a:t>
            </a:r>
            <a:r>
              <a:rPr lang="ru-RU" sz="1600" dirty="0" smtClean="0">
                <a:solidFill>
                  <a:srgbClr val="FF0000"/>
                </a:solidFill>
                <a:latin typeface="Times New Roman" pitchFamily="18" charset="0"/>
                <a:cs typeface="Times New Roman" pitchFamily="18" charset="0"/>
              </a:rPr>
              <a:t>1119</a:t>
            </a:r>
            <a:r>
              <a:rPr lang="ru-RU" sz="1600" dirty="0" smtClean="0">
                <a:latin typeface="Times New Roman" pitchFamily="18" charset="0"/>
                <a:cs typeface="Times New Roman" pitchFamily="18" charset="0"/>
              </a:rPr>
              <a:t> детей в возрасте от 0 до 7 лет. </a:t>
            </a:r>
          </a:p>
          <a:p>
            <a:pPr algn="just">
              <a:buNone/>
            </a:pPr>
            <a:endParaRPr lang="ru-RU" sz="1600" b="1" dirty="0">
              <a:latin typeface="Times New Roman" pitchFamily="18" charset="0"/>
              <a:cs typeface="Times New Roman" pitchFamily="18" charset="0"/>
            </a:endParaRPr>
          </a:p>
        </p:txBody>
      </p:sp>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Дошкольное образование</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928662" y="1357298"/>
            <a:ext cx="4391918" cy="2571768"/>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2400" b="1" dirty="0" smtClean="0">
                <a:solidFill>
                  <a:srgbClr val="C00000"/>
                </a:solidFill>
                <a:latin typeface="Times New Roman" pitchFamily="18" charset="0"/>
                <a:cs typeface="Times New Roman" pitchFamily="18" charset="0"/>
              </a:rPr>
              <a:t>507 ДОУ</a:t>
            </a:r>
            <a:r>
              <a:rPr lang="ru-RU" sz="2400" b="1" dirty="0">
                <a:solidFill>
                  <a:srgbClr val="C00000"/>
                </a:solidFill>
                <a:latin typeface="Times New Roman" pitchFamily="18" charset="0"/>
                <a:cs typeface="Times New Roman" pitchFamily="18" charset="0"/>
              </a:rPr>
              <a:t>: </a:t>
            </a:r>
          </a:p>
          <a:p>
            <a:pPr>
              <a:buBlip>
                <a:blip r:embed="rId2"/>
              </a:buBlip>
              <a:defRPr/>
            </a:pPr>
            <a:r>
              <a:rPr lang="ru-RU" sz="1600" b="1" dirty="0" smtClean="0">
                <a:solidFill>
                  <a:schemeClr val="tx1"/>
                </a:solidFill>
                <a:latin typeface="Times New Roman" pitchFamily="18" charset="0"/>
                <a:cs typeface="Times New Roman" pitchFamily="18" charset="0"/>
              </a:rPr>
              <a:t>464 </a:t>
            </a:r>
            <a:r>
              <a:rPr lang="ru-RU" sz="1600" b="1" dirty="0">
                <a:solidFill>
                  <a:schemeClr val="tx1"/>
                </a:solidFill>
                <a:latin typeface="Times New Roman" pitchFamily="18" charset="0"/>
                <a:cs typeface="Times New Roman" pitchFamily="18" charset="0"/>
              </a:rPr>
              <a:t>муниципальных, </a:t>
            </a:r>
          </a:p>
          <a:p>
            <a:pPr>
              <a:buBlip>
                <a:blip r:embed="rId2"/>
              </a:buBlip>
              <a:defRPr/>
            </a:pPr>
            <a:r>
              <a:rPr lang="ru-RU" sz="1600" b="1" dirty="0" smtClean="0">
                <a:solidFill>
                  <a:schemeClr val="tx1"/>
                </a:solidFill>
                <a:latin typeface="Times New Roman" pitchFamily="18" charset="0"/>
                <a:cs typeface="Times New Roman" pitchFamily="18" charset="0"/>
              </a:rPr>
              <a:t>8 </a:t>
            </a:r>
            <a:r>
              <a:rPr lang="ru-RU" sz="1600" b="1" dirty="0">
                <a:solidFill>
                  <a:schemeClr val="tx1"/>
                </a:solidFill>
                <a:latin typeface="Times New Roman" pitchFamily="18" charset="0"/>
                <a:cs typeface="Times New Roman" pitchFamily="18" charset="0"/>
              </a:rPr>
              <a:t>частных ОУ, имеющих лицензию</a:t>
            </a:r>
          </a:p>
          <a:p>
            <a:pPr>
              <a:buBlip>
                <a:blip r:embed="rId2"/>
              </a:buBlip>
              <a:defRPr/>
            </a:pPr>
            <a:r>
              <a:rPr lang="ru-RU" sz="1600" b="1" dirty="0" smtClean="0">
                <a:solidFill>
                  <a:schemeClr val="tx1"/>
                </a:solidFill>
                <a:latin typeface="Times New Roman" pitchFamily="18" charset="0"/>
                <a:cs typeface="Times New Roman" pitchFamily="18" charset="0"/>
              </a:rPr>
              <a:t>3 </a:t>
            </a:r>
            <a:r>
              <a:rPr lang="ru-RU" sz="1600" b="1" dirty="0">
                <a:solidFill>
                  <a:schemeClr val="tx1"/>
                </a:solidFill>
                <a:latin typeface="Times New Roman" pitchFamily="18" charset="0"/>
                <a:cs typeface="Times New Roman" pitchFamily="18" charset="0"/>
              </a:rPr>
              <a:t>ОАО «РЖД</a:t>
            </a:r>
            <a:r>
              <a:rPr lang="ru-RU" sz="1600" b="1" dirty="0" smtClean="0">
                <a:solidFill>
                  <a:schemeClr val="tx1"/>
                </a:solidFill>
                <a:latin typeface="Times New Roman" pitchFamily="18" charset="0"/>
                <a:cs typeface="Times New Roman" pitchFamily="18" charset="0"/>
              </a:rPr>
              <a:t>»</a:t>
            </a:r>
            <a:endParaRPr lang="ru-RU" sz="1600" b="1" dirty="0">
              <a:solidFill>
                <a:schemeClr val="tx1"/>
              </a:solidFill>
              <a:latin typeface="Times New Roman" pitchFamily="18" charset="0"/>
              <a:cs typeface="Times New Roman" pitchFamily="18" charset="0"/>
            </a:endParaRPr>
          </a:p>
          <a:p>
            <a:pPr>
              <a:buBlip>
                <a:blip r:embed="rId2"/>
              </a:buBlip>
              <a:defRPr/>
            </a:pPr>
            <a:r>
              <a:rPr lang="ru-RU" sz="1600" b="1" dirty="0" smtClean="0">
                <a:solidFill>
                  <a:schemeClr val="tx1"/>
                </a:solidFill>
                <a:latin typeface="Times New Roman" pitchFamily="18" charset="0"/>
                <a:cs typeface="Times New Roman" pitchFamily="18" charset="0"/>
              </a:rPr>
              <a:t>4 </a:t>
            </a:r>
            <a:r>
              <a:rPr lang="ru-RU" sz="1600" b="1" dirty="0">
                <a:solidFill>
                  <a:schemeClr val="tx1"/>
                </a:solidFill>
                <a:latin typeface="Times New Roman" pitchFamily="18" charset="0"/>
                <a:cs typeface="Times New Roman" pitchFamily="18" charset="0"/>
              </a:rPr>
              <a:t>подведомственные Минобороны РФ </a:t>
            </a:r>
            <a:r>
              <a:rPr lang="ru-RU" sz="1600" b="1" dirty="0" smtClean="0">
                <a:solidFill>
                  <a:schemeClr val="tx1"/>
                </a:solidFill>
                <a:latin typeface="Times New Roman" pitchFamily="18" charset="0"/>
                <a:cs typeface="Times New Roman" pitchFamily="18" charset="0"/>
              </a:rPr>
              <a:t> </a:t>
            </a:r>
            <a:endParaRPr lang="ru-RU" sz="1600" b="1" dirty="0">
              <a:solidFill>
                <a:schemeClr val="tx1"/>
              </a:solidFill>
              <a:latin typeface="Times New Roman" pitchFamily="18" charset="0"/>
              <a:cs typeface="Times New Roman" pitchFamily="18" charset="0"/>
            </a:endParaRPr>
          </a:p>
          <a:p>
            <a:pPr>
              <a:buBlip>
                <a:blip r:embed="rId2"/>
              </a:buBlip>
              <a:defRPr/>
            </a:pPr>
            <a:r>
              <a:rPr lang="ru-RU" sz="1600" b="1" dirty="0" smtClean="0">
                <a:solidFill>
                  <a:schemeClr val="tx1"/>
                </a:solidFill>
                <a:latin typeface="Times New Roman" pitchFamily="18" charset="0"/>
                <a:cs typeface="Times New Roman" pitchFamily="18" charset="0"/>
              </a:rPr>
              <a:t>2 </a:t>
            </a:r>
            <a:r>
              <a:rPr lang="ru-RU" sz="1600" b="1" dirty="0">
                <a:solidFill>
                  <a:schemeClr val="tx1"/>
                </a:solidFill>
                <a:latin typeface="Times New Roman" pitchFamily="18" charset="0"/>
                <a:cs typeface="Times New Roman" pitchFamily="18" charset="0"/>
              </a:rPr>
              <a:t>ПУ ФСБ </a:t>
            </a:r>
            <a:r>
              <a:rPr lang="ru-RU" sz="1600" b="1" dirty="0" smtClean="0">
                <a:solidFill>
                  <a:schemeClr val="tx1"/>
                </a:solidFill>
                <a:latin typeface="Times New Roman" pitchFamily="18" charset="0"/>
                <a:cs typeface="Times New Roman" pitchFamily="18" charset="0"/>
              </a:rPr>
              <a:t>РФ</a:t>
            </a:r>
            <a:endParaRPr lang="ru-RU" sz="1600" b="1" dirty="0">
              <a:solidFill>
                <a:schemeClr val="tx1"/>
              </a:solidFill>
              <a:latin typeface="Times New Roman" pitchFamily="18" charset="0"/>
              <a:cs typeface="Times New Roman" pitchFamily="18" charset="0"/>
            </a:endParaRPr>
          </a:p>
          <a:p>
            <a:pPr>
              <a:buBlip>
                <a:blip r:embed="rId2"/>
              </a:buBlip>
              <a:defRPr/>
            </a:pPr>
            <a:r>
              <a:rPr lang="ru-RU" sz="1600" b="1" dirty="0" smtClean="0">
                <a:solidFill>
                  <a:schemeClr val="tx1"/>
                </a:solidFill>
                <a:latin typeface="Times New Roman" pitchFamily="18" charset="0"/>
                <a:cs typeface="Times New Roman" pitchFamily="18" charset="0"/>
              </a:rPr>
              <a:t>26 ИП, предоставляющих услугу по присмотру и уходу за детьми дошкольного возраста</a:t>
            </a:r>
          </a:p>
        </p:txBody>
      </p:sp>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Дошкольное образование</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graphicFrame>
        <p:nvGraphicFramePr>
          <p:cNvPr id="12" name="Содержимое 11"/>
          <p:cNvGraphicFramePr>
            <a:graphicFrameLocks noGrp="1"/>
          </p:cNvGraphicFramePr>
          <p:nvPr>
            <p:ph idx="1"/>
          </p:nvPr>
        </p:nvGraphicFramePr>
        <p:xfrm>
          <a:off x="5357818" y="1214422"/>
          <a:ext cx="3571900" cy="3214709"/>
        </p:xfrm>
        <a:graphic>
          <a:graphicData uri="http://schemas.openxmlformats.org/drawingml/2006/chart">
            <c:chart xmlns:c="http://schemas.openxmlformats.org/drawingml/2006/chart" xmlns:r="http://schemas.openxmlformats.org/officeDocument/2006/relationships" r:id="rId4"/>
          </a:graphicData>
        </a:graphic>
      </p:graphicFrame>
      <p:sp>
        <p:nvSpPr>
          <p:cNvPr id="14" name="Скругленный прямоугольник 13"/>
          <p:cNvSpPr/>
          <p:nvPr/>
        </p:nvSpPr>
        <p:spPr>
          <a:xfrm>
            <a:off x="5357786" y="4214818"/>
            <a:ext cx="3643370" cy="2357454"/>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ru-RU" sz="2000" b="1" dirty="0">
              <a:solidFill>
                <a:schemeClr val="tx1"/>
              </a:solidFill>
              <a:latin typeface="Times New Roman" pitchFamily="18" charset="0"/>
              <a:cs typeface="Times New Roman" pitchFamily="18" charset="0"/>
            </a:endParaRPr>
          </a:p>
          <a:p>
            <a:pPr algn="ctr">
              <a:defRPr/>
            </a:pPr>
            <a:r>
              <a:rPr lang="ru-RU" sz="2000" b="1" dirty="0">
                <a:solidFill>
                  <a:schemeClr val="tx1"/>
                </a:solidFill>
                <a:latin typeface="Times New Roman" pitchFamily="18" charset="0"/>
                <a:cs typeface="Times New Roman" pitchFamily="18" charset="0"/>
              </a:rPr>
              <a:t>Общее количество воспитанников ДОУ </a:t>
            </a:r>
            <a:r>
              <a:rPr lang="ru-RU" sz="2000" b="1" dirty="0" smtClean="0">
                <a:solidFill>
                  <a:schemeClr val="tx1"/>
                </a:solidFill>
                <a:latin typeface="Times New Roman" pitchFamily="18" charset="0"/>
                <a:cs typeface="Times New Roman" pitchFamily="18" charset="0"/>
              </a:rPr>
              <a:t>–</a:t>
            </a:r>
          </a:p>
          <a:p>
            <a:pPr algn="ctr">
              <a:defRPr/>
            </a:pPr>
            <a:r>
              <a:rPr lang="ru-RU" sz="2000" b="1" dirty="0" smtClean="0">
                <a:solidFill>
                  <a:srgbClr val="C00000"/>
                </a:solidFill>
                <a:latin typeface="Times New Roman" pitchFamily="18" charset="0"/>
                <a:cs typeface="Times New Roman" pitchFamily="18" charset="0"/>
              </a:rPr>
              <a:t> 59 703 </a:t>
            </a:r>
            <a:r>
              <a:rPr lang="ru-RU" sz="2000" b="1" dirty="0" smtClean="0">
                <a:solidFill>
                  <a:schemeClr val="tx1"/>
                </a:solidFill>
                <a:latin typeface="Times New Roman" pitchFamily="18" charset="0"/>
                <a:cs typeface="Times New Roman" pitchFamily="18" charset="0"/>
              </a:rPr>
              <a:t>ребенка, </a:t>
            </a:r>
            <a:endParaRPr lang="ru-RU" sz="2000" b="1" dirty="0">
              <a:solidFill>
                <a:schemeClr val="tx1"/>
              </a:solidFill>
              <a:latin typeface="Times New Roman" pitchFamily="18" charset="0"/>
              <a:cs typeface="Times New Roman" pitchFamily="18" charset="0"/>
            </a:endParaRPr>
          </a:p>
          <a:p>
            <a:pPr algn="ctr">
              <a:defRPr/>
            </a:pPr>
            <a:r>
              <a:rPr lang="ru-RU" sz="2000" b="1" dirty="0">
                <a:solidFill>
                  <a:schemeClr val="tx1"/>
                </a:solidFill>
                <a:latin typeface="Times New Roman" pitchFamily="18" charset="0"/>
                <a:cs typeface="Times New Roman" pitchFamily="18" charset="0"/>
              </a:rPr>
              <a:t>из них от 3 до 7 лет </a:t>
            </a:r>
            <a:r>
              <a:rPr lang="ru-RU" sz="2000" b="1" dirty="0" smtClean="0">
                <a:solidFill>
                  <a:srgbClr val="C00000"/>
                </a:solidFill>
                <a:latin typeface="Times New Roman" pitchFamily="18" charset="0"/>
                <a:cs typeface="Times New Roman" pitchFamily="18" charset="0"/>
              </a:rPr>
              <a:t>51 182 </a:t>
            </a:r>
            <a:r>
              <a:rPr lang="ru-RU" sz="2000" b="1" dirty="0" smtClean="0">
                <a:solidFill>
                  <a:schemeClr val="tx1"/>
                </a:solidFill>
                <a:latin typeface="Times New Roman" pitchFamily="18" charset="0"/>
                <a:cs typeface="Times New Roman" pitchFamily="18" charset="0"/>
              </a:rPr>
              <a:t>человека</a:t>
            </a:r>
            <a:endParaRPr lang="ru-RU" sz="2000" b="1" dirty="0">
              <a:solidFill>
                <a:schemeClr val="tx1"/>
              </a:solidFill>
              <a:latin typeface="Times New Roman" pitchFamily="18" charset="0"/>
              <a:cs typeface="Times New Roman" pitchFamily="18" charset="0"/>
            </a:endParaRPr>
          </a:p>
          <a:p>
            <a:pPr algn="ctr">
              <a:defRPr/>
            </a:pPr>
            <a:endParaRPr lang="ru-RU" sz="1600" b="1" dirty="0">
              <a:solidFill>
                <a:schemeClr val="tx1"/>
              </a:solidFill>
              <a:latin typeface="Times New Roman" pitchFamily="18" charset="0"/>
              <a:cs typeface="Times New Roman" pitchFamily="18" charset="0"/>
            </a:endParaRPr>
          </a:p>
        </p:txBody>
      </p:sp>
      <p:graphicFrame>
        <p:nvGraphicFramePr>
          <p:cNvPr id="16" name="Диаграмма 15"/>
          <p:cNvGraphicFramePr/>
          <p:nvPr/>
        </p:nvGraphicFramePr>
        <p:xfrm>
          <a:off x="928662" y="3968744"/>
          <a:ext cx="4214842" cy="274640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1428728" y="1428736"/>
          <a:ext cx="6929487" cy="4988960"/>
        </p:xfrm>
        <a:graphic>
          <a:graphicData uri="http://schemas.openxmlformats.org/drawingml/2006/table">
            <a:tbl>
              <a:tblPr firstRow="1" bandRow="1">
                <a:tableStyleId>{5C22544A-7EE6-4342-B048-85BDC9FD1C3A}</a:tableStyleId>
              </a:tblPr>
              <a:tblGrid>
                <a:gridCol w="429260"/>
                <a:gridCol w="4190399"/>
                <a:gridCol w="2309828"/>
              </a:tblGrid>
              <a:tr h="359412">
                <a:tc>
                  <a:txBody>
                    <a:bodyPr/>
                    <a:lstStyle/>
                    <a:p>
                      <a:pPr algn="ctr"/>
                      <a:r>
                        <a:rPr lang="ru-RU" sz="1800" dirty="0" smtClean="0">
                          <a:latin typeface="Times New Roman" pitchFamily="18" charset="0"/>
                          <a:cs typeface="Times New Roman" pitchFamily="18" charset="0"/>
                        </a:rPr>
                        <a:t>№</a:t>
                      </a:r>
                      <a:endParaRPr lang="ru-RU" sz="1800" dirty="0">
                        <a:latin typeface="Times New Roman" pitchFamily="18" charset="0"/>
                        <a:cs typeface="Times New Roman" pitchFamily="18" charset="0"/>
                      </a:endParaRPr>
                    </a:p>
                  </a:txBody>
                  <a:tcPr/>
                </a:tc>
                <a:tc>
                  <a:txBody>
                    <a:bodyPr/>
                    <a:lstStyle/>
                    <a:p>
                      <a:pPr algn="ctr"/>
                      <a:r>
                        <a:rPr lang="ru-RU" sz="1800" dirty="0" smtClean="0">
                          <a:latin typeface="Times New Roman" pitchFamily="18" charset="0"/>
                          <a:cs typeface="Times New Roman" pitchFamily="18" charset="0"/>
                        </a:rPr>
                        <a:t>Объект</a:t>
                      </a:r>
                      <a:endParaRPr lang="ru-RU" sz="1800" dirty="0">
                        <a:latin typeface="Times New Roman" pitchFamily="18" charset="0"/>
                        <a:cs typeface="Times New Roman" pitchFamily="18" charset="0"/>
                      </a:endParaRPr>
                    </a:p>
                  </a:txBody>
                  <a:tcPr/>
                </a:tc>
                <a:tc>
                  <a:txBody>
                    <a:bodyPr/>
                    <a:lstStyle/>
                    <a:p>
                      <a:pPr algn="ctr"/>
                      <a:r>
                        <a:rPr lang="ru-RU" sz="1800" dirty="0" smtClean="0">
                          <a:latin typeface="Times New Roman" pitchFamily="18" charset="0"/>
                          <a:cs typeface="Times New Roman" pitchFamily="18" charset="0"/>
                        </a:rPr>
                        <a:t>Количество</a:t>
                      </a:r>
                      <a:r>
                        <a:rPr lang="ru-RU" sz="1800" baseline="0" dirty="0" smtClean="0">
                          <a:latin typeface="Times New Roman" pitchFamily="18" charset="0"/>
                          <a:cs typeface="Times New Roman" pitchFamily="18" charset="0"/>
                        </a:rPr>
                        <a:t> мест</a:t>
                      </a:r>
                      <a:endParaRPr lang="ru-RU" sz="1800" dirty="0">
                        <a:latin typeface="Times New Roman" pitchFamily="18" charset="0"/>
                        <a:cs typeface="Times New Roman" pitchFamily="18" charset="0"/>
                      </a:endParaRPr>
                    </a:p>
                  </a:txBody>
                  <a:tcPr/>
                </a:tc>
              </a:tr>
              <a:tr h="387059">
                <a:tc>
                  <a:txBody>
                    <a:bodyPr/>
                    <a:lstStyle/>
                    <a:p>
                      <a:pPr algn="ctr"/>
                      <a:r>
                        <a:rPr lang="ru-RU" sz="1800" dirty="0" smtClean="0">
                          <a:latin typeface="Times New Roman" pitchFamily="18" charset="0"/>
                          <a:cs typeface="Times New Roman" pitchFamily="18" charset="0"/>
                        </a:rPr>
                        <a:t>1</a:t>
                      </a:r>
                      <a:endParaRPr lang="ru-RU" sz="1800" dirty="0">
                        <a:latin typeface="Times New Roman" pitchFamily="18" charset="0"/>
                        <a:cs typeface="Times New Roman" pitchFamily="18" charset="0"/>
                      </a:endParaRPr>
                    </a:p>
                  </a:txBody>
                  <a:tcPr/>
                </a:tc>
                <a:tc>
                  <a:txBody>
                    <a:bodyPr/>
                    <a:lstStyle/>
                    <a:p>
                      <a:pPr algn="l"/>
                      <a:r>
                        <a:rPr lang="ru-RU" sz="1800" dirty="0" smtClean="0">
                          <a:latin typeface="Times New Roman" pitchFamily="18" charset="0"/>
                          <a:cs typeface="Times New Roman" pitchFamily="18" charset="0"/>
                        </a:rPr>
                        <a:t>Детский</a:t>
                      </a:r>
                      <a:r>
                        <a:rPr lang="ru-RU" sz="1800" baseline="0" dirty="0" smtClean="0">
                          <a:latin typeface="Times New Roman" pitchFamily="18" charset="0"/>
                          <a:cs typeface="Times New Roman" pitchFamily="18" charset="0"/>
                        </a:rPr>
                        <a:t> сад в </a:t>
                      </a:r>
                      <a:r>
                        <a:rPr lang="ru-RU" sz="1800" dirty="0" smtClean="0">
                          <a:latin typeface="Times New Roman" pitchFamily="18" charset="0"/>
                          <a:cs typeface="Times New Roman" pitchFamily="18" charset="0"/>
                        </a:rPr>
                        <a:t>г. Сретенск</a:t>
                      </a:r>
                      <a:endParaRPr lang="ru-RU" sz="1800" dirty="0">
                        <a:latin typeface="Times New Roman" pitchFamily="18" charset="0"/>
                        <a:cs typeface="Times New Roman" pitchFamily="18" charset="0"/>
                      </a:endParaRPr>
                    </a:p>
                  </a:txBody>
                  <a:tcPr/>
                </a:tc>
                <a:tc>
                  <a:txBody>
                    <a:bodyPr/>
                    <a:lstStyle/>
                    <a:p>
                      <a:pPr algn="ctr"/>
                      <a:r>
                        <a:rPr lang="ru-RU" sz="1800" dirty="0" smtClean="0">
                          <a:latin typeface="Times New Roman" pitchFamily="18" charset="0"/>
                          <a:cs typeface="Times New Roman" pitchFamily="18" charset="0"/>
                        </a:rPr>
                        <a:t>110</a:t>
                      </a:r>
                      <a:endParaRPr lang="ru-RU" sz="1800" dirty="0">
                        <a:latin typeface="Times New Roman" pitchFamily="18" charset="0"/>
                        <a:cs typeface="Times New Roman" pitchFamily="18" charset="0"/>
                      </a:endParaRPr>
                    </a:p>
                  </a:txBody>
                  <a:tcPr/>
                </a:tc>
              </a:tr>
              <a:tr h="387059">
                <a:tc>
                  <a:txBody>
                    <a:bodyPr/>
                    <a:lstStyle/>
                    <a:p>
                      <a:pPr algn="ctr"/>
                      <a:r>
                        <a:rPr lang="ru-RU" sz="1800" dirty="0" smtClean="0">
                          <a:latin typeface="Times New Roman" pitchFamily="18" charset="0"/>
                          <a:cs typeface="Times New Roman" pitchFamily="18" charset="0"/>
                        </a:rPr>
                        <a:t>2</a:t>
                      </a:r>
                      <a:endParaRPr lang="ru-RU" sz="1800" dirty="0">
                        <a:latin typeface="Times New Roman" pitchFamily="18" charset="0"/>
                        <a:cs typeface="Times New Roman" pitchFamily="18" charset="0"/>
                      </a:endParaRPr>
                    </a:p>
                  </a:txBody>
                  <a:tcPr/>
                </a:tc>
                <a:tc>
                  <a:txBody>
                    <a:bodyPr/>
                    <a:lstStyle/>
                    <a:p>
                      <a:pPr algn="l"/>
                      <a:r>
                        <a:rPr lang="ru-RU" sz="1800" baseline="0" dirty="0" smtClean="0">
                          <a:latin typeface="Times New Roman" pitchFamily="18" charset="0"/>
                          <a:cs typeface="Times New Roman" pitchFamily="18" charset="0"/>
                        </a:rPr>
                        <a:t>Детский сад в с. Тунгокочен </a:t>
                      </a:r>
                      <a:endParaRPr lang="ru-RU" sz="1800" dirty="0">
                        <a:latin typeface="Times New Roman" pitchFamily="18" charset="0"/>
                        <a:cs typeface="Times New Roman" pitchFamily="18" charset="0"/>
                      </a:endParaRPr>
                    </a:p>
                  </a:txBody>
                  <a:tcPr/>
                </a:tc>
                <a:tc>
                  <a:txBody>
                    <a:bodyPr/>
                    <a:lstStyle/>
                    <a:p>
                      <a:pPr algn="ctr"/>
                      <a:r>
                        <a:rPr lang="ru-RU" sz="1800" baseline="0" dirty="0" smtClean="0">
                          <a:latin typeface="Times New Roman" pitchFamily="18" charset="0"/>
                          <a:cs typeface="Times New Roman" pitchFamily="18" charset="0"/>
                        </a:rPr>
                        <a:t>40</a:t>
                      </a:r>
                      <a:endParaRPr lang="ru-RU" sz="1800" dirty="0">
                        <a:latin typeface="Times New Roman" pitchFamily="18" charset="0"/>
                        <a:cs typeface="Times New Roman" pitchFamily="18" charset="0"/>
                      </a:endParaRPr>
                    </a:p>
                  </a:txBody>
                  <a:tcPr/>
                </a:tc>
              </a:tr>
              <a:tr h="646072">
                <a:tc>
                  <a:txBody>
                    <a:bodyPr/>
                    <a:lstStyle/>
                    <a:p>
                      <a:pPr algn="ctr"/>
                      <a:r>
                        <a:rPr lang="ru-RU" sz="1800" dirty="0" smtClean="0">
                          <a:latin typeface="Times New Roman" pitchFamily="18" charset="0"/>
                          <a:cs typeface="Times New Roman" pitchFamily="18" charset="0"/>
                        </a:rPr>
                        <a:t>3</a:t>
                      </a:r>
                      <a:endParaRPr lang="ru-RU" sz="1800" dirty="0">
                        <a:latin typeface="Times New Roman" pitchFamily="18" charset="0"/>
                        <a:cs typeface="Times New Roman" pitchFamily="18" charset="0"/>
                      </a:endParaRPr>
                    </a:p>
                  </a:txBody>
                  <a:tcPr/>
                </a:tc>
                <a:tc>
                  <a:txBody>
                    <a:bodyPr/>
                    <a:lstStyle/>
                    <a:p>
                      <a:pPr algn="l"/>
                      <a:r>
                        <a:rPr lang="ru-RU" sz="1800" dirty="0" smtClean="0">
                          <a:latin typeface="Times New Roman" pitchFamily="18" charset="0"/>
                          <a:cs typeface="Times New Roman" pitchFamily="18" charset="0"/>
                        </a:rPr>
                        <a:t>Детский сад в с. </a:t>
                      </a:r>
                      <a:r>
                        <a:rPr lang="ru-RU" sz="1800" dirty="0" err="1" smtClean="0">
                          <a:latin typeface="Times New Roman" pitchFamily="18" charset="0"/>
                          <a:cs typeface="Times New Roman" pitchFamily="18" charset="0"/>
                        </a:rPr>
                        <a:t>Икабья</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Каларского</a:t>
                      </a:r>
                      <a:r>
                        <a:rPr lang="ru-RU" sz="1800" baseline="0" dirty="0" smtClean="0">
                          <a:latin typeface="Times New Roman" pitchFamily="18" charset="0"/>
                          <a:cs typeface="Times New Roman" pitchFamily="18" charset="0"/>
                        </a:rPr>
                        <a:t> района </a:t>
                      </a:r>
                      <a:r>
                        <a:rPr lang="ru-RU" sz="1800" dirty="0" smtClean="0">
                          <a:latin typeface="Times New Roman" pitchFamily="18" charset="0"/>
                          <a:cs typeface="Times New Roman" pitchFamily="18" charset="0"/>
                        </a:rPr>
                        <a:t> </a:t>
                      </a:r>
                      <a:endParaRPr lang="ru-RU" sz="1800" dirty="0">
                        <a:latin typeface="Times New Roman" pitchFamily="18" charset="0"/>
                        <a:cs typeface="Times New Roman" pitchFamily="18" charset="0"/>
                      </a:endParaRPr>
                    </a:p>
                  </a:txBody>
                  <a:tcPr/>
                </a:tc>
                <a:tc>
                  <a:txBody>
                    <a:bodyPr/>
                    <a:lstStyle/>
                    <a:p>
                      <a:pPr algn="ctr"/>
                      <a:r>
                        <a:rPr lang="ru-RU" sz="1800" dirty="0" smtClean="0">
                          <a:latin typeface="Times New Roman" pitchFamily="18" charset="0"/>
                          <a:cs typeface="Times New Roman" pitchFamily="18" charset="0"/>
                        </a:rPr>
                        <a:t>75</a:t>
                      </a:r>
                      <a:endParaRPr lang="ru-RU" sz="1800" dirty="0">
                        <a:latin typeface="Times New Roman" pitchFamily="18" charset="0"/>
                        <a:cs typeface="Times New Roman" pitchFamily="18" charset="0"/>
                      </a:endParaRPr>
                    </a:p>
                  </a:txBody>
                  <a:tcPr/>
                </a:tc>
              </a:tr>
              <a:tr h="642942">
                <a:tc>
                  <a:txBody>
                    <a:bodyPr/>
                    <a:lstStyle/>
                    <a:p>
                      <a:pPr algn="ctr"/>
                      <a:r>
                        <a:rPr lang="ru-RU" sz="1800" dirty="0" smtClean="0">
                          <a:latin typeface="Times New Roman" pitchFamily="18" charset="0"/>
                          <a:cs typeface="Times New Roman" pitchFamily="18" charset="0"/>
                        </a:rPr>
                        <a:t>4</a:t>
                      </a:r>
                      <a:endParaRPr lang="ru-RU" sz="1800" dirty="0">
                        <a:latin typeface="Times New Roman" pitchFamily="18" charset="0"/>
                        <a:cs typeface="Times New Roman" pitchFamily="18" charset="0"/>
                      </a:endParaRPr>
                    </a:p>
                  </a:txBody>
                  <a:tcPr/>
                </a:tc>
                <a:tc>
                  <a:txBody>
                    <a:bodyPr/>
                    <a:lstStyle/>
                    <a:p>
                      <a:pPr algn="l"/>
                      <a:r>
                        <a:rPr lang="ru-RU" sz="1800" dirty="0" smtClean="0">
                          <a:latin typeface="Times New Roman" pitchFamily="18" charset="0"/>
                          <a:cs typeface="Times New Roman" pitchFamily="18" charset="0"/>
                        </a:rPr>
                        <a:t>Второй корпус МДОУ «Ромашка» п. Агинское</a:t>
                      </a:r>
                      <a:endParaRPr lang="ru-RU" sz="1800" dirty="0">
                        <a:latin typeface="Times New Roman" pitchFamily="18" charset="0"/>
                        <a:cs typeface="Times New Roman" pitchFamily="18" charset="0"/>
                      </a:endParaRPr>
                    </a:p>
                  </a:txBody>
                  <a:tcPr/>
                </a:tc>
                <a:tc>
                  <a:txBody>
                    <a:bodyPr/>
                    <a:lstStyle/>
                    <a:p>
                      <a:pPr algn="ctr"/>
                      <a:r>
                        <a:rPr lang="ru-RU" sz="1800" dirty="0" smtClean="0">
                          <a:latin typeface="Times New Roman" pitchFamily="18" charset="0"/>
                          <a:cs typeface="Times New Roman" pitchFamily="18" charset="0"/>
                        </a:rPr>
                        <a:t>50</a:t>
                      </a:r>
                      <a:endParaRPr lang="ru-RU" sz="1800" dirty="0">
                        <a:latin typeface="Times New Roman" pitchFamily="18" charset="0"/>
                        <a:cs typeface="Times New Roman" pitchFamily="18" charset="0"/>
                      </a:endParaRPr>
                    </a:p>
                  </a:txBody>
                  <a:tcPr/>
                </a:tc>
              </a:tr>
              <a:tr h="642942">
                <a:tc>
                  <a:txBody>
                    <a:bodyPr/>
                    <a:lstStyle/>
                    <a:p>
                      <a:pPr algn="ctr"/>
                      <a:r>
                        <a:rPr lang="ru-RU" sz="1800" dirty="0" smtClean="0">
                          <a:latin typeface="Times New Roman" pitchFamily="18" charset="0"/>
                          <a:cs typeface="Times New Roman" pitchFamily="18" charset="0"/>
                        </a:rPr>
                        <a:t>5</a:t>
                      </a:r>
                      <a:endParaRPr lang="ru-RU" sz="1800" dirty="0">
                        <a:latin typeface="Times New Roman" pitchFamily="18" charset="0"/>
                        <a:cs typeface="Times New Roman" pitchFamily="18" charset="0"/>
                      </a:endParaRPr>
                    </a:p>
                  </a:txBody>
                  <a:tcPr/>
                </a:tc>
                <a:tc>
                  <a:txBody>
                    <a:bodyPr/>
                    <a:lstStyle/>
                    <a:p>
                      <a:pPr algn="l"/>
                      <a:r>
                        <a:rPr lang="ru-RU" sz="1800" dirty="0" smtClean="0">
                          <a:latin typeface="Times New Roman" pitchFamily="18" charset="0"/>
                          <a:cs typeface="Times New Roman" pitchFamily="18" charset="0"/>
                        </a:rPr>
                        <a:t>Детский сад в с. </a:t>
                      </a:r>
                      <a:r>
                        <a:rPr lang="ru-RU" sz="1800" dirty="0" err="1" smtClean="0">
                          <a:latin typeface="Times New Roman" pitchFamily="18" charset="0"/>
                          <a:cs typeface="Times New Roman" pitchFamily="18" charset="0"/>
                        </a:rPr>
                        <a:t>Александрово-Заводское</a:t>
                      </a:r>
                      <a:endParaRPr lang="ru-RU" sz="1800" dirty="0">
                        <a:latin typeface="Times New Roman" pitchFamily="18" charset="0"/>
                        <a:cs typeface="Times New Roman" pitchFamily="18" charset="0"/>
                      </a:endParaRPr>
                    </a:p>
                  </a:txBody>
                  <a:tcPr/>
                </a:tc>
                <a:tc>
                  <a:txBody>
                    <a:bodyPr/>
                    <a:lstStyle/>
                    <a:p>
                      <a:pPr algn="ctr"/>
                      <a:r>
                        <a:rPr lang="ru-RU" sz="1800" dirty="0" smtClean="0">
                          <a:latin typeface="Times New Roman" pitchFamily="18" charset="0"/>
                          <a:cs typeface="Times New Roman" pitchFamily="18" charset="0"/>
                        </a:rPr>
                        <a:t>40</a:t>
                      </a:r>
                      <a:endParaRPr lang="ru-RU" sz="1800" dirty="0">
                        <a:latin typeface="Times New Roman" pitchFamily="18" charset="0"/>
                        <a:cs typeface="Times New Roman" pitchFamily="18" charset="0"/>
                      </a:endParaRPr>
                    </a:p>
                  </a:txBody>
                  <a:tcPr/>
                </a:tc>
              </a:tr>
              <a:tr h="642942">
                <a:tc>
                  <a:txBody>
                    <a:bodyPr/>
                    <a:lstStyle/>
                    <a:p>
                      <a:pPr algn="ctr"/>
                      <a:r>
                        <a:rPr lang="ru-RU" sz="1800" dirty="0" smtClean="0">
                          <a:latin typeface="Times New Roman" pitchFamily="18" charset="0"/>
                          <a:cs typeface="Times New Roman" pitchFamily="18" charset="0"/>
                        </a:rPr>
                        <a:t>6</a:t>
                      </a:r>
                      <a:endParaRPr lang="ru-RU" sz="1800" dirty="0">
                        <a:latin typeface="Times New Roman" pitchFamily="18" charset="0"/>
                        <a:cs typeface="Times New Roman" pitchFamily="18" charset="0"/>
                      </a:endParaRPr>
                    </a:p>
                  </a:txBody>
                  <a:tcPr/>
                </a:tc>
                <a:tc>
                  <a:txBody>
                    <a:bodyPr/>
                    <a:lstStyle/>
                    <a:p>
                      <a:pPr algn="l"/>
                      <a:r>
                        <a:rPr lang="ru-RU" sz="1800" dirty="0" smtClean="0">
                          <a:latin typeface="Times New Roman" pitchFamily="18" charset="0"/>
                          <a:cs typeface="Times New Roman" pitchFamily="18" charset="0"/>
                        </a:rPr>
                        <a:t>Детский</a:t>
                      </a:r>
                      <a:r>
                        <a:rPr lang="ru-RU" sz="1800" baseline="0" dirty="0" smtClean="0">
                          <a:latin typeface="Times New Roman" pitchFamily="18" charset="0"/>
                          <a:cs typeface="Times New Roman" pitchFamily="18" charset="0"/>
                        </a:rPr>
                        <a:t> сад в </a:t>
                      </a:r>
                      <a:r>
                        <a:rPr lang="ru-RU" sz="1800" baseline="0" dirty="0" err="1" smtClean="0">
                          <a:latin typeface="Times New Roman" pitchFamily="18" charset="0"/>
                          <a:cs typeface="Times New Roman" pitchFamily="18" charset="0"/>
                        </a:rPr>
                        <a:t>пгт</a:t>
                      </a:r>
                      <a:r>
                        <a:rPr lang="ru-RU" sz="1800" baseline="0" dirty="0" smtClean="0">
                          <a:latin typeface="Times New Roman" pitchFamily="18" charset="0"/>
                          <a:cs typeface="Times New Roman" pitchFamily="18" charset="0"/>
                        </a:rPr>
                        <a:t>. </a:t>
                      </a:r>
                      <a:r>
                        <a:rPr lang="ru-RU" sz="1800" baseline="0" dirty="0" err="1" smtClean="0">
                          <a:latin typeface="Times New Roman" pitchFamily="18" charset="0"/>
                          <a:cs typeface="Times New Roman" pitchFamily="18" charset="0"/>
                        </a:rPr>
                        <a:t>Ксеньевская</a:t>
                      </a:r>
                      <a:r>
                        <a:rPr lang="ru-RU" sz="1800" baseline="0" dirty="0" smtClean="0">
                          <a:latin typeface="Times New Roman" pitchFamily="18" charset="0"/>
                          <a:cs typeface="Times New Roman" pitchFamily="18" charset="0"/>
                        </a:rPr>
                        <a:t> </a:t>
                      </a:r>
                      <a:r>
                        <a:rPr lang="ru-RU" sz="1800" baseline="0" dirty="0" err="1" smtClean="0">
                          <a:latin typeface="Times New Roman" pitchFamily="18" charset="0"/>
                          <a:cs typeface="Times New Roman" pitchFamily="18" charset="0"/>
                        </a:rPr>
                        <a:t>Могочинского</a:t>
                      </a:r>
                      <a:r>
                        <a:rPr lang="ru-RU" sz="1800" baseline="0" dirty="0" smtClean="0">
                          <a:latin typeface="Times New Roman" pitchFamily="18" charset="0"/>
                          <a:cs typeface="Times New Roman" pitchFamily="18" charset="0"/>
                        </a:rPr>
                        <a:t> района</a:t>
                      </a:r>
                      <a:endParaRPr lang="ru-RU" sz="1800" dirty="0">
                        <a:latin typeface="Times New Roman" pitchFamily="18" charset="0"/>
                        <a:cs typeface="Times New Roman" pitchFamily="18" charset="0"/>
                      </a:endParaRPr>
                    </a:p>
                  </a:txBody>
                  <a:tcPr/>
                </a:tc>
                <a:tc>
                  <a:txBody>
                    <a:bodyPr/>
                    <a:lstStyle/>
                    <a:p>
                      <a:pPr algn="ctr"/>
                      <a:r>
                        <a:rPr lang="ru-RU" sz="1800" dirty="0" smtClean="0">
                          <a:latin typeface="Times New Roman" pitchFamily="18" charset="0"/>
                          <a:cs typeface="Times New Roman" pitchFamily="18" charset="0"/>
                        </a:rPr>
                        <a:t>50</a:t>
                      </a:r>
                      <a:endParaRPr lang="ru-RU" sz="1800" dirty="0">
                        <a:latin typeface="Times New Roman" pitchFamily="18" charset="0"/>
                        <a:cs typeface="Times New Roman" pitchFamily="18" charset="0"/>
                      </a:endParaRPr>
                    </a:p>
                  </a:txBody>
                  <a:tcPr/>
                </a:tc>
              </a:tr>
              <a:tr h="500066">
                <a:tc>
                  <a:txBody>
                    <a:bodyPr/>
                    <a:lstStyle/>
                    <a:p>
                      <a:pPr algn="ctr"/>
                      <a:r>
                        <a:rPr lang="ru-RU" sz="1800" dirty="0" smtClean="0">
                          <a:latin typeface="Times New Roman" pitchFamily="18" charset="0"/>
                          <a:cs typeface="Times New Roman" pitchFamily="18" charset="0"/>
                        </a:rPr>
                        <a:t>7</a:t>
                      </a:r>
                      <a:endParaRPr lang="ru-RU" sz="1800" dirty="0">
                        <a:latin typeface="Times New Roman" pitchFamily="18" charset="0"/>
                        <a:cs typeface="Times New Roman" pitchFamily="18" charset="0"/>
                      </a:endParaRPr>
                    </a:p>
                  </a:txBody>
                  <a:tcPr/>
                </a:tc>
                <a:tc>
                  <a:txBody>
                    <a:bodyPr/>
                    <a:lstStyle/>
                    <a:p>
                      <a:pPr algn="l"/>
                      <a:r>
                        <a:rPr lang="ru-RU" sz="1800" dirty="0" smtClean="0">
                          <a:latin typeface="Times New Roman" pitchFamily="18" charset="0"/>
                          <a:cs typeface="Times New Roman" pitchFamily="18" charset="0"/>
                        </a:rPr>
                        <a:t>Детский сад в п. </a:t>
                      </a:r>
                      <a:r>
                        <a:rPr lang="ru-RU" sz="1800" dirty="0" err="1" smtClean="0">
                          <a:latin typeface="Times New Roman" pitchFamily="18" charset="0"/>
                          <a:cs typeface="Times New Roman" pitchFamily="18" charset="0"/>
                        </a:rPr>
                        <a:t>Новоширокинский</a:t>
                      </a:r>
                      <a:r>
                        <a:rPr lang="ru-RU" sz="1800" dirty="0" smtClean="0">
                          <a:latin typeface="Times New Roman" pitchFamily="18" charset="0"/>
                          <a:cs typeface="Times New Roman" pitchFamily="18" charset="0"/>
                        </a:rPr>
                        <a:t> </a:t>
                      </a:r>
                      <a:endParaRPr lang="ru-RU" sz="1800" dirty="0">
                        <a:latin typeface="Times New Roman" pitchFamily="18" charset="0"/>
                        <a:cs typeface="Times New Roman" pitchFamily="18" charset="0"/>
                      </a:endParaRPr>
                    </a:p>
                  </a:txBody>
                  <a:tcPr/>
                </a:tc>
                <a:tc>
                  <a:txBody>
                    <a:bodyPr/>
                    <a:lstStyle/>
                    <a:p>
                      <a:pPr algn="ctr"/>
                      <a:r>
                        <a:rPr lang="ru-RU" sz="1800" dirty="0" smtClean="0">
                          <a:latin typeface="Times New Roman" pitchFamily="18" charset="0"/>
                          <a:cs typeface="Times New Roman" pitchFamily="18" charset="0"/>
                        </a:rPr>
                        <a:t>30</a:t>
                      </a:r>
                      <a:endParaRPr lang="ru-RU" sz="1800" dirty="0">
                        <a:latin typeface="Times New Roman" pitchFamily="18" charset="0"/>
                        <a:cs typeface="Times New Roman" pitchFamily="18" charset="0"/>
                      </a:endParaRPr>
                    </a:p>
                  </a:txBody>
                  <a:tcPr/>
                </a:tc>
              </a:tr>
              <a:tr h="387059">
                <a:tc>
                  <a:txBody>
                    <a:bodyPr/>
                    <a:lstStyle/>
                    <a:p>
                      <a:pPr algn="ctr"/>
                      <a:r>
                        <a:rPr lang="ru-RU" sz="1800" b="1" dirty="0" smtClean="0">
                          <a:latin typeface="Times New Roman" pitchFamily="18" charset="0"/>
                          <a:cs typeface="Times New Roman" pitchFamily="18" charset="0"/>
                        </a:rPr>
                        <a:t>8</a:t>
                      </a:r>
                      <a:endParaRPr lang="ru-RU" sz="1800" b="1" dirty="0">
                        <a:latin typeface="Times New Roman" pitchFamily="18" charset="0"/>
                        <a:cs typeface="Times New Roman" pitchFamily="18" charset="0"/>
                      </a:endParaRPr>
                    </a:p>
                  </a:txBody>
                  <a:tcPr/>
                </a:tc>
                <a:tc>
                  <a:txBody>
                    <a:bodyPr/>
                    <a:lstStyle/>
                    <a:p>
                      <a:pPr algn="l"/>
                      <a:r>
                        <a:rPr lang="ru-RU" sz="1800" b="1" dirty="0" smtClean="0">
                          <a:latin typeface="Times New Roman" pitchFamily="18" charset="0"/>
                          <a:cs typeface="Times New Roman" pitchFamily="18" charset="0"/>
                        </a:rPr>
                        <a:t>ИТОГО</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395</a:t>
                      </a:r>
                      <a:endParaRPr lang="ru-RU" sz="1800" b="1" dirty="0">
                        <a:latin typeface="Times New Roman" pitchFamily="18" charset="0"/>
                        <a:cs typeface="Times New Roman" pitchFamily="18" charset="0"/>
                      </a:endParaRPr>
                    </a:p>
                  </a:txBody>
                  <a:tcPr/>
                </a:tc>
              </a:tr>
              <a:tr h="387059">
                <a:tc>
                  <a:txBody>
                    <a:bodyPr/>
                    <a:lstStyle/>
                    <a:p>
                      <a:pPr algn="ctr"/>
                      <a:r>
                        <a:rPr lang="ru-RU" sz="1800" dirty="0" smtClean="0">
                          <a:latin typeface="Times New Roman" pitchFamily="18" charset="0"/>
                          <a:cs typeface="Times New Roman" pitchFamily="18" charset="0"/>
                        </a:rPr>
                        <a:t>9</a:t>
                      </a:r>
                      <a:endParaRPr lang="ru-RU" sz="1800" dirty="0">
                        <a:latin typeface="Times New Roman" pitchFamily="18" charset="0"/>
                        <a:cs typeface="Times New Roman" pitchFamily="18" charset="0"/>
                      </a:endParaRPr>
                    </a:p>
                  </a:txBody>
                  <a:tcPr/>
                </a:tc>
                <a:tc>
                  <a:txBody>
                    <a:bodyPr/>
                    <a:lstStyle/>
                    <a:p>
                      <a:pPr algn="l"/>
                      <a:r>
                        <a:rPr lang="ru-RU" sz="1800" dirty="0" smtClean="0">
                          <a:latin typeface="Times New Roman" pitchFamily="18" charset="0"/>
                          <a:cs typeface="Times New Roman" pitchFamily="18" charset="0"/>
                        </a:rPr>
                        <a:t>г.</a:t>
                      </a:r>
                      <a:r>
                        <a:rPr lang="ru-RU" sz="1800" baseline="0" dirty="0" smtClean="0">
                          <a:latin typeface="Times New Roman" pitchFamily="18" charset="0"/>
                          <a:cs typeface="Times New Roman" pitchFamily="18" charset="0"/>
                        </a:rPr>
                        <a:t> Чита</a:t>
                      </a:r>
                      <a:endParaRPr lang="ru-RU" sz="1800" dirty="0">
                        <a:latin typeface="Times New Roman" pitchFamily="18" charset="0"/>
                        <a:cs typeface="Times New Roman" pitchFamily="18" charset="0"/>
                      </a:endParaRPr>
                    </a:p>
                  </a:txBody>
                  <a:tcPr/>
                </a:tc>
                <a:tc>
                  <a:txBody>
                    <a:bodyPr/>
                    <a:lstStyle/>
                    <a:p>
                      <a:pPr algn="ctr"/>
                      <a:r>
                        <a:rPr lang="ru-RU" sz="1800" dirty="0" smtClean="0">
                          <a:latin typeface="Times New Roman" pitchFamily="18" charset="0"/>
                          <a:cs typeface="Times New Roman" pitchFamily="18" charset="0"/>
                        </a:rPr>
                        <a:t>320</a:t>
                      </a:r>
                      <a:endParaRPr lang="ru-RU" sz="1800" dirty="0">
                        <a:latin typeface="Times New Roman" pitchFamily="18" charset="0"/>
                        <a:cs typeface="Times New Roman" pitchFamily="18" charset="0"/>
                      </a:endParaRPr>
                    </a:p>
                  </a:txBody>
                  <a:tcPr/>
                </a:tc>
              </a:tr>
            </a:tbl>
          </a:graphicData>
        </a:graphic>
      </p:graphicFrame>
      <p:sp>
        <p:nvSpPr>
          <p:cNvPr id="6" name="Прямоугольник 5"/>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Ввод мест в 2017 году</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4" name="Прямоугольник 13"/>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smtClean="0">
                <a:solidFill>
                  <a:schemeClr val="bg1"/>
                </a:solidFill>
                <a:effectLst>
                  <a:outerShdw blurRad="38100" dist="38100" dir="2700000" algn="tl">
                    <a:srgbClr val="000000">
                      <a:alpha val="43137"/>
                    </a:srgbClr>
                  </a:outerShdw>
                </a:effectLst>
                <a:latin typeface="+mn-lt"/>
                <a:ea typeface="+mn-ea"/>
                <a:cs typeface="+mn-cs"/>
              </a:rPr>
              <a:t>Система дошкольного образования </a:t>
            </a:r>
          </a:p>
        </p:txBody>
      </p:sp>
      <p:sp>
        <p:nvSpPr>
          <p:cNvPr id="21" name="Скругленный прямоугольник 20"/>
          <p:cNvSpPr/>
          <p:nvPr/>
        </p:nvSpPr>
        <p:spPr>
          <a:xfrm>
            <a:off x="5076056" y="2911834"/>
            <a:ext cx="3672408" cy="107784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600" b="1" u="sng" cap="all" dirty="0">
                <a:solidFill>
                  <a:schemeClr val="tx1"/>
                </a:solidFill>
                <a:latin typeface="Times New Roman" pitchFamily="18" charset="0"/>
                <a:cs typeface="Times New Roman" pitchFamily="18" charset="0"/>
              </a:rPr>
              <a:t>Очередность</a:t>
            </a:r>
          </a:p>
          <a:p>
            <a:pPr algn="ctr">
              <a:defRPr/>
            </a:pPr>
            <a:r>
              <a:rPr lang="ru-RU" sz="1600" b="1" dirty="0">
                <a:solidFill>
                  <a:schemeClr val="tx1"/>
                </a:solidFill>
                <a:latin typeface="Times New Roman" pitchFamily="18" charset="0"/>
                <a:cs typeface="Times New Roman" pitchFamily="18" charset="0"/>
              </a:rPr>
              <a:t> от 3 до 7 лет </a:t>
            </a:r>
            <a:r>
              <a:rPr lang="ru-RU" sz="1600" b="1" dirty="0" smtClean="0">
                <a:solidFill>
                  <a:schemeClr val="tx1"/>
                </a:solidFill>
                <a:latin typeface="Times New Roman" pitchFamily="18" charset="0"/>
                <a:cs typeface="Times New Roman" pitchFamily="18" charset="0"/>
              </a:rPr>
              <a:t>–3 002чел</a:t>
            </a:r>
            <a:r>
              <a:rPr lang="ru-RU" sz="1600" b="1" dirty="0">
                <a:solidFill>
                  <a:schemeClr val="tx1"/>
                </a:solidFill>
                <a:latin typeface="Times New Roman" pitchFamily="18" charset="0"/>
                <a:cs typeface="Times New Roman" pitchFamily="18" charset="0"/>
              </a:rPr>
              <a:t>.</a:t>
            </a:r>
          </a:p>
          <a:p>
            <a:pPr algn="ctr">
              <a:defRPr/>
            </a:pPr>
            <a:r>
              <a:rPr lang="ru-RU" sz="1600" b="1" dirty="0">
                <a:solidFill>
                  <a:schemeClr val="tx1"/>
                </a:solidFill>
                <a:latin typeface="Times New Roman" pitchFamily="18" charset="0"/>
                <a:cs typeface="Times New Roman" pitchFamily="18" charset="0"/>
              </a:rPr>
              <a:t>от 1,5 до 3 лет </a:t>
            </a:r>
            <a:r>
              <a:rPr lang="ru-RU" sz="1600" b="1" dirty="0" smtClean="0">
                <a:solidFill>
                  <a:schemeClr val="tx1"/>
                </a:solidFill>
                <a:latin typeface="Times New Roman" pitchFamily="18" charset="0"/>
                <a:cs typeface="Times New Roman" pitchFamily="18" charset="0"/>
              </a:rPr>
              <a:t>– 6 533 </a:t>
            </a:r>
            <a:r>
              <a:rPr lang="ru-RU" sz="1600" b="1" dirty="0">
                <a:solidFill>
                  <a:schemeClr val="tx1"/>
                </a:solidFill>
                <a:latin typeface="Times New Roman" pitchFamily="18" charset="0"/>
                <a:cs typeface="Times New Roman" pitchFamily="18" charset="0"/>
              </a:rPr>
              <a:t>чел.</a:t>
            </a:r>
          </a:p>
        </p:txBody>
      </p:sp>
      <p:sp>
        <p:nvSpPr>
          <p:cNvPr id="23" name="Скругленный прямоугольник 22"/>
          <p:cNvSpPr/>
          <p:nvPr/>
        </p:nvSpPr>
        <p:spPr>
          <a:xfrm>
            <a:off x="1115616" y="1550984"/>
            <a:ext cx="7632848" cy="1258030"/>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1400" b="1" u="sng" cap="all" dirty="0">
                <a:solidFill>
                  <a:schemeClr val="tx1"/>
                </a:solidFill>
                <a:latin typeface="Times New Roman" pitchFamily="18" charset="0"/>
                <a:cs typeface="Times New Roman" pitchFamily="18" charset="0"/>
              </a:rPr>
              <a:t>Высокий уровень </a:t>
            </a:r>
            <a:r>
              <a:rPr lang="ru-RU" sz="1400" b="1" u="sng" cap="all" dirty="0" smtClean="0">
                <a:solidFill>
                  <a:schemeClr val="tx1"/>
                </a:solidFill>
                <a:latin typeface="Times New Roman" pitchFamily="18" charset="0"/>
                <a:cs typeface="Times New Roman" pitchFamily="18" charset="0"/>
              </a:rPr>
              <a:t>очередности (3-7 лет):</a:t>
            </a:r>
            <a:endParaRPr lang="ru-RU" sz="1400" b="1" u="sng" cap="all" dirty="0">
              <a:solidFill>
                <a:schemeClr val="tx1"/>
              </a:solidFill>
              <a:latin typeface="Times New Roman" pitchFamily="18" charset="0"/>
              <a:cs typeface="Times New Roman" pitchFamily="18" charset="0"/>
            </a:endParaRPr>
          </a:p>
          <a:p>
            <a:pPr algn="ctr">
              <a:defRPr/>
            </a:pPr>
            <a:r>
              <a:rPr lang="ru-RU" sz="1400" b="1" dirty="0" smtClean="0">
                <a:solidFill>
                  <a:schemeClr val="tx1"/>
                </a:solidFill>
                <a:latin typeface="Times New Roman" pitchFamily="18" charset="0"/>
                <a:cs typeface="Times New Roman" pitchFamily="18" charset="0"/>
              </a:rPr>
              <a:t>г.Чита (1489 чел.), </a:t>
            </a:r>
          </a:p>
          <a:p>
            <a:pPr algn="ctr">
              <a:defRPr/>
            </a:pPr>
            <a:r>
              <a:rPr lang="ru-RU" sz="1400" b="1" dirty="0" smtClean="0">
                <a:solidFill>
                  <a:schemeClr val="tx1"/>
                </a:solidFill>
                <a:latin typeface="Times New Roman" pitchFamily="18" charset="0"/>
                <a:cs typeface="Times New Roman" pitchFamily="18" charset="0"/>
              </a:rPr>
              <a:t>п</a:t>
            </a:r>
            <a:r>
              <a:rPr lang="ru-RU" sz="1400" b="1" dirty="0">
                <a:solidFill>
                  <a:schemeClr val="tx1"/>
                </a:solidFill>
                <a:latin typeface="Times New Roman" pitchFamily="18" charset="0"/>
                <a:cs typeface="Times New Roman" pitchFamily="18" charset="0"/>
              </a:rPr>
              <a:t>. </a:t>
            </a:r>
            <a:r>
              <a:rPr lang="ru-RU" sz="1400" b="1" dirty="0" smtClean="0">
                <a:solidFill>
                  <a:schemeClr val="tx1"/>
                </a:solidFill>
                <a:latin typeface="Times New Roman" pitchFamily="18" charset="0"/>
                <a:cs typeface="Times New Roman" pitchFamily="18" charset="0"/>
              </a:rPr>
              <a:t>Агинское (138 чел.), </a:t>
            </a:r>
            <a:endParaRPr lang="ru-RU" sz="1400" b="1" dirty="0">
              <a:solidFill>
                <a:schemeClr val="tx1"/>
              </a:solidFill>
              <a:latin typeface="Times New Roman" pitchFamily="18" charset="0"/>
              <a:cs typeface="Times New Roman" pitchFamily="18" charset="0"/>
            </a:endParaRPr>
          </a:p>
          <a:p>
            <a:pPr algn="ctr">
              <a:defRPr/>
            </a:pPr>
            <a:r>
              <a:rPr lang="ru-RU" sz="1400" b="1" dirty="0">
                <a:solidFill>
                  <a:schemeClr val="tx1"/>
                </a:solidFill>
                <a:latin typeface="Times New Roman" pitchFamily="18" charset="0"/>
                <a:cs typeface="Times New Roman" pitchFamily="18" charset="0"/>
              </a:rPr>
              <a:t>Читинский </a:t>
            </a:r>
            <a:r>
              <a:rPr lang="ru-RU" sz="1400" b="1" dirty="0" smtClean="0">
                <a:solidFill>
                  <a:schemeClr val="tx1"/>
                </a:solidFill>
                <a:latin typeface="Times New Roman" pitchFamily="18" charset="0"/>
                <a:cs typeface="Times New Roman" pitchFamily="18" charset="0"/>
              </a:rPr>
              <a:t>МР (610 чел.),</a:t>
            </a:r>
          </a:p>
          <a:p>
            <a:pPr algn="ctr">
              <a:defRPr/>
            </a:pPr>
            <a:r>
              <a:rPr lang="ru-RU" sz="1400" b="1" dirty="0" smtClean="0">
                <a:solidFill>
                  <a:schemeClr val="tx1"/>
                </a:solidFill>
                <a:latin typeface="Times New Roman" pitchFamily="18" charset="0"/>
                <a:cs typeface="Times New Roman" pitchFamily="18" charset="0"/>
              </a:rPr>
              <a:t>Чернышевский МР (171 чел.),</a:t>
            </a:r>
          </a:p>
          <a:p>
            <a:pPr algn="ctr">
              <a:defRPr/>
            </a:pPr>
            <a:r>
              <a:rPr lang="ru-RU" sz="1400" b="1" dirty="0" smtClean="0">
                <a:solidFill>
                  <a:schemeClr val="tx1"/>
                </a:solidFill>
                <a:latin typeface="Times New Roman" pitchFamily="18" charset="0"/>
                <a:cs typeface="Times New Roman" pitchFamily="18" charset="0"/>
              </a:rPr>
              <a:t> г. Петровск-Забайкальский (123 чел.)</a:t>
            </a:r>
            <a:endParaRPr lang="ru-RU" sz="1400" dirty="0"/>
          </a:p>
        </p:txBody>
      </p:sp>
      <p:sp>
        <p:nvSpPr>
          <p:cNvPr id="24" name="Скругленный прямоугольник 23"/>
          <p:cNvSpPr/>
          <p:nvPr/>
        </p:nvSpPr>
        <p:spPr>
          <a:xfrm>
            <a:off x="1115616" y="4054842"/>
            <a:ext cx="7632848" cy="2470502"/>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ru-RU" sz="1600" b="1" u="sng" cap="all" dirty="0" smtClean="0">
              <a:solidFill>
                <a:schemeClr val="tx1"/>
              </a:solidFill>
              <a:latin typeface="Times New Roman" pitchFamily="18" charset="0"/>
              <a:cs typeface="Times New Roman" pitchFamily="18" charset="0"/>
            </a:endParaRPr>
          </a:p>
          <a:p>
            <a:pPr algn="ctr">
              <a:defRPr/>
            </a:pPr>
            <a:endParaRPr lang="ru-RU" sz="1600" b="1" u="sng" cap="all" dirty="0">
              <a:solidFill>
                <a:schemeClr val="tx1"/>
              </a:solidFill>
              <a:latin typeface="Times New Roman" pitchFamily="18" charset="0"/>
              <a:cs typeface="Times New Roman" pitchFamily="18" charset="0"/>
            </a:endParaRPr>
          </a:p>
          <a:p>
            <a:pPr algn="ctr">
              <a:defRPr/>
            </a:pPr>
            <a:r>
              <a:rPr lang="ru-RU" sz="1400" b="1" dirty="0">
                <a:solidFill>
                  <a:schemeClr val="tx1"/>
                </a:solidFill>
                <a:latin typeface="Times New Roman" pitchFamily="18" charset="0"/>
                <a:cs typeface="Times New Roman" pitchFamily="18" charset="0"/>
              </a:rPr>
              <a:t/>
            </a:r>
            <a:br>
              <a:rPr lang="ru-RU" sz="1400" b="1" dirty="0">
                <a:solidFill>
                  <a:schemeClr val="tx1"/>
                </a:solidFill>
                <a:latin typeface="Times New Roman" pitchFamily="18" charset="0"/>
                <a:cs typeface="Times New Roman" pitchFamily="18" charset="0"/>
              </a:rPr>
            </a:br>
            <a:r>
              <a:rPr lang="ru-RU" sz="1400" b="1" dirty="0">
                <a:solidFill>
                  <a:schemeClr val="tx1"/>
                </a:solidFill>
                <a:latin typeface="Times New Roman" pitchFamily="18" charset="0"/>
                <a:cs typeface="Times New Roman" pitchFamily="18" charset="0"/>
              </a:rPr>
              <a:t>                                                                     </a:t>
            </a:r>
            <a:br>
              <a:rPr lang="ru-RU" sz="1400" b="1" dirty="0">
                <a:solidFill>
                  <a:schemeClr val="tx1"/>
                </a:solidFill>
                <a:latin typeface="Times New Roman" pitchFamily="18" charset="0"/>
                <a:cs typeface="Times New Roman" pitchFamily="18" charset="0"/>
              </a:rPr>
            </a:br>
            <a:r>
              <a:rPr lang="ru-RU" sz="1400" b="1" dirty="0">
                <a:solidFill>
                  <a:schemeClr val="tx1"/>
                </a:solidFill>
                <a:latin typeface="Times New Roman" pitchFamily="18" charset="0"/>
                <a:cs typeface="Times New Roman" pitchFamily="18" charset="0"/>
              </a:rPr>
              <a:t>                                                                                        </a:t>
            </a:r>
            <a:br>
              <a:rPr lang="ru-RU" sz="1400" b="1" dirty="0">
                <a:solidFill>
                  <a:schemeClr val="tx1"/>
                </a:solidFill>
                <a:latin typeface="Times New Roman" pitchFamily="18" charset="0"/>
                <a:cs typeface="Times New Roman" pitchFamily="18" charset="0"/>
              </a:rPr>
            </a:br>
            <a:r>
              <a:rPr lang="ru-RU" sz="1400" b="1" dirty="0">
                <a:solidFill>
                  <a:schemeClr val="tx1"/>
                </a:solidFill>
                <a:latin typeface="Times New Roman" pitchFamily="18" charset="0"/>
                <a:cs typeface="Times New Roman" pitchFamily="18" charset="0"/>
              </a:rPr>
              <a:t/>
            </a:r>
            <a:br>
              <a:rPr lang="ru-RU" sz="1400" b="1" dirty="0">
                <a:solidFill>
                  <a:schemeClr val="tx1"/>
                </a:solidFill>
                <a:latin typeface="Times New Roman" pitchFamily="18" charset="0"/>
                <a:cs typeface="Times New Roman" pitchFamily="18" charset="0"/>
              </a:rPr>
            </a:br>
            <a:r>
              <a:rPr lang="ru-RU" sz="1400" b="1" dirty="0">
                <a:solidFill>
                  <a:schemeClr val="tx1"/>
                </a:solidFill>
                <a:latin typeface="Times New Roman" pitchFamily="18" charset="0"/>
                <a:cs typeface="Times New Roman" pitchFamily="18" charset="0"/>
              </a:rPr>
              <a:t/>
            </a:r>
            <a:br>
              <a:rPr lang="ru-RU" sz="1400" b="1" dirty="0">
                <a:solidFill>
                  <a:schemeClr val="tx1"/>
                </a:solidFill>
                <a:latin typeface="Times New Roman" pitchFamily="18" charset="0"/>
                <a:cs typeface="Times New Roman" pitchFamily="18" charset="0"/>
              </a:rPr>
            </a:br>
            <a:endParaRPr lang="ru-RU" sz="1400" dirty="0">
              <a:solidFill>
                <a:schemeClr val="tx1"/>
              </a:solidFill>
              <a:latin typeface="Times New Roman" pitchFamily="18" charset="0"/>
              <a:cs typeface="Times New Roman" pitchFamily="18" charset="0"/>
            </a:endParaRPr>
          </a:p>
          <a:p>
            <a:pPr>
              <a:defRPr/>
            </a:pPr>
            <a:endParaRPr lang="ru-RU" sz="1200" dirty="0"/>
          </a:p>
        </p:txBody>
      </p:sp>
      <p:sp>
        <p:nvSpPr>
          <p:cNvPr id="25" name="Скругленный прямоугольник 24"/>
          <p:cNvSpPr/>
          <p:nvPr/>
        </p:nvSpPr>
        <p:spPr>
          <a:xfrm>
            <a:off x="1115616" y="2911834"/>
            <a:ext cx="3888432" cy="1071570"/>
          </a:xfrm>
          <a:prstGeom prst="roundRect">
            <a:avLst>
              <a:gd name="adj" fmla="val 19753"/>
            </a:avLst>
          </a:prstGeom>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ru-RU" sz="1600" b="1" u="sng" cap="all" dirty="0">
              <a:solidFill>
                <a:schemeClr val="tx1"/>
              </a:solidFill>
              <a:latin typeface="Times New Roman" pitchFamily="18" charset="0"/>
              <a:cs typeface="Times New Roman" pitchFamily="18" charset="0"/>
            </a:endParaRPr>
          </a:p>
          <a:p>
            <a:pPr algn="ctr">
              <a:defRPr/>
            </a:pPr>
            <a:r>
              <a:rPr lang="ru-RU" sz="1600" b="1" u="sng" cap="all" dirty="0">
                <a:solidFill>
                  <a:schemeClr val="tx1"/>
                </a:solidFill>
                <a:latin typeface="Times New Roman" pitchFamily="18" charset="0"/>
                <a:cs typeface="Times New Roman" pitchFamily="18" charset="0"/>
              </a:rPr>
              <a:t>Учет</a:t>
            </a:r>
          </a:p>
          <a:p>
            <a:pPr algn="ctr">
              <a:defRPr/>
            </a:pPr>
            <a:r>
              <a:rPr lang="ru-RU" sz="1600" b="1" cap="all" dirty="0">
                <a:solidFill>
                  <a:schemeClr val="tx1"/>
                </a:solidFill>
                <a:latin typeface="Times New Roman" pitchFamily="18" charset="0"/>
                <a:cs typeface="Times New Roman" pitchFamily="18" charset="0"/>
              </a:rPr>
              <a:t> 0-7 </a:t>
            </a:r>
            <a:r>
              <a:rPr lang="ru-RU" sz="1600" b="1" dirty="0">
                <a:solidFill>
                  <a:schemeClr val="tx1"/>
                </a:solidFill>
                <a:latin typeface="Times New Roman" pitchFamily="18" charset="0"/>
                <a:cs typeface="Times New Roman" pitchFamily="18" charset="0"/>
              </a:rPr>
              <a:t>лет</a:t>
            </a:r>
            <a:r>
              <a:rPr lang="ru-RU" sz="1600" b="1" cap="all" dirty="0">
                <a:solidFill>
                  <a:schemeClr val="tx1"/>
                </a:solidFill>
                <a:latin typeface="Times New Roman" pitchFamily="18" charset="0"/>
                <a:cs typeface="Times New Roman" pitchFamily="18" charset="0"/>
              </a:rPr>
              <a:t>   – </a:t>
            </a:r>
            <a:r>
              <a:rPr lang="ru-RU" sz="1600" b="1" cap="all" dirty="0" smtClean="0">
                <a:solidFill>
                  <a:schemeClr val="tx1"/>
                </a:solidFill>
                <a:latin typeface="Times New Roman" pitchFamily="18" charset="0"/>
                <a:cs typeface="Times New Roman" pitchFamily="18" charset="0"/>
              </a:rPr>
              <a:t>27 021</a:t>
            </a:r>
            <a:r>
              <a:rPr lang="ru-RU" sz="1600" b="1" dirty="0" smtClean="0">
                <a:solidFill>
                  <a:schemeClr val="tx1"/>
                </a:solidFill>
                <a:latin typeface="Times New Roman" pitchFamily="18" charset="0"/>
                <a:cs typeface="Times New Roman" pitchFamily="18" charset="0"/>
              </a:rPr>
              <a:t> </a:t>
            </a:r>
            <a:r>
              <a:rPr lang="ru-RU" sz="1600" b="1" dirty="0">
                <a:solidFill>
                  <a:schemeClr val="tx1"/>
                </a:solidFill>
                <a:latin typeface="Times New Roman" pitchFamily="18" charset="0"/>
                <a:cs typeface="Times New Roman" pitchFamily="18" charset="0"/>
              </a:rPr>
              <a:t>чел.</a:t>
            </a:r>
            <a:r>
              <a:rPr lang="ru-RU" sz="1600" b="1" cap="all" dirty="0">
                <a:solidFill>
                  <a:schemeClr val="tx1"/>
                </a:solidFill>
                <a:latin typeface="Times New Roman" pitchFamily="18" charset="0"/>
                <a:cs typeface="Times New Roman" pitchFamily="18" charset="0"/>
              </a:rPr>
              <a:t>       </a:t>
            </a:r>
            <a:endParaRPr lang="ru-RU" sz="1600" b="1" cap="all" dirty="0" smtClean="0">
              <a:solidFill>
                <a:schemeClr val="tx1"/>
              </a:solidFill>
              <a:latin typeface="Times New Roman" pitchFamily="18" charset="0"/>
              <a:cs typeface="Times New Roman" pitchFamily="18" charset="0"/>
            </a:endParaRPr>
          </a:p>
          <a:p>
            <a:pPr algn="ctr">
              <a:defRPr/>
            </a:pPr>
            <a:r>
              <a:rPr lang="ru-RU" sz="1600" b="1" cap="all" dirty="0" smtClean="0">
                <a:solidFill>
                  <a:schemeClr val="tx1"/>
                </a:solidFill>
                <a:latin typeface="Times New Roman" pitchFamily="18" charset="0"/>
                <a:cs typeface="Times New Roman" pitchFamily="18" charset="0"/>
              </a:rPr>
              <a:t> </a:t>
            </a:r>
            <a:r>
              <a:rPr lang="ru-RU" sz="1600" b="1" cap="all" dirty="0">
                <a:solidFill>
                  <a:schemeClr val="tx1"/>
                </a:solidFill>
                <a:latin typeface="Times New Roman" pitchFamily="18" charset="0"/>
                <a:cs typeface="Times New Roman" pitchFamily="18" charset="0"/>
              </a:rPr>
              <a:t>3-7</a:t>
            </a:r>
            <a:r>
              <a:rPr lang="ru-RU" sz="1600" b="1" dirty="0">
                <a:solidFill>
                  <a:schemeClr val="tx1"/>
                </a:solidFill>
                <a:latin typeface="Times New Roman" pitchFamily="18" charset="0"/>
                <a:cs typeface="Times New Roman" pitchFamily="18" charset="0"/>
              </a:rPr>
              <a:t> лет</a:t>
            </a:r>
            <a:r>
              <a:rPr lang="ru-RU" sz="1600" b="1" cap="all" dirty="0">
                <a:solidFill>
                  <a:schemeClr val="tx1"/>
                </a:solidFill>
                <a:latin typeface="Times New Roman" pitchFamily="18" charset="0"/>
                <a:cs typeface="Times New Roman" pitchFamily="18" charset="0"/>
              </a:rPr>
              <a:t>  – </a:t>
            </a:r>
            <a:r>
              <a:rPr lang="ru-RU" sz="1600" b="1" cap="all" dirty="0" smtClean="0">
                <a:solidFill>
                  <a:schemeClr val="tx1"/>
                </a:solidFill>
                <a:latin typeface="Times New Roman" pitchFamily="18" charset="0"/>
                <a:cs typeface="Times New Roman" pitchFamily="18" charset="0"/>
              </a:rPr>
              <a:t>4 185</a:t>
            </a:r>
            <a:r>
              <a:rPr lang="ru-RU" sz="1600" b="1" dirty="0" smtClean="0">
                <a:solidFill>
                  <a:schemeClr val="tx1"/>
                </a:solidFill>
                <a:latin typeface="Times New Roman" pitchFamily="18" charset="0"/>
                <a:cs typeface="Times New Roman" pitchFamily="18" charset="0"/>
              </a:rPr>
              <a:t> </a:t>
            </a:r>
            <a:r>
              <a:rPr lang="ru-RU" sz="1600" b="1" dirty="0">
                <a:solidFill>
                  <a:schemeClr val="tx1"/>
                </a:solidFill>
                <a:latin typeface="Times New Roman" pitchFamily="18" charset="0"/>
                <a:cs typeface="Times New Roman" pitchFamily="18" charset="0"/>
              </a:rPr>
              <a:t>чел.</a:t>
            </a:r>
            <a:r>
              <a:rPr lang="ru-RU" sz="1600" b="1" cap="all" dirty="0">
                <a:solidFill>
                  <a:schemeClr val="tx1"/>
                </a:solidFill>
                <a:latin typeface="Times New Roman" pitchFamily="18" charset="0"/>
                <a:cs typeface="Times New Roman" pitchFamily="18" charset="0"/>
              </a:rPr>
              <a:t>  </a:t>
            </a:r>
            <a:endParaRPr lang="ru-RU" sz="1600" dirty="0">
              <a:solidFill>
                <a:schemeClr val="tx1"/>
              </a:solidFill>
              <a:latin typeface="Times New Roman" pitchFamily="18" charset="0"/>
              <a:cs typeface="Times New Roman" pitchFamily="18" charset="0"/>
            </a:endParaRPr>
          </a:p>
          <a:p>
            <a:pPr>
              <a:defRPr/>
            </a:pPr>
            <a:endParaRPr lang="ru-RU" sz="1200" dirty="0"/>
          </a:p>
        </p:txBody>
      </p:sp>
      <p:graphicFrame>
        <p:nvGraphicFramePr>
          <p:cNvPr id="26" name="Таблица 25"/>
          <p:cNvGraphicFramePr>
            <a:graphicFrameLocks noGrp="1"/>
          </p:cNvGraphicFramePr>
          <p:nvPr>
            <p:extLst>
              <p:ext uri="{D42A27DB-BD31-4B8C-83A1-F6EECF244321}">
                <p14:modId xmlns:p14="http://schemas.microsoft.com/office/powerpoint/2010/main" xmlns="" val="74280809"/>
              </p:ext>
            </p:extLst>
          </p:nvPr>
        </p:nvGraphicFramePr>
        <p:xfrm>
          <a:off x="1329360" y="4197719"/>
          <a:ext cx="7203080" cy="2206945"/>
        </p:xfrm>
        <a:graphic>
          <a:graphicData uri="http://schemas.openxmlformats.org/drawingml/2006/table">
            <a:tbl>
              <a:tblPr firstRow="1" bandRow="1">
                <a:tableStyleId>{5C22544A-7EE6-4342-B048-85BDC9FD1C3A}</a:tableStyleId>
              </a:tblPr>
              <a:tblGrid>
                <a:gridCol w="3601540"/>
                <a:gridCol w="3601540"/>
              </a:tblGrid>
              <a:tr h="311944">
                <a:tc gridSpan="2">
                  <a:txBody>
                    <a:bodyPr/>
                    <a:lstStyle/>
                    <a:p>
                      <a:pPr algn="ctr"/>
                      <a:r>
                        <a:rPr lang="ru-RU" sz="1600" b="1" dirty="0" smtClean="0">
                          <a:solidFill>
                            <a:schemeClr val="tx1"/>
                          </a:solidFill>
                          <a:latin typeface="Times New Roman" pitchFamily="18" charset="0"/>
                          <a:cs typeface="Times New Roman" pitchFamily="18" charset="0"/>
                        </a:rPr>
                        <a:t>Ликвидирована очередь</a:t>
                      </a:r>
                    </a:p>
                  </a:txBody>
                  <a:tcPr>
                    <a:noFill/>
                  </a:tcPr>
                </a:tc>
                <a:tc hMerge="1">
                  <a:txBody>
                    <a:bodyPr/>
                    <a:lstStyle/>
                    <a:p>
                      <a:pPr algn="r"/>
                      <a:endParaRPr lang="ru-RU" dirty="0"/>
                    </a:p>
                  </a:txBody>
                  <a:tcPr>
                    <a:noFill/>
                  </a:tcPr>
                </a:tc>
              </a:tr>
              <a:tr h="18716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err="1" smtClean="0">
                          <a:solidFill>
                            <a:schemeClr val="tx1"/>
                          </a:solidFill>
                          <a:latin typeface="Times New Roman" pitchFamily="18" charset="0"/>
                          <a:cs typeface="Times New Roman" pitchFamily="18" charset="0"/>
                        </a:rPr>
                        <a:t>Акшинский</a:t>
                      </a:r>
                      <a:r>
                        <a:rPr lang="ru-RU" sz="1400" b="1" dirty="0" smtClean="0">
                          <a:solidFill>
                            <a:schemeClr val="tx1"/>
                          </a:solidFill>
                          <a:latin typeface="Times New Roman" pitchFamily="18" charset="0"/>
                          <a:cs typeface="Times New Roman" pitchFamily="18" charset="0"/>
                        </a:rPr>
                        <a:t> МР</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err="1" smtClean="0">
                          <a:solidFill>
                            <a:schemeClr val="tx1"/>
                          </a:solidFill>
                          <a:latin typeface="Times New Roman" pitchFamily="18" charset="0"/>
                          <a:cs typeface="Times New Roman" pitchFamily="18" charset="0"/>
                        </a:rPr>
                        <a:t>Балейский</a:t>
                      </a:r>
                      <a:r>
                        <a:rPr lang="ru-RU" sz="1400" b="1" dirty="0" smtClean="0">
                          <a:solidFill>
                            <a:schemeClr val="tx1"/>
                          </a:solidFill>
                          <a:latin typeface="Times New Roman" pitchFamily="18" charset="0"/>
                          <a:cs typeface="Times New Roman" pitchFamily="18" charset="0"/>
                        </a:rPr>
                        <a:t> МР</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err="1" smtClean="0">
                          <a:solidFill>
                            <a:schemeClr val="tx1"/>
                          </a:solidFill>
                          <a:latin typeface="Times New Roman" pitchFamily="18" charset="0"/>
                          <a:cs typeface="Times New Roman" pitchFamily="18" charset="0"/>
                        </a:rPr>
                        <a:t>Газимуро-Заводский</a:t>
                      </a:r>
                      <a:r>
                        <a:rPr lang="ru-RU" sz="1400" b="1" dirty="0" smtClean="0">
                          <a:solidFill>
                            <a:schemeClr val="tx1"/>
                          </a:solidFill>
                          <a:latin typeface="Times New Roman" pitchFamily="18" charset="0"/>
                          <a:cs typeface="Times New Roman" pitchFamily="18" charset="0"/>
                        </a:rPr>
                        <a:t> МР </a:t>
                      </a:r>
                    </a:p>
                    <a:p>
                      <a:r>
                        <a:rPr lang="ru-RU" sz="1400" b="1" dirty="0" err="1" smtClean="0">
                          <a:solidFill>
                            <a:schemeClr val="tx1"/>
                          </a:solidFill>
                          <a:latin typeface="Times New Roman" pitchFamily="18" charset="0"/>
                          <a:cs typeface="Times New Roman" pitchFamily="18" charset="0"/>
                        </a:rPr>
                        <a:t>КарымскийМР</a:t>
                      </a:r>
                      <a:endParaRPr lang="ru-RU" sz="1400" b="1" dirty="0" smtClean="0">
                        <a:solidFill>
                          <a:schemeClr val="tx1"/>
                        </a:solidFill>
                        <a:latin typeface="Times New Roman" pitchFamily="18" charset="0"/>
                        <a:cs typeface="Times New Roman" pitchFamily="18" charset="0"/>
                      </a:endParaRPr>
                    </a:p>
                    <a:p>
                      <a:r>
                        <a:rPr lang="ru-RU" sz="1400" b="1" dirty="0" smtClean="0">
                          <a:solidFill>
                            <a:schemeClr val="tx1"/>
                          </a:solidFill>
                          <a:latin typeface="Times New Roman" pitchFamily="18" charset="0"/>
                          <a:cs typeface="Times New Roman" pitchFamily="18" charset="0"/>
                        </a:rPr>
                        <a:t>Кыринский МР</a:t>
                      </a:r>
                    </a:p>
                    <a:p>
                      <a:r>
                        <a:rPr lang="ru-RU" sz="1400" b="1" dirty="0" err="1" smtClean="0">
                          <a:solidFill>
                            <a:schemeClr val="tx1"/>
                          </a:solidFill>
                          <a:latin typeface="Times New Roman" pitchFamily="18" charset="0"/>
                          <a:cs typeface="Times New Roman" pitchFamily="18" charset="0"/>
                        </a:rPr>
                        <a:t>Приаргунский</a:t>
                      </a:r>
                      <a:r>
                        <a:rPr lang="ru-RU" sz="1400" b="1" dirty="0" smtClean="0">
                          <a:solidFill>
                            <a:schemeClr val="tx1"/>
                          </a:solidFill>
                          <a:latin typeface="Times New Roman" pitchFamily="18" charset="0"/>
                          <a:cs typeface="Times New Roman" pitchFamily="18" charset="0"/>
                        </a:rPr>
                        <a:t> МР</a:t>
                      </a:r>
                      <a:br>
                        <a:rPr lang="ru-RU" sz="1400" b="1" dirty="0" smtClean="0">
                          <a:solidFill>
                            <a:schemeClr val="tx1"/>
                          </a:solidFill>
                          <a:latin typeface="Times New Roman" pitchFamily="18" charset="0"/>
                          <a:cs typeface="Times New Roman" pitchFamily="18" charset="0"/>
                        </a:rPr>
                      </a:br>
                      <a:r>
                        <a:rPr lang="ru-RU" sz="1400" b="1" dirty="0" smtClean="0">
                          <a:solidFill>
                            <a:schemeClr val="tx1"/>
                          </a:solidFill>
                          <a:latin typeface="Times New Roman" pitchFamily="18" charset="0"/>
                          <a:cs typeface="Times New Roman" pitchFamily="18" charset="0"/>
                        </a:rPr>
                        <a:t>Петровск-Забайкальский МР </a:t>
                      </a:r>
                    </a:p>
                    <a:p>
                      <a:r>
                        <a:rPr lang="ru-RU" sz="1400" b="1" dirty="0" smtClean="0">
                          <a:solidFill>
                            <a:schemeClr val="tx1"/>
                          </a:solidFill>
                          <a:latin typeface="Times New Roman" pitchFamily="18" charset="0"/>
                          <a:cs typeface="Times New Roman" pitchFamily="18" charset="0"/>
                        </a:rPr>
                        <a:t>ЗАТО п. Горный</a:t>
                      </a:r>
                    </a:p>
                  </a:txBody>
                  <a:tcPr>
                    <a:noFill/>
                  </a:tcPr>
                </a:tc>
                <a:tc>
                  <a:txBody>
                    <a:bodyPr/>
                    <a:lstStyle/>
                    <a:p>
                      <a:pPr algn="l"/>
                      <a:r>
                        <a:rPr lang="ru-RU" sz="1400" b="1" dirty="0" err="1" smtClean="0">
                          <a:solidFill>
                            <a:schemeClr val="tx1"/>
                          </a:solidFill>
                          <a:latin typeface="Times New Roman" pitchFamily="18" charset="0"/>
                          <a:cs typeface="Times New Roman" pitchFamily="18" charset="0"/>
                        </a:rPr>
                        <a:t>г.Краснокаменск</a:t>
                      </a:r>
                      <a:r>
                        <a:rPr lang="ru-RU" sz="1400" b="1" dirty="0" smtClean="0">
                          <a:solidFill>
                            <a:schemeClr val="tx1"/>
                          </a:solidFill>
                          <a:latin typeface="Times New Roman" pitchFamily="18" charset="0"/>
                          <a:cs typeface="Times New Roman" pitchFamily="18" charset="0"/>
                        </a:rPr>
                        <a:t> и Краснокаменский МР Оловяннинский МР</a:t>
                      </a:r>
                    </a:p>
                    <a:p>
                      <a:pPr algn="l"/>
                      <a:r>
                        <a:rPr lang="ru-RU" sz="1400" b="1" dirty="0" err="1" smtClean="0">
                          <a:solidFill>
                            <a:schemeClr val="tx1"/>
                          </a:solidFill>
                          <a:latin typeface="Times New Roman" pitchFamily="18" charset="0"/>
                          <a:cs typeface="Times New Roman" pitchFamily="18" charset="0"/>
                        </a:rPr>
                        <a:t>Тунгиро-Олекминский</a:t>
                      </a:r>
                      <a:r>
                        <a:rPr lang="ru-RU" sz="1400" b="1" dirty="0" smtClean="0">
                          <a:solidFill>
                            <a:schemeClr val="tx1"/>
                          </a:solidFill>
                          <a:latin typeface="Times New Roman" pitchFamily="18" charset="0"/>
                          <a:cs typeface="Times New Roman" pitchFamily="18" charset="0"/>
                        </a:rPr>
                        <a:t> МР</a:t>
                      </a:r>
                    </a:p>
                    <a:p>
                      <a:pPr algn="l"/>
                      <a:r>
                        <a:rPr lang="ru-RU" sz="1400" b="1" dirty="0" smtClean="0">
                          <a:solidFill>
                            <a:schemeClr val="tx1"/>
                          </a:solidFill>
                          <a:latin typeface="Times New Roman" pitchFamily="18" charset="0"/>
                          <a:cs typeface="Times New Roman" pitchFamily="18" charset="0"/>
                        </a:rPr>
                        <a:t>Сретенский МР</a:t>
                      </a:r>
                    </a:p>
                    <a:p>
                      <a:pPr algn="l"/>
                      <a:r>
                        <a:rPr lang="ru-RU" sz="1400" b="1" dirty="0" err="1" smtClean="0">
                          <a:solidFill>
                            <a:schemeClr val="tx1"/>
                          </a:solidFill>
                          <a:latin typeface="Times New Roman" pitchFamily="18" charset="0"/>
                          <a:cs typeface="Times New Roman" pitchFamily="18" charset="0"/>
                        </a:rPr>
                        <a:t>Тунгокоченский</a:t>
                      </a:r>
                      <a:r>
                        <a:rPr lang="ru-RU" sz="1400" b="1" dirty="0" smtClean="0">
                          <a:solidFill>
                            <a:schemeClr val="tx1"/>
                          </a:solidFill>
                          <a:latin typeface="Times New Roman" pitchFamily="18" charset="0"/>
                          <a:cs typeface="Times New Roman" pitchFamily="18" charset="0"/>
                        </a:rPr>
                        <a:t> МР </a:t>
                      </a:r>
                    </a:p>
                    <a:p>
                      <a:pPr algn="l"/>
                      <a:r>
                        <a:rPr lang="ru-RU" sz="1400" b="1" dirty="0" smtClean="0">
                          <a:solidFill>
                            <a:schemeClr val="tx1"/>
                          </a:solidFill>
                          <a:latin typeface="Times New Roman" pitchFamily="18" charset="0"/>
                          <a:cs typeface="Times New Roman" pitchFamily="18" charset="0"/>
                        </a:rPr>
                        <a:t>Шелопугинский МР</a:t>
                      </a:r>
                      <a:br>
                        <a:rPr lang="ru-RU" sz="1400" b="1" dirty="0" smtClean="0">
                          <a:solidFill>
                            <a:schemeClr val="tx1"/>
                          </a:solidFill>
                          <a:latin typeface="Times New Roman" pitchFamily="18" charset="0"/>
                          <a:cs typeface="Times New Roman" pitchFamily="18" charset="0"/>
                        </a:rPr>
                      </a:br>
                      <a:r>
                        <a:rPr lang="ru-RU" sz="1400" b="1" dirty="0" smtClean="0">
                          <a:solidFill>
                            <a:schemeClr val="tx1"/>
                          </a:solidFill>
                          <a:latin typeface="Times New Roman" pitchFamily="18" charset="0"/>
                          <a:cs typeface="Times New Roman" pitchFamily="18" charset="0"/>
                        </a:rPr>
                        <a:t> </a:t>
                      </a:r>
                      <a:r>
                        <a:rPr lang="ru-RU" sz="1400" b="1" dirty="0" err="1" smtClean="0">
                          <a:solidFill>
                            <a:schemeClr val="tx1"/>
                          </a:solidFill>
                          <a:latin typeface="Times New Roman" pitchFamily="18" charset="0"/>
                          <a:cs typeface="Times New Roman" pitchFamily="18" charset="0"/>
                        </a:rPr>
                        <a:t>Шилкинский</a:t>
                      </a:r>
                      <a:r>
                        <a:rPr lang="ru-RU" sz="1400" b="1" dirty="0" smtClean="0">
                          <a:solidFill>
                            <a:schemeClr val="tx1"/>
                          </a:solidFill>
                          <a:latin typeface="Times New Roman" pitchFamily="18" charset="0"/>
                          <a:cs typeface="Times New Roman" pitchFamily="18" charset="0"/>
                        </a:rPr>
                        <a:t> МР</a:t>
                      </a:r>
                      <a:endParaRPr lang="ru-RU" sz="1400" dirty="0"/>
                    </a:p>
                  </a:txBody>
                  <a:tcPr>
                    <a:no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928662" y="1357298"/>
            <a:ext cx="2520000" cy="522000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600" b="1" dirty="0">
                <a:solidFill>
                  <a:schemeClr val="tx1"/>
                </a:solidFill>
                <a:latin typeface="Times New Roman" pitchFamily="18" charset="0"/>
                <a:cs typeface="Times New Roman" pitchFamily="18" charset="0"/>
              </a:rPr>
              <a:t>Постановление  Правительства Забайкальского края от 08 апреля 2014 г №139 «Об утверждении Порядка предоставления субсидий из бюджета Забайкальского края частным дошкольным образовательным организациям на возмещение части затрат в связи с предоставлением дошкольного образования»</a:t>
            </a:r>
            <a:endParaRPr lang="ru-RU" sz="1600" b="1" dirty="0" smtClean="0">
              <a:solidFill>
                <a:schemeClr val="tx1"/>
              </a:solidFill>
              <a:latin typeface="Times New Roman" pitchFamily="18" charset="0"/>
              <a:cs typeface="Times New Roman" pitchFamily="18" charset="0"/>
            </a:endParaRPr>
          </a:p>
        </p:txBody>
      </p:sp>
      <p:sp>
        <p:nvSpPr>
          <p:cNvPr id="10" name="Скругленный прямоугольник 9"/>
          <p:cNvSpPr/>
          <p:nvPr/>
        </p:nvSpPr>
        <p:spPr>
          <a:xfrm>
            <a:off x="3643306" y="1357298"/>
            <a:ext cx="2520000" cy="522000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600" b="1" dirty="0">
                <a:solidFill>
                  <a:schemeClr val="tx1"/>
                </a:solidFill>
                <a:latin typeface="Times New Roman" pitchFamily="18" charset="0"/>
                <a:cs typeface="Times New Roman" pitchFamily="18" charset="0"/>
              </a:rPr>
              <a:t>Постановление Правительства Забайкальского края  </a:t>
            </a:r>
            <a:r>
              <a:rPr lang="ru-RU" sz="1600" b="1" dirty="0" smtClean="0">
                <a:solidFill>
                  <a:schemeClr val="tx1"/>
                </a:solidFill>
                <a:latin typeface="Times New Roman" pitchFamily="18" charset="0"/>
                <a:cs typeface="Times New Roman" pitchFamily="18" charset="0"/>
              </a:rPr>
              <a:t>               №</a:t>
            </a:r>
            <a:r>
              <a:rPr lang="ru-RU" sz="1600" b="1" dirty="0">
                <a:solidFill>
                  <a:schemeClr val="tx1"/>
                </a:solidFill>
                <a:latin typeface="Times New Roman" pitchFamily="18" charset="0"/>
                <a:cs typeface="Times New Roman" pitchFamily="18" charset="0"/>
              </a:rPr>
              <a:t>270 от 05 июля 2017 </a:t>
            </a:r>
            <a:r>
              <a:rPr lang="ru-RU" sz="1600" b="1" dirty="0" smtClean="0">
                <a:solidFill>
                  <a:schemeClr val="tx1"/>
                </a:solidFill>
                <a:latin typeface="Times New Roman" pitchFamily="18" charset="0"/>
                <a:cs typeface="Times New Roman" pitchFamily="18" charset="0"/>
              </a:rPr>
              <a:t>года </a:t>
            </a:r>
            <a:r>
              <a:rPr lang="ru-RU" sz="1600" b="1" dirty="0">
                <a:solidFill>
                  <a:schemeClr val="tx1"/>
                </a:solidFill>
                <a:latin typeface="Times New Roman" pitchFamily="18" charset="0"/>
                <a:cs typeface="Times New Roman" pitchFamily="18" charset="0"/>
              </a:rPr>
              <a:t>Об утверждении Порядка предоставления субсидий из бюджета Забайкальского края индивидуальным предпринимателям в целях возмещения затрат в связи с оказанием услуг дошкольного образования</a:t>
            </a:r>
            <a:r>
              <a:rPr lang="ru-RU" sz="1600" b="1" dirty="0" smtClean="0">
                <a:solidFill>
                  <a:schemeClr val="tx1"/>
                </a:solidFill>
                <a:latin typeface="Times New Roman" pitchFamily="18" charset="0"/>
                <a:cs typeface="Times New Roman" pitchFamily="18" charset="0"/>
              </a:rPr>
              <a:t> </a:t>
            </a:r>
          </a:p>
        </p:txBody>
      </p:sp>
      <p:sp>
        <p:nvSpPr>
          <p:cNvPr id="11" name="Скругленный прямоугольник 10"/>
          <p:cNvSpPr/>
          <p:nvPr/>
        </p:nvSpPr>
        <p:spPr>
          <a:xfrm>
            <a:off x="6357950" y="1357298"/>
            <a:ext cx="2643206" cy="522000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400" b="1" dirty="0">
                <a:solidFill>
                  <a:schemeClr val="tx1"/>
                </a:solidFill>
                <a:latin typeface="Times New Roman" pitchFamily="18" charset="0"/>
                <a:cs typeface="Times New Roman" pitchFamily="18" charset="0"/>
              </a:rPr>
              <a:t>Постановление Администрации городского округа «Город Чита» </a:t>
            </a:r>
            <a:r>
              <a:rPr lang="ru-RU" sz="1400" b="1" dirty="0" smtClean="0">
                <a:solidFill>
                  <a:schemeClr val="tx1"/>
                </a:solidFill>
                <a:latin typeface="Times New Roman" pitchFamily="18" charset="0"/>
                <a:cs typeface="Times New Roman" pitchFamily="18" charset="0"/>
              </a:rPr>
              <a:t> № 207 </a:t>
            </a:r>
            <a:r>
              <a:rPr lang="ru-RU" sz="1400" b="1" dirty="0">
                <a:solidFill>
                  <a:schemeClr val="tx1"/>
                </a:solidFill>
                <a:latin typeface="Times New Roman" pitchFamily="18" charset="0"/>
                <a:cs typeface="Times New Roman" pitchFamily="18" charset="0"/>
              </a:rPr>
              <a:t>от 28 июля 2017 </a:t>
            </a:r>
            <a:r>
              <a:rPr lang="ru-RU" sz="1400" b="1" dirty="0" smtClean="0">
                <a:solidFill>
                  <a:schemeClr val="tx1"/>
                </a:solidFill>
                <a:latin typeface="Times New Roman" pitchFamily="18" charset="0"/>
                <a:cs typeface="Times New Roman" pitchFamily="18" charset="0"/>
              </a:rPr>
              <a:t>года</a:t>
            </a:r>
            <a:r>
              <a:rPr lang="ru-RU" sz="1400" b="1" dirty="0">
                <a:solidFill>
                  <a:schemeClr val="tx1"/>
                </a:solidFill>
                <a:latin typeface="Times New Roman" pitchFamily="18" charset="0"/>
                <a:cs typeface="Times New Roman" pitchFamily="18" charset="0"/>
              </a:rPr>
              <a:t> Об </a:t>
            </a:r>
            <a:r>
              <a:rPr lang="ru-RU" sz="1400" b="1" dirty="0" smtClean="0">
                <a:solidFill>
                  <a:schemeClr val="tx1"/>
                </a:solidFill>
                <a:latin typeface="Times New Roman" pitchFamily="18" charset="0"/>
                <a:cs typeface="Times New Roman" pitchFamily="18" charset="0"/>
              </a:rPr>
              <a:t>утверждении </a:t>
            </a:r>
            <a:r>
              <a:rPr lang="ru-RU" sz="1400" b="1" dirty="0">
                <a:solidFill>
                  <a:schemeClr val="tx1"/>
                </a:solidFill>
                <a:latin typeface="Times New Roman" pitchFamily="18" charset="0"/>
                <a:cs typeface="Times New Roman" pitchFamily="18" charset="0"/>
              </a:rPr>
              <a:t>Порядка предоставления субсидий из бюджета городского </a:t>
            </a:r>
            <a:r>
              <a:rPr lang="ru-RU" sz="1400" b="1" dirty="0" smtClean="0">
                <a:solidFill>
                  <a:schemeClr val="tx1"/>
                </a:solidFill>
                <a:latin typeface="Times New Roman" pitchFamily="18" charset="0"/>
                <a:cs typeface="Times New Roman" pitchFamily="18" charset="0"/>
              </a:rPr>
              <a:t>округа «Город </a:t>
            </a:r>
            <a:r>
              <a:rPr lang="ru-RU" sz="1400" b="1" dirty="0">
                <a:solidFill>
                  <a:schemeClr val="tx1"/>
                </a:solidFill>
                <a:latin typeface="Times New Roman" pitchFamily="18" charset="0"/>
                <a:cs typeface="Times New Roman" pitchFamily="18" charset="0"/>
              </a:rPr>
              <a:t>Чита» частным </a:t>
            </a:r>
            <a:r>
              <a:rPr lang="ru-RU" sz="1400" b="1" dirty="0" smtClean="0">
                <a:solidFill>
                  <a:schemeClr val="tx1"/>
                </a:solidFill>
                <a:latin typeface="Times New Roman" pitchFamily="18" charset="0"/>
                <a:cs typeface="Times New Roman" pitchFamily="18" charset="0"/>
              </a:rPr>
              <a:t>дошкольным </a:t>
            </a:r>
            <a:r>
              <a:rPr lang="ru-RU" sz="1400" b="1" dirty="0">
                <a:solidFill>
                  <a:schemeClr val="tx1"/>
                </a:solidFill>
                <a:latin typeface="Times New Roman" pitchFamily="18" charset="0"/>
                <a:cs typeface="Times New Roman" pitchFamily="18" charset="0"/>
              </a:rPr>
              <a:t>образовательным организациям, некоммерческим организациям и индивидуальным предпринимателям, осуществляющим образовательную деятельность по образовательным программам дошкольного </a:t>
            </a:r>
            <a:r>
              <a:rPr lang="ru-RU" sz="1400" b="1" dirty="0" smtClean="0">
                <a:solidFill>
                  <a:schemeClr val="tx1"/>
                </a:solidFill>
                <a:latin typeface="Times New Roman" pitchFamily="18" charset="0"/>
                <a:cs typeface="Times New Roman" pitchFamily="18" charset="0"/>
              </a:rPr>
              <a:t>образования</a:t>
            </a:r>
          </a:p>
        </p:txBody>
      </p:sp>
      <p:sp>
        <p:nvSpPr>
          <p:cNvPr id="8" name="Прямоугольник 7"/>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9" name="Прямоугольник 8"/>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2"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3"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smtClean="0">
                <a:solidFill>
                  <a:schemeClr val="bg1"/>
                </a:solidFill>
                <a:effectLst>
                  <a:outerShdw blurRad="38100" dist="38100" dir="2700000" algn="tl">
                    <a:srgbClr val="000000">
                      <a:alpha val="43137"/>
                    </a:srgbClr>
                  </a:outerShdw>
                </a:effectLst>
                <a:latin typeface="+mn-lt"/>
                <a:ea typeface="+mn-ea"/>
                <a:cs typeface="+mn-cs"/>
              </a:rPr>
              <a:t>Развитие негосударственного сектора дошкольного образования с возмещением затрат родителям средств на оказание услуг</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5174" y="1582367"/>
            <a:ext cx="7845297" cy="1702617"/>
          </a:xfrm>
        </p:spPr>
        <p:txBody>
          <a:bodyPr>
            <a:normAutofit/>
          </a:bodyPr>
          <a:lstStyle/>
          <a:p>
            <a:pPr marL="0" algn="just">
              <a:spcBef>
                <a:spcPts val="0"/>
              </a:spcBef>
              <a:buNone/>
            </a:pPr>
            <a:r>
              <a:rPr lang="ru-RU" sz="1600" dirty="0" smtClean="0">
                <a:latin typeface="Times New Roman" pitchFamily="18" charset="0"/>
                <a:cs typeface="Times New Roman" pitchFamily="18" charset="0"/>
              </a:rPr>
              <a:t>Достижение </a:t>
            </a:r>
            <a:r>
              <a:rPr lang="ru-RU" sz="1600" dirty="0">
                <a:latin typeface="Times New Roman" pitchFamily="18" charset="0"/>
                <a:cs typeface="Times New Roman" pitchFamily="18" charset="0"/>
              </a:rPr>
              <a:t>показателя </a:t>
            </a:r>
            <a:r>
              <a:rPr lang="ru-RU" sz="1600" b="1" dirty="0">
                <a:solidFill>
                  <a:srgbClr val="FF0000"/>
                </a:solidFill>
                <a:latin typeface="Times New Roman" pitchFamily="18" charset="0"/>
                <a:cs typeface="Times New Roman" pitchFamily="18" charset="0"/>
              </a:rPr>
              <a:t>100 % </a:t>
            </a:r>
            <a:r>
              <a:rPr lang="ru-RU" sz="1600" dirty="0">
                <a:latin typeface="Times New Roman" pitchFamily="18" charset="0"/>
                <a:cs typeface="Times New Roman" pitchFamily="18" charset="0"/>
              </a:rPr>
              <a:t>доступности дошкольного образования для детей в возрасте </a:t>
            </a:r>
            <a:r>
              <a:rPr lang="ru-RU" sz="1600" b="1" dirty="0">
                <a:solidFill>
                  <a:srgbClr val="FF0000"/>
                </a:solidFill>
                <a:latin typeface="Times New Roman" pitchFamily="18" charset="0"/>
                <a:cs typeface="Times New Roman" pitchFamily="18" charset="0"/>
              </a:rPr>
              <a:t>от 3 до 7 лет </a:t>
            </a:r>
            <a:r>
              <a:rPr lang="ru-RU" sz="1600" dirty="0">
                <a:latin typeface="Times New Roman" pitchFamily="18" charset="0"/>
                <a:cs typeface="Times New Roman" pitchFamily="18" charset="0"/>
              </a:rPr>
              <a:t>по всем муниципалитетам. </a:t>
            </a:r>
          </a:p>
          <a:p>
            <a:pPr marL="0" algn="just">
              <a:spcBef>
                <a:spcPts val="0"/>
              </a:spcBef>
              <a:buNone/>
            </a:pPr>
            <a:r>
              <a:rPr lang="ru-RU" sz="1600" b="1" dirty="0">
                <a:solidFill>
                  <a:srgbClr val="FF0000"/>
                </a:solidFill>
                <a:latin typeface="Times New Roman" pitchFamily="18" charset="0"/>
                <a:cs typeface="Times New Roman" pitchFamily="18" charset="0"/>
              </a:rPr>
              <a:t>Задача развития региональной системы дошкольного образования </a:t>
            </a:r>
            <a:r>
              <a:rPr lang="ru-RU" sz="1600" dirty="0">
                <a:latin typeface="Times New Roman" pitchFamily="18" charset="0"/>
                <a:cs typeface="Times New Roman" pitchFamily="18" charset="0"/>
              </a:rPr>
              <a:t>приобрела новое актуальное содержание в связи с Поручениями Президента Российской Федерации от 02 ноября 2017 года № Пр-2440 о необходимости обеспечения к 2021 году </a:t>
            </a:r>
            <a:r>
              <a:rPr lang="ru-RU" sz="1600" b="1" dirty="0" smtClean="0">
                <a:solidFill>
                  <a:srgbClr val="FF0000"/>
                </a:solidFill>
                <a:latin typeface="Times New Roman" pitchFamily="18" charset="0"/>
                <a:cs typeface="Times New Roman" pitchFamily="18" charset="0"/>
              </a:rPr>
              <a:t>стопроцентной доступности дошкольного образования для детей от 2 месяцев</a:t>
            </a:r>
            <a:r>
              <a:rPr lang="ru-RU" sz="1600" b="1" dirty="0" smtClean="0">
                <a:latin typeface="Times New Roman" pitchFamily="18" charset="0"/>
                <a:cs typeface="Times New Roman" pitchFamily="18" charset="0"/>
              </a:rPr>
              <a:t>.</a:t>
            </a:r>
            <a:endParaRPr lang="ru-RU" sz="1600" b="1"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Задача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pic>
        <p:nvPicPr>
          <p:cNvPr id="2" name="Рисунок 1"/>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619672" y="3645024"/>
            <a:ext cx="6734398" cy="270705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2" y="1600201"/>
            <a:ext cx="7992888" cy="2332856"/>
          </a:xfrm>
        </p:spPr>
        <p:txBody>
          <a:bodyPr>
            <a:normAutofit/>
          </a:bodyPr>
          <a:lstStyle/>
          <a:p>
            <a:pPr marL="0" indent="0" algn="just">
              <a:spcBef>
                <a:spcPts val="0"/>
              </a:spcBef>
              <a:buNone/>
            </a:pPr>
            <a:r>
              <a:rPr lang="ru-RU" sz="1600" dirty="0" smtClean="0">
                <a:latin typeface="Times New Roman" pitchFamily="18" charset="0"/>
                <a:cs typeface="Times New Roman" pitchFamily="18" charset="0"/>
              </a:rPr>
              <a:t>Инфраструктура системы общего образования включает 570 общеобразовательных организаций с охватом 144439 обучающихся, в АППГ функционировали 578 общеобразовательных организаций с охватом 142196 обучающихся (рост численности на 2243 школьника). </a:t>
            </a:r>
          </a:p>
          <a:p>
            <a:pPr marL="0" indent="0" algn="just">
              <a:spcBef>
                <a:spcPts val="0"/>
              </a:spcBef>
              <a:buNone/>
            </a:pPr>
            <a:r>
              <a:rPr lang="ru-RU" sz="1600" dirty="0" smtClean="0">
                <a:solidFill>
                  <a:srgbClr val="FF0000"/>
                </a:solidFill>
                <a:latin typeface="Times New Roman" pitchFamily="18" charset="0"/>
                <a:cs typeface="Times New Roman" pitchFamily="18" charset="0"/>
              </a:rPr>
              <a:t>Рост численности школьников </a:t>
            </a:r>
            <a:r>
              <a:rPr lang="ru-RU" sz="1600" dirty="0" smtClean="0">
                <a:latin typeface="Times New Roman" pitchFamily="18" charset="0"/>
                <a:cs typeface="Times New Roman" pitchFamily="18" charset="0"/>
              </a:rPr>
              <a:t>обусловлен ростом рождаемости детей в 2007-2012 годах, причем весомая динамика наблюдается в </a:t>
            </a:r>
            <a:r>
              <a:rPr lang="ru-RU" sz="1600" dirty="0" smtClean="0">
                <a:solidFill>
                  <a:srgbClr val="FF0000"/>
                </a:solidFill>
                <a:latin typeface="Times New Roman" pitchFamily="18" charset="0"/>
                <a:cs typeface="Times New Roman" pitchFamily="18" charset="0"/>
              </a:rPr>
              <a:t>г. Чите: увеличение на 1587 школьников</a:t>
            </a:r>
            <a:r>
              <a:rPr lang="ru-RU" sz="1600" dirty="0" smtClean="0">
                <a:latin typeface="Times New Roman" pitchFamily="18" charset="0"/>
                <a:cs typeface="Times New Roman" pitchFamily="18" charset="0"/>
              </a:rPr>
              <a:t>. </a:t>
            </a:r>
          </a:p>
          <a:p>
            <a:pPr marL="0" indent="0" algn="just">
              <a:spcBef>
                <a:spcPts val="0"/>
              </a:spcBef>
              <a:buNone/>
            </a:pPr>
            <a:r>
              <a:rPr lang="ru-RU" sz="1600" dirty="0" smtClean="0">
                <a:latin typeface="Times New Roman" pitchFamily="18" charset="0"/>
                <a:cs typeface="Times New Roman" pitchFamily="18" charset="0"/>
              </a:rPr>
              <a:t>В городских школах обучаются 100145 школьников (69,3%), в сельских – 44294 (30,7 % от общей численности школьников).</a:t>
            </a:r>
            <a:endParaRPr lang="ru-RU" sz="1600"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Общее образование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75" name="Group 187"/>
          <p:cNvGraphicFramePr>
            <a:graphicFrameLocks noGrp="1"/>
          </p:cNvGraphicFramePr>
          <p:nvPr>
            <p:ph sz="half" idx="1"/>
            <p:extLst>
              <p:ext uri="{D42A27DB-BD31-4B8C-83A1-F6EECF244321}">
                <p14:modId xmlns:p14="http://schemas.microsoft.com/office/powerpoint/2010/main" xmlns="" val="2411720726"/>
              </p:ext>
            </p:extLst>
          </p:nvPr>
        </p:nvGraphicFramePr>
        <p:xfrm>
          <a:off x="1403648" y="1268760"/>
          <a:ext cx="7416825" cy="2453156"/>
        </p:xfrm>
        <a:graphic>
          <a:graphicData uri="http://schemas.openxmlformats.org/drawingml/2006/table">
            <a:tbl>
              <a:tblPr/>
              <a:tblGrid>
                <a:gridCol w="2390301"/>
                <a:gridCol w="980983"/>
                <a:gridCol w="1041788"/>
                <a:gridCol w="980983"/>
                <a:gridCol w="1041787"/>
                <a:gridCol w="980983"/>
              </a:tblGrid>
              <a:tr h="380314">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Динамика сети школ и численности обучающихся</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066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2013/2014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2014/2015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2015/2016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2016/2017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2017/2018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8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Всего школ,</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615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609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601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89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в них обучаются,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139048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140379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141343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142196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144439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6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в том числе вечерних школ,</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8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в них обучаются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4595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3113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2487" name="Group 199"/>
          <p:cNvGraphicFramePr>
            <a:graphicFrameLocks noGrp="1"/>
          </p:cNvGraphicFramePr>
          <p:nvPr>
            <p:ph sz="quarter" idx="3"/>
            <p:extLst>
              <p:ext uri="{D42A27DB-BD31-4B8C-83A1-F6EECF244321}">
                <p14:modId xmlns:p14="http://schemas.microsoft.com/office/powerpoint/2010/main" xmlns="" val="726296208"/>
              </p:ext>
            </p:extLst>
          </p:nvPr>
        </p:nvGraphicFramePr>
        <p:xfrm>
          <a:off x="1403648" y="3861048"/>
          <a:ext cx="7416825" cy="2187576"/>
        </p:xfrm>
        <a:graphic>
          <a:graphicData uri="http://schemas.openxmlformats.org/drawingml/2006/table">
            <a:tbl>
              <a:tblPr/>
              <a:tblGrid>
                <a:gridCol w="1348514"/>
                <a:gridCol w="1348514"/>
                <a:gridCol w="1225552"/>
                <a:gridCol w="1348514"/>
                <a:gridCol w="1102592"/>
                <a:gridCol w="1043139"/>
              </a:tblGrid>
              <a:tr h="438150">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Динамика численности обучающихся по отдельным классам, чел.</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36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2013/2014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2014/2015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2015/2016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2016/2017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2017/2018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 класс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14809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15709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16703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16540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16244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9 класс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12323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11794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12292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12649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12861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11 класс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5493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5227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5516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5597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5309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Прямоугольник 5"/>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Сеть школ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0" y="0"/>
            <a:ext cx="9144000" cy="6858002"/>
            <a:chOff x="0" y="-2"/>
            <a:chExt cx="9144000" cy="6858002"/>
          </a:xfrm>
        </p:grpSpPr>
        <p:sp>
          <p:nvSpPr>
            <p:cNvPr id="7" name="Прямоугольник 6"/>
            <p:cNvSpPr/>
            <p:nvPr/>
          </p:nvSpPr>
          <p:spPr>
            <a:xfrm>
              <a:off x="0" y="0"/>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sp>
          <p:nvSpPr>
            <p:cNvPr id="8" name="Прямоугольник 7"/>
            <p:cNvSpPr/>
            <p:nvPr/>
          </p:nvSpPr>
          <p:spPr>
            <a:xfrm rot="5400000">
              <a:off x="-3036108" y="3036106"/>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dirty="0"/>
            </a:p>
          </p:txBody>
        </p:sp>
        <p:pic>
          <p:nvPicPr>
            <p:cNvPr id="9" name="Picture 2" descr="C:\Users\Людмилка\Documents\Герб ЗК.png"/>
            <p:cNvPicPr>
              <a:picLocks noChangeAspect="1" noChangeArrowheads="1"/>
            </p:cNvPicPr>
            <p:nvPr/>
          </p:nvPicPr>
          <p:blipFill>
            <a:blip r:embed="rId2" cstate="screen"/>
            <a:srcRect/>
            <a:stretch>
              <a:fillRect/>
            </a:stretch>
          </p:blipFill>
          <p:spPr bwMode="auto">
            <a:xfrm>
              <a:off x="251605" y="195628"/>
              <a:ext cx="1071570" cy="1279534"/>
            </a:xfrm>
            <a:prstGeom prst="rect">
              <a:avLst/>
            </a:prstGeom>
            <a:noFill/>
            <a:effectLst>
              <a:outerShdw blurRad="50800" dist="38100" dir="2700000" algn="tl" rotWithShape="0">
                <a:prstClr val="black">
                  <a:alpha val="40000"/>
                </a:prstClr>
              </a:outerShdw>
            </a:effectLst>
          </p:spPr>
        </p:pic>
      </p:grpSp>
      <p:sp>
        <p:nvSpPr>
          <p:cNvPr id="4" name="Заголовок 1"/>
          <p:cNvSpPr>
            <a:spLocks noGrp="1"/>
          </p:cNvSpPr>
          <p:nvPr>
            <p:ph type="title"/>
          </p:nvPr>
        </p:nvSpPr>
        <p:spPr>
          <a:xfrm>
            <a:off x="1571604" y="71414"/>
            <a:ext cx="7272808" cy="977202"/>
          </a:xfrm>
        </p:spPr>
        <p:txBody>
          <a:bodyPr>
            <a:noAutofit/>
          </a:bodyPr>
          <a:lstStyle/>
          <a:p>
            <a:pPr algn="ctr"/>
            <a:r>
              <a:rPr lang="ru-RU" sz="3600" b="1" dirty="0">
                <a:solidFill>
                  <a:schemeClr val="bg1"/>
                </a:solidFill>
                <a:effectLst>
                  <a:outerShdw blurRad="38100" dist="38100" dir="2700000" algn="tl">
                    <a:srgbClr val="000000">
                      <a:alpha val="43137"/>
                    </a:srgbClr>
                  </a:outerShdw>
                </a:effectLst>
                <a:latin typeface="+mn-lt"/>
                <a:ea typeface="+mn-ea"/>
                <a:cs typeface="+mn-cs"/>
              </a:rPr>
              <a:t>Ожидаемые</a:t>
            </a:r>
            <a:r>
              <a:rPr lang="ru-RU" sz="3600" b="1" i="1" dirty="0" smtClean="0">
                <a:solidFill>
                  <a:schemeClr val="bg1"/>
                </a:solidFill>
                <a:latin typeface="Times New Roman" pitchFamily="18" charset="0"/>
                <a:cs typeface="Times New Roman" pitchFamily="18" charset="0"/>
              </a:rPr>
              <a:t>  </a:t>
            </a:r>
            <a:r>
              <a:rPr lang="ru-RU" sz="3600" b="1" dirty="0">
                <a:solidFill>
                  <a:schemeClr val="bg1"/>
                </a:solidFill>
                <a:effectLst>
                  <a:outerShdw blurRad="38100" dist="38100" dir="2700000" algn="tl">
                    <a:srgbClr val="000000">
                      <a:alpha val="43137"/>
                    </a:srgbClr>
                  </a:outerShdw>
                </a:effectLst>
                <a:latin typeface="+mn-lt"/>
                <a:ea typeface="+mn-ea"/>
                <a:cs typeface="+mn-cs"/>
              </a:rPr>
              <a:t>результаты</a:t>
            </a:r>
            <a:r>
              <a:rPr lang="ru-RU" sz="3600" b="1" i="1" dirty="0" smtClean="0">
                <a:solidFill>
                  <a:schemeClr val="bg1"/>
                </a:solidFill>
                <a:latin typeface="Times New Roman" pitchFamily="18" charset="0"/>
                <a:cs typeface="Times New Roman" pitchFamily="18" charset="0"/>
              </a:rPr>
              <a:t> </a:t>
            </a:r>
          </a:p>
        </p:txBody>
      </p:sp>
      <p:sp>
        <p:nvSpPr>
          <p:cNvPr id="3" name="Содержимое 2"/>
          <p:cNvSpPr>
            <a:spLocks noGrp="1"/>
          </p:cNvSpPr>
          <p:nvPr>
            <p:ph idx="1"/>
          </p:nvPr>
        </p:nvSpPr>
        <p:spPr>
          <a:xfrm>
            <a:off x="971600" y="1714488"/>
            <a:ext cx="8043786" cy="4810856"/>
          </a:xfrm>
        </p:spPr>
        <p:txBody>
          <a:bodyPr>
            <a:noAutofit/>
          </a:bodyPr>
          <a:lstStyle/>
          <a:p>
            <a:pPr>
              <a:spcBef>
                <a:spcPts val="0"/>
              </a:spcBef>
            </a:pPr>
            <a:r>
              <a:rPr lang="ru-RU" sz="2000" kern="0" dirty="0" smtClean="0">
                <a:latin typeface="Times New Roman" pitchFamily="18" charset="0"/>
                <a:cs typeface="Times New Roman" pitchFamily="18" charset="0"/>
              </a:rPr>
              <a:t>поддержка </a:t>
            </a:r>
            <a:r>
              <a:rPr lang="ru-RU" sz="2000" kern="0" dirty="0">
                <a:latin typeface="Times New Roman" pitchFamily="18" charset="0"/>
                <a:cs typeface="Times New Roman" pitchFamily="18" charset="0"/>
              </a:rPr>
              <a:t>школ Забайкальского края </a:t>
            </a:r>
          </a:p>
          <a:p>
            <a:pPr>
              <a:spcBef>
                <a:spcPts val="0"/>
              </a:spcBef>
            </a:pPr>
            <a:r>
              <a:rPr lang="ru-RU" sz="2000" kern="0" dirty="0" smtClean="0">
                <a:latin typeface="Times New Roman" pitchFamily="18" charset="0"/>
                <a:cs typeface="Times New Roman" pitchFamily="18" charset="0"/>
              </a:rPr>
              <a:t>повышение </a:t>
            </a:r>
            <a:r>
              <a:rPr lang="ru-RU" sz="2000" kern="0" dirty="0">
                <a:latin typeface="Times New Roman" pitchFamily="18" charset="0"/>
                <a:cs typeface="Times New Roman" pitchFamily="18" charset="0"/>
              </a:rPr>
              <a:t>мотивации педагогических коллективов к развитию </a:t>
            </a:r>
          </a:p>
          <a:p>
            <a:pPr>
              <a:spcBef>
                <a:spcPts val="0"/>
              </a:spcBef>
            </a:pPr>
            <a:r>
              <a:rPr lang="ru-RU" sz="2000" kern="0" dirty="0" smtClean="0">
                <a:latin typeface="Times New Roman" pitchFamily="18" charset="0"/>
                <a:cs typeface="Times New Roman" pitchFamily="18" charset="0"/>
              </a:rPr>
              <a:t>тиражирование </a:t>
            </a:r>
            <a:r>
              <a:rPr lang="ru-RU" sz="2000" kern="0" dirty="0">
                <a:latin typeface="Times New Roman" pitchFamily="18" charset="0"/>
                <a:cs typeface="Times New Roman" pitchFamily="18" charset="0"/>
              </a:rPr>
              <a:t>лучших практик образования, воспитания, социализации детей, подростков </a:t>
            </a:r>
            <a:endParaRPr lang="ru-RU" sz="2000" kern="0" dirty="0" smtClean="0">
              <a:latin typeface="Times New Roman" pitchFamily="18" charset="0"/>
              <a:cs typeface="Times New Roman" pitchFamily="18" charset="0"/>
            </a:endParaRPr>
          </a:p>
          <a:p>
            <a:pPr>
              <a:spcBef>
                <a:spcPts val="0"/>
              </a:spcBef>
            </a:pPr>
            <a:r>
              <a:rPr lang="ru-RU" sz="2000" kern="0" dirty="0" smtClean="0">
                <a:latin typeface="Times New Roman" pitchFamily="18" charset="0"/>
                <a:cs typeface="Times New Roman" pitchFamily="18" charset="0"/>
              </a:rPr>
              <a:t>повышение </a:t>
            </a:r>
            <a:r>
              <a:rPr lang="ru-RU" sz="2000" kern="0" dirty="0">
                <a:latin typeface="Times New Roman" pitchFamily="18" charset="0"/>
                <a:cs typeface="Times New Roman" pitchFamily="18" charset="0"/>
              </a:rPr>
              <a:t>имиджа забайкальского образования </a:t>
            </a:r>
          </a:p>
          <a:p>
            <a:pPr>
              <a:spcBef>
                <a:spcPts val="0"/>
              </a:spcBef>
            </a:pPr>
            <a:r>
              <a:rPr lang="ru-RU" sz="2000" kern="0" dirty="0" smtClean="0">
                <a:latin typeface="Times New Roman" pitchFamily="18" charset="0"/>
                <a:cs typeface="Times New Roman" pitchFamily="18" charset="0"/>
              </a:rPr>
              <a:t>повышение </a:t>
            </a:r>
            <a:r>
              <a:rPr lang="ru-RU" sz="2000" kern="0" dirty="0">
                <a:latin typeface="Times New Roman" pitchFamily="18" charset="0"/>
                <a:cs typeface="Times New Roman" pitchFamily="18" charset="0"/>
              </a:rPr>
              <a:t>престижа педагогической профессии </a:t>
            </a:r>
          </a:p>
          <a:p>
            <a:pPr>
              <a:spcBef>
                <a:spcPts val="0"/>
              </a:spcBef>
            </a:pPr>
            <a:r>
              <a:rPr lang="ru-RU" sz="2000" kern="0" dirty="0" smtClean="0">
                <a:latin typeface="Times New Roman" pitchFamily="18" charset="0"/>
                <a:cs typeface="Times New Roman" pitchFamily="18" charset="0"/>
              </a:rPr>
              <a:t>формирование </a:t>
            </a:r>
            <a:r>
              <a:rPr lang="ru-RU" sz="2000" kern="0" dirty="0">
                <a:latin typeface="Times New Roman" pitchFamily="18" charset="0"/>
                <a:cs typeface="Times New Roman" pitchFamily="18" charset="0"/>
              </a:rPr>
              <a:t>положительного общественного мнения о системе образования Забайкальского края</a:t>
            </a:r>
          </a:p>
          <a:p>
            <a:pPr marL="0" indent="0" algn="just">
              <a:spcBef>
                <a:spcPts val="0"/>
              </a:spcBef>
              <a:buNone/>
            </a:pPr>
            <a:r>
              <a:rPr lang="ru-RU" sz="2000" kern="0" dirty="0">
                <a:latin typeface="Times New Roman" pitchFamily="18" charset="0"/>
                <a:cs typeface="Times New Roman" pitchFamily="18" charset="0"/>
              </a:rPr>
              <a:t>В мероприятиях проекта приняли участие более </a:t>
            </a:r>
            <a:r>
              <a:rPr lang="ru-RU" sz="2000" kern="0" dirty="0">
                <a:solidFill>
                  <a:srgbClr val="FF0000"/>
                </a:solidFill>
                <a:latin typeface="Times New Roman" pitchFamily="18" charset="0"/>
                <a:cs typeface="Times New Roman" pitchFamily="18" charset="0"/>
              </a:rPr>
              <a:t>двух тысяч общественных экспертов </a:t>
            </a:r>
            <a:r>
              <a:rPr lang="ru-RU" sz="2000" kern="0" dirty="0">
                <a:latin typeface="Times New Roman" pitchFamily="18" charset="0"/>
                <a:cs typeface="Times New Roman" pitchFamily="18" charset="0"/>
              </a:rPr>
              <a:t>– представители общественности, профессионального сообщества, органов власти, включая представителей муниципальных районов или городских округов</a:t>
            </a:r>
            <a:r>
              <a:rPr lang="ru-RU" sz="2000" kern="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3" y="1412776"/>
            <a:ext cx="8136904" cy="5184576"/>
          </a:xfrm>
        </p:spPr>
        <p:txBody>
          <a:bodyPr>
            <a:noAutofit/>
          </a:bodyPr>
          <a:lstStyle/>
          <a:p>
            <a:pPr marL="0" indent="0" algn="just">
              <a:spcBef>
                <a:spcPts val="0"/>
              </a:spcBef>
              <a:buNone/>
            </a:pPr>
            <a:r>
              <a:rPr lang="ru-RU" sz="1600" dirty="0" smtClean="0">
                <a:latin typeface="Times New Roman" pitchFamily="18" charset="0"/>
                <a:cs typeface="Times New Roman" pitchFamily="18" charset="0"/>
              </a:rPr>
              <a:t>По состоянию на 1 сентября 2017 года </a:t>
            </a:r>
            <a:r>
              <a:rPr lang="ru-RU" sz="1600" dirty="0" smtClean="0">
                <a:solidFill>
                  <a:srgbClr val="FF0000"/>
                </a:solidFill>
                <a:latin typeface="Times New Roman" pitchFamily="18" charset="0"/>
                <a:cs typeface="Times New Roman" pitchFamily="18" charset="0"/>
              </a:rPr>
              <a:t>все дошкольные образовательные организации перешли на ФГОС ДО</a:t>
            </a:r>
            <a:r>
              <a:rPr lang="ru-RU" sz="1600" dirty="0" smtClean="0">
                <a:latin typeface="Times New Roman" pitchFamily="18" charset="0"/>
                <a:cs typeface="Times New Roman" pitchFamily="18" charset="0"/>
              </a:rPr>
              <a:t>. </a:t>
            </a:r>
          </a:p>
          <a:p>
            <a:pPr marL="0" indent="0" algn="just">
              <a:spcBef>
                <a:spcPts val="0"/>
              </a:spcBef>
              <a:buNone/>
            </a:pPr>
            <a:r>
              <a:rPr lang="ru-RU" sz="1600" dirty="0" smtClean="0">
                <a:latin typeface="Times New Roman" pitchFamily="18" charset="0"/>
                <a:cs typeface="Times New Roman" pitchFamily="18" charset="0"/>
              </a:rPr>
              <a:t>В системе </a:t>
            </a:r>
            <a:r>
              <a:rPr lang="ru-RU" sz="1600" dirty="0" smtClean="0">
                <a:solidFill>
                  <a:srgbClr val="FF0000"/>
                </a:solidFill>
                <a:latin typeface="Times New Roman" pitchFamily="18" charset="0"/>
                <a:cs typeface="Times New Roman" pitchFamily="18" charset="0"/>
              </a:rPr>
              <a:t>общего образования </a:t>
            </a:r>
            <a:r>
              <a:rPr lang="ru-RU" sz="1600" dirty="0" smtClean="0">
                <a:latin typeface="Times New Roman" pitchFamily="18" charset="0"/>
                <a:cs typeface="Times New Roman" pitchFamily="18" charset="0"/>
              </a:rPr>
              <a:t>в текущем учебном году в штатном режиме по новым стандартам обучаются все начальные классы, 5, 6, 7 классы (72 % от общей численности обучающихся общеобразовательных организаций), в </a:t>
            </a:r>
            <a:r>
              <a:rPr lang="ru-RU" sz="1600" dirty="0" err="1" smtClean="0">
                <a:latin typeface="Times New Roman" pitchFamily="18" charset="0"/>
                <a:cs typeface="Times New Roman" pitchFamily="18" charset="0"/>
              </a:rPr>
              <a:t>пилотном</a:t>
            </a:r>
            <a:r>
              <a:rPr lang="ru-RU" sz="1600" dirty="0" smtClean="0">
                <a:latin typeface="Times New Roman" pitchFamily="18" charset="0"/>
                <a:cs typeface="Times New Roman" pitchFamily="18" charset="0"/>
              </a:rPr>
              <a:t> режиме обучаются учащиеся 8, 9 классов 114 школ (9% обучающихся). 77 школ в </a:t>
            </a:r>
            <a:r>
              <a:rPr lang="ru-RU" sz="1600" dirty="0" err="1" smtClean="0">
                <a:latin typeface="Times New Roman" pitchFamily="18" charset="0"/>
                <a:cs typeface="Times New Roman" pitchFamily="18" charset="0"/>
              </a:rPr>
              <a:t>пилотном</a:t>
            </a:r>
            <a:r>
              <a:rPr lang="ru-RU" sz="1600" dirty="0" smtClean="0">
                <a:latin typeface="Times New Roman" pitchFamily="18" charset="0"/>
                <a:cs typeface="Times New Roman" pitchFamily="18" charset="0"/>
              </a:rPr>
              <a:t> режиме осуществляют работу по введению ФГОС среднего общего образования (19% обучающихся).</a:t>
            </a:r>
          </a:p>
          <a:p>
            <a:pPr marL="0" indent="0" algn="just">
              <a:spcBef>
                <a:spcPts val="0"/>
              </a:spcBef>
              <a:buNone/>
            </a:pPr>
            <a:r>
              <a:rPr lang="ru-RU" sz="1600" dirty="0" smtClean="0">
                <a:solidFill>
                  <a:srgbClr val="FF0000"/>
                </a:solidFill>
                <a:latin typeface="Times New Roman" pitchFamily="18" charset="0"/>
                <a:cs typeface="Times New Roman" pitchFamily="18" charset="0"/>
              </a:rPr>
              <a:t>Задачей</a:t>
            </a:r>
            <a:r>
              <a:rPr lang="ru-RU" sz="1600" dirty="0" smtClean="0">
                <a:latin typeface="Times New Roman" pitchFamily="18" charset="0"/>
                <a:cs typeface="Times New Roman" pitchFamily="18" charset="0"/>
              </a:rPr>
              <a:t> среднего общего образования является предоставление учащимся возможности выбора профиля и построения индивидуальной образовательной траектории. </a:t>
            </a:r>
            <a:r>
              <a:rPr lang="ru-RU" sz="1600" dirty="0" smtClean="0">
                <a:solidFill>
                  <a:srgbClr val="FF0000"/>
                </a:solidFill>
                <a:latin typeface="Times New Roman" pitchFamily="18" charset="0"/>
                <a:cs typeface="Times New Roman" pitchFamily="18" charset="0"/>
              </a:rPr>
              <a:t>Одним из условий обеспечения данной задачи является сетевого взаимодействия школ</a:t>
            </a:r>
            <a:r>
              <a:rPr lang="ru-RU" sz="1600" dirty="0" smtClean="0">
                <a:latin typeface="Times New Roman" pitchFamily="18" charset="0"/>
                <a:cs typeface="Times New Roman" pitchFamily="18" charset="0"/>
              </a:rPr>
              <a:t>. 31% школ, участвующих в апробации ФГОС среднего общего образования реализуется модель сетевого взаимодействия. Опыт успешного взаимодействия «в сети» представляют школы в Сретенском, </a:t>
            </a:r>
            <a:r>
              <a:rPr lang="ru-RU" sz="1600" dirty="0" err="1" smtClean="0">
                <a:latin typeface="Times New Roman" pitchFamily="18" charset="0"/>
                <a:cs typeface="Times New Roman" pitchFamily="18" charset="0"/>
              </a:rPr>
              <a:t>Хилокском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Улетовском</a:t>
            </a:r>
            <a:r>
              <a:rPr lang="ru-RU" sz="1600" dirty="0" smtClean="0">
                <a:latin typeface="Times New Roman" pitchFamily="18" charset="0"/>
                <a:cs typeface="Times New Roman" pitchFamily="18" charset="0"/>
              </a:rPr>
              <a:t> районах и Агинском округе. По созданию сетевых площадок лидирует Агинский округ – 11 школ. 9% школ взаимодействуют на межмуниципальном уровне.</a:t>
            </a:r>
          </a:p>
          <a:p>
            <a:pPr marL="0" indent="0" algn="just">
              <a:spcBef>
                <a:spcPts val="0"/>
              </a:spcBef>
              <a:buNone/>
            </a:pPr>
            <a:r>
              <a:rPr lang="ru-RU" sz="1600" dirty="0" smtClean="0">
                <a:latin typeface="Times New Roman" pitchFamily="18" charset="0"/>
                <a:cs typeface="Times New Roman" pitchFamily="18" charset="0"/>
              </a:rPr>
              <a:t>Задача школ, реализующие ФГОС СОО, обеспечить обновление моделей организации образовательной деятельности, в части новых форм организации, содержания и технологий в соответствии с образовательными потребностями обучающихся.  </a:t>
            </a:r>
          </a:p>
          <a:p>
            <a:pPr marL="0" indent="0" algn="just">
              <a:spcBef>
                <a:spcPts val="0"/>
              </a:spcBef>
              <a:buNone/>
            </a:pPr>
            <a:r>
              <a:rPr lang="ru-RU" sz="1600" dirty="0" smtClean="0">
                <a:latin typeface="Times New Roman" pitchFamily="18" charset="0"/>
                <a:cs typeface="Times New Roman" pitchFamily="18" charset="0"/>
              </a:rPr>
              <a:t>Первые результаты по реализации ФГОС общего образования позволяют выявить ВПР и ГИА в 9, 11 классах.</a:t>
            </a:r>
            <a:endParaRPr lang="ru-RU" sz="1600"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ФГОС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34904" y="1412776"/>
            <a:ext cx="8029584" cy="5256584"/>
          </a:xfrm>
        </p:spPr>
        <p:txBody>
          <a:bodyPr>
            <a:noAutofit/>
          </a:bodyPr>
          <a:lstStyle/>
          <a:p>
            <a:pPr marL="0" indent="0" algn="just">
              <a:spcBef>
                <a:spcPts val="0"/>
              </a:spcBef>
              <a:buNone/>
            </a:pPr>
            <a:r>
              <a:rPr lang="ru-RU" sz="1600" dirty="0" smtClean="0">
                <a:latin typeface="Times New Roman" pitchFamily="18" charset="0"/>
                <a:cs typeface="Times New Roman" pitchFamily="18" charset="0"/>
              </a:rPr>
              <a:t>В Забайкальском крае охват ВПР составил 116352 человек. Отличительной особенностью 2016-2017 учебного года было проведение ВПР для 11 классов. </a:t>
            </a:r>
          </a:p>
          <a:p>
            <a:pPr marL="0" indent="0" algn="just">
              <a:spcBef>
                <a:spcPts val="0"/>
              </a:spcBef>
              <a:buNone/>
            </a:pPr>
            <a:r>
              <a:rPr lang="ru-RU" sz="1600" dirty="0" smtClean="0">
                <a:solidFill>
                  <a:srgbClr val="FF0000"/>
                </a:solidFill>
                <a:latin typeface="Times New Roman" pitchFamily="18" charset="0"/>
                <a:cs typeface="Times New Roman" pitchFamily="18" charset="0"/>
              </a:rPr>
              <a:t>Первый анализ ВПР показал, что результаты ВПР выше результатов ЕГЭ</a:t>
            </a:r>
            <a:r>
              <a:rPr lang="ru-RU" sz="1600" dirty="0" smtClean="0">
                <a:latin typeface="Times New Roman" pitchFamily="18" charset="0"/>
                <a:cs typeface="Times New Roman" pitchFamily="18" charset="0"/>
              </a:rPr>
              <a:t>. Такая ситуация наблюдается и по РФ.</a:t>
            </a:r>
          </a:p>
          <a:p>
            <a:pPr marL="0" indent="0" algn="just">
              <a:spcBef>
                <a:spcPts val="0"/>
              </a:spcBef>
              <a:buNone/>
            </a:pPr>
            <a:r>
              <a:rPr lang="ru-RU" sz="1600" dirty="0" smtClean="0">
                <a:latin typeface="Times New Roman" pitchFamily="18" charset="0"/>
                <a:cs typeface="Times New Roman" pitchFamily="18" charset="0"/>
              </a:rPr>
              <a:t>Результаты ЕГЭ соотнесенные с результатами ВПР указывают, что проблемное состояние только по предмету биология – доля не сдавших составила более 28%. Данные показатели свидетельствуют о том, что </a:t>
            </a:r>
            <a:r>
              <a:rPr lang="ru-RU" sz="1600" dirty="0" smtClean="0">
                <a:solidFill>
                  <a:srgbClr val="FF0000"/>
                </a:solidFill>
                <a:latin typeface="Times New Roman" pitchFamily="18" charset="0"/>
                <a:cs typeface="Times New Roman" pitchFamily="18" charset="0"/>
              </a:rPr>
              <a:t>имеются проблемы в объективности оценивания, возможно, связанные с нарушением процедуры проведения ВПР, низким уровнем профессионализма проверяющих, недостаточным уровнем разъяснительной работы, среди школьников</a:t>
            </a:r>
            <a:r>
              <a:rPr lang="ru-RU" sz="1600" dirty="0" smtClean="0">
                <a:latin typeface="Times New Roman" pitchFamily="18" charset="0"/>
                <a:cs typeface="Times New Roman" pitchFamily="18" charset="0"/>
              </a:rPr>
              <a:t>, тому подтверждение следующая информация. В связи с этим, по рекомендации </a:t>
            </a:r>
            <a:r>
              <a:rPr lang="ru-RU" sz="1600" dirty="0" err="1" smtClean="0">
                <a:latin typeface="Times New Roman" pitchFamily="18" charset="0"/>
                <a:cs typeface="Times New Roman" pitchFamily="18" charset="0"/>
              </a:rPr>
              <a:t>Рособрнадзора</a:t>
            </a:r>
            <a:r>
              <a:rPr lang="ru-RU" sz="1600" dirty="0" smtClean="0">
                <a:latin typeface="Times New Roman" pitchFamily="18" charset="0"/>
                <a:cs typeface="Times New Roman" pitchFamily="18" charset="0"/>
              </a:rPr>
              <a:t> ВПР, проводимые в октябре 2017 года во 2-х и 5-х классах, не носят массового характера. Участвуют в них школы, показавшие низкие, или  аномально высокие результаты ГИА и ВПР. В Забайкальском крае по выборке – 341 школа.</a:t>
            </a:r>
          </a:p>
          <a:p>
            <a:pPr marL="0" indent="0" algn="just">
              <a:spcBef>
                <a:spcPts val="0"/>
              </a:spcBef>
              <a:buNone/>
            </a:pPr>
            <a:r>
              <a:rPr lang="ru-RU" sz="1600" dirty="0" smtClean="0">
                <a:solidFill>
                  <a:srgbClr val="FF0000"/>
                </a:solidFill>
                <a:latin typeface="Times New Roman" pitchFamily="18" charset="0"/>
                <a:cs typeface="Times New Roman" pitchFamily="18" charset="0"/>
              </a:rPr>
              <a:t>Вопрос объективности </a:t>
            </a:r>
            <a:r>
              <a:rPr lang="ru-RU" sz="1600" dirty="0" smtClean="0">
                <a:latin typeface="Times New Roman" pitchFamily="18" charset="0"/>
                <a:cs typeface="Times New Roman" pitchFamily="18" charset="0"/>
              </a:rPr>
              <a:t>результатов независимой оценки становится особенно острым, и в ближайшее время будет регулярно становиться предметом внимания контрольно-надзорных органов и федерального и регионального уровней.</a:t>
            </a:r>
          </a:p>
          <a:p>
            <a:pPr marL="0" indent="0" algn="just">
              <a:spcBef>
                <a:spcPts val="0"/>
              </a:spcBef>
              <a:buNone/>
            </a:pPr>
            <a:r>
              <a:rPr lang="ru-RU" sz="1600" dirty="0" err="1" smtClean="0">
                <a:latin typeface="Times New Roman" pitchFamily="18" charset="0"/>
                <a:cs typeface="Times New Roman" pitchFamily="18" charset="0"/>
              </a:rPr>
              <a:t>Рособрнадзором</a:t>
            </a:r>
            <a:r>
              <a:rPr lang="ru-RU" sz="1600" dirty="0" smtClean="0">
                <a:latin typeface="Times New Roman" pitchFamily="18" charset="0"/>
                <a:cs typeface="Times New Roman" pitchFamily="18" charset="0"/>
              </a:rPr>
              <a:t> выявлено в Забайкальском крае </a:t>
            </a:r>
            <a:r>
              <a:rPr lang="ru-RU" sz="1600" dirty="0" smtClean="0">
                <a:solidFill>
                  <a:srgbClr val="FF0000"/>
                </a:solidFill>
                <a:latin typeface="Times New Roman" pitchFamily="18" charset="0"/>
                <a:cs typeface="Times New Roman" pitchFamily="18" charset="0"/>
              </a:rPr>
              <a:t>45 школ со 100% </a:t>
            </a:r>
            <a:r>
              <a:rPr lang="ru-RU" sz="1600" dirty="0" smtClean="0">
                <a:latin typeface="Times New Roman" pitchFamily="18" charset="0"/>
                <a:cs typeface="Times New Roman" pitchFamily="18" charset="0"/>
              </a:rPr>
              <a:t>результатами ВПР. Управление лицензирования, государственной аккредитации надзора и контроля в плановом порядке будет осуществлять проверку 15 школ, рекомендованных к проверке в 2018 году и 30 - в 2019 году. </a:t>
            </a:r>
          </a:p>
          <a:p>
            <a:pPr marL="0" indent="0" algn="just">
              <a:spcBef>
                <a:spcPts val="0"/>
              </a:spcBef>
              <a:buNone/>
            </a:pPr>
            <a:endParaRPr lang="ru-RU" sz="1600" dirty="0">
              <a:latin typeface="Times New Roman" pitchFamily="18" charset="0"/>
              <a:cs typeface="Times New Roman" pitchFamily="18" charset="0"/>
            </a:endParaRPr>
          </a:p>
        </p:txBody>
      </p:sp>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ВПР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p:cNvSpPr/>
          <p:nvPr/>
        </p:nvSpPr>
        <p:spPr>
          <a:xfrm>
            <a:off x="931874" y="1374402"/>
            <a:ext cx="2273289" cy="1800211"/>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p>
            <a:pPr>
              <a:defRPr/>
            </a:pPr>
            <a:r>
              <a:rPr lang="ru-RU" sz="1600" b="1" dirty="0">
                <a:solidFill>
                  <a:schemeClr val="tx1"/>
                </a:solidFill>
                <a:latin typeface="Times New Roman" pitchFamily="18" charset="0"/>
                <a:cs typeface="Times New Roman" pitchFamily="18" charset="0"/>
              </a:rPr>
              <a:t>Математика – 11 052 чел.</a:t>
            </a:r>
          </a:p>
          <a:p>
            <a:pPr>
              <a:defRPr/>
            </a:pPr>
            <a:r>
              <a:rPr lang="ru-RU" sz="1600" b="1" dirty="0">
                <a:solidFill>
                  <a:schemeClr val="tx1"/>
                </a:solidFill>
                <a:latin typeface="Times New Roman" pitchFamily="18" charset="0"/>
                <a:cs typeface="Times New Roman" pitchFamily="18" charset="0"/>
              </a:rPr>
              <a:t>Русский язык – 11 002 чел.</a:t>
            </a:r>
            <a:r>
              <a:rPr lang="ru-RU" sz="1600" b="1" dirty="0">
                <a:solidFill>
                  <a:schemeClr val="tx1">
                    <a:lumMod val="95000"/>
                    <a:lumOff val="5000"/>
                  </a:schemeClr>
                </a:solidFill>
                <a:latin typeface="Times New Roman" pitchFamily="18" charset="0"/>
                <a:cs typeface="Times New Roman" pitchFamily="18" charset="0"/>
              </a:rPr>
              <a:t> ГВЭ – 929 чел</a:t>
            </a:r>
            <a:r>
              <a:rPr lang="ru-RU" sz="1600" dirty="0">
                <a:solidFill>
                  <a:schemeClr val="tx1"/>
                </a:solidFill>
              </a:rPr>
              <a:t>.</a:t>
            </a:r>
          </a:p>
        </p:txBody>
      </p:sp>
      <p:sp>
        <p:nvSpPr>
          <p:cNvPr id="10" name="Овал 9"/>
          <p:cNvSpPr/>
          <p:nvPr/>
        </p:nvSpPr>
        <p:spPr>
          <a:xfrm>
            <a:off x="3312319" y="1374402"/>
            <a:ext cx="2376487" cy="1800211"/>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1600" b="1" dirty="0">
                <a:solidFill>
                  <a:schemeClr val="tx1">
                    <a:lumMod val="95000"/>
                    <a:lumOff val="5000"/>
                  </a:schemeClr>
                </a:solidFill>
                <a:latin typeface="Times New Roman" pitchFamily="18" charset="0"/>
                <a:cs typeface="Times New Roman" pitchFamily="18" charset="0"/>
              </a:rPr>
              <a:t>ППЭ-202, из них 13 – на дому, 2 – на базе лечебных учреждений</a:t>
            </a:r>
            <a:endParaRPr lang="ru-RU" sz="1600" dirty="0">
              <a:solidFill>
                <a:schemeClr val="tx1"/>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xmlns="" val="2501695328"/>
              </p:ext>
            </p:extLst>
          </p:nvPr>
        </p:nvGraphicFramePr>
        <p:xfrm>
          <a:off x="899724" y="4509120"/>
          <a:ext cx="8064889" cy="1980797"/>
        </p:xfrm>
        <a:graphic>
          <a:graphicData uri="http://schemas.openxmlformats.org/drawingml/2006/table">
            <a:tbl>
              <a:tblPr/>
              <a:tblGrid>
                <a:gridCol w="1079988"/>
                <a:gridCol w="493097"/>
                <a:gridCol w="589993"/>
                <a:gridCol w="589993"/>
                <a:gridCol w="589993"/>
                <a:gridCol w="589993"/>
                <a:gridCol w="589299"/>
                <a:gridCol w="491546"/>
                <a:gridCol w="491546"/>
                <a:gridCol w="687056"/>
                <a:gridCol w="486205"/>
                <a:gridCol w="693090"/>
                <a:gridCol w="693090"/>
              </a:tblGrid>
              <a:tr h="624069">
                <a:tc rowSpan="2">
                  <a:txBody>
                    <a:bodyPr/>
                    <a:lstStyle/>
                    <a:p>
                      <a:pPr algn="ctr">
                        <a:lnSpc>
                          <a:spcPct val="115000"/>
                        </a:lnSpc>
                        <a:spcAft>
                          <a:spcPts val="0"/>
                        </a:spcAft>
                      </a:pPr>
                      <a:r>
                        <a:rPr lang="ru-RU" sz="1200" b="1" dirty="0">
                          <a:latin typeface="Times New Roman"/>
                        </a:rPr>
                        <a:t>Предмет</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ru-RU" sz="1200" b="1" dirty="0">
                          <a:latin typeface="Times New Roman"/>
                        </a:rPr>
                        <a:t>Усвоение ГОС (%)</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200" b="1" dirty="0">
                          <a:latin typeface="Times New Roman"/>
                        </a:rPr>
                        <a:t>Количество отметок «4» и «5» (%)</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200" b="1" dirty="0">
                          <a:latin typeface="Times New Roman"/>
                        </a:rPr>
                        <a:t>Средний тестовый балл</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200" b="1" dirty="0" smtClean="0">
                          <a:latin typeface="Times New Roman"/>
                        </a:rPr>
                        <a:t>Максимальный балл по предмету</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lnSpc>
                          <a:spcPct val="115000"/>
                        </a:lnSpc>
                        <a:spcAft>
                          <a:spcPts val="0"/>
                        </a:spcAft>
                      </a:pPr>
                      <a:endParaRPr lang="ru-RU" sz="1100"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4069">
                <a:tc vMerge="1">
                  <a:txBody>
                    <a:bodyPr/>
                    <a:lstStyle/>
                    <a:p>
                      <a:endParaRPr lang="ru-RU"/>
                    </a:p>
                  </a:txBody>
                  <a:tcPr/>
                </a:tc>
                <a:tc>
                  <a:txBody>
                    <a:bodyPr/>
                    <a:lstStyle/>
                    <a:p>
                      <a:pPr algn="ctr">
                        <a:lnSpc>
                          <a:spcPct val="115000"/>
                        </a:lnSpc>
                        <a:spcAft>
                          <a:spcPts val="0"/>
                        </a:spcAft>
                      </a:pPr>
                      <a:r>
                        <a:rPr lang="ru-RU" sz="1200" b="1">
                          <a:latin typeface="Times New Roman"/>
                        </a:rPr>
                        <a:t>2015</a:t>
                      </a:r>
                      <a:endParaRPr lang="ru-RU" sz="1200" b="1">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a:rPr>
                        <a:t>2016</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a:rPr>
                        <a:t>2017</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a:rPr>
                        <a:t>2015</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2016</a:t>
                      </a:r>
                      <a:endParaRPr lang="ru-RU" sz="1200" b="1">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2017</a:t>
                      </a:r>
                      <a:endParaRPr lang="ru-RU" sz="1200" b="1">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2015</a:t>
                      </a:r>
                      <a:endParaRPr lang="ru-RU" sz="1200" b="1">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2016</a:t>
                      </a:r>
                      <a:endParaRPr lang="ru-RU" sz="1200" b="1">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a:rPr>
                        <a:t>2017</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a:rPr>
                        <a:t>2015</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latin typeface="Times New Roman"/>
                        </a:rPr>
                        <a:t>2016</a:t>
                      </a:r>
                      <a:endParaRPr lang="ru-RU" sz="1200" b="1" dirty="0">
                        <a:latin typeface="Calibri"/>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latin typeface="Times New Roman" pitchFamily="18" charset="0"/>
                          <a:cs typeface="Times New Roman" pitchFamily="18" charset="0"/>
                        </a:rPr>
                        <a:t>2017</a:t>
                      </a:r>
                      <a:endParaRPr lang="ru-RU" sz="1200" b="1" dirty="0">
                        <a:latin typeface="Times New Roman" pitchFamily="18" charset="0"/>
                        <a:cs typeface="Times New Roman" pitchFamily="18" charset="0"/>
                      </a:endParaRPr>
                    </a:p>
                  </a:txBody>
                  <a:tcPr marL="63610" marR="636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035">
                <a:tc>
                  <a:txBody>
                    <a:bodyPr/>
                    <a:lstStyle/>
                    <a:p>
                      <a:pPr>
                        <a:lnSpc>
                          <a:spcPct val="115000"/>
                        </a:lnSpc>
                        <a:spcAft>
                          <a:spcPts val="0"/>
                        </a:spcAft>
                      </a:pPr>
                      <a:r>
                        <a:rPr lang="ru-RU" sz="1200" b="1" dirty="0">
                          <a:latin typeface="Times New Roman"/>
                        </a:rPr>
                        <a:t>Русский язык</a:t>
                      </a:r>
                      <a:endParaRPr lang="ru-RU" sz="1200" b="1" dirty="0">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95,37</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97,12</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96,87</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57,93</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65,52</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60,26</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27,3</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28,5</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27,6</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39</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a:rPr>
                        <a:t>39</a:t>
                      </a:r>
                      <a:endParaRPr lang="ru-RU" sz="1200" b="1" dirty="0">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latin typeface="Times New Roman" pitchFamily="18" charset="0"/>
                          <a:cs typeface="Times New Roman" pitchFamily="18" charset="0"/>
                        </a:rPr>
                        <a:t>39</a:t>
                      </a:r>
                      <a:endParaRPr lang="ru-RU" sz="1200" b="1" dirty="0">
                        <a:latin typeface="Times New Roman" pitchFamily="18" charset="0"/>
                        <a:cs typeface="Times New Roman" pitchFamily="18" charset="0"/>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035">
                <a:tc>
                  <a:txBody>
                    <a:bodyPr/>
                    <a:lstStyle/>
                    <a:p>
                      <a:pPr>
                        <a:lnSpc>
                          <a:spcPct val="115000"/>
                        </a:lnSpc>
                        <a:spcAft>
                          <a:spcPts val="0"/>
                        </a:spcAft>
                      </a:pPr>
                      <a:r>
                        <a:rPr lang="ru-RU" sz="1200" b="1" dirty="0">
                          <a:latin typeface="Times New Roman"/>
                        </a:rPr>
                        <a:t>Математика</a:t>
                      </a:r>
                      <a:endParaRPr lang="ru-RU" sz="1200" b="1" dirty="0">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a:rPr>
                        <a:t>93,47</a:t>
                      </a:r>
                      <a:endParaRPr lang="ru-RU" sz="1200" b="1" dirty="0">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94,42</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94,89</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a:rPr>
                        <a:t>31</a:t>
                      </a:r>
                      <a:endParaRPr lang="ru-RU" sz="1200" b="1" dirty="0">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43,02</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37,06</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13</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13,4</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13</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rPr>
                        <a:t>38</a:t>
                      </a:r>
                      <a:endParaRPr lang="ru-RU" sz="1200" b="1">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latin typeface="Times New Roman"/>
                        </a:rPr>
                        <a:t>32</a:t>
                      </a:r>
                      <a:endParaRPr lang="ru-RU" sz="1200" b="1" dirty="0">
                        <a:latin typeface="Calibri"/>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latin typeface="Times New Roman" pitchFamily="18" charset="0"/>
                          <a:cs typeface="Times New Roman" pitchFamily="18" charset="0"/>
                        </a:rPr>
                        <a:t>32</a:t>
                      </a:r>
                      <a:endParaRPr lang="ru-RU" sz="1200" b="1" dirty="0">
                        <a:latin typeface="Times New Roman" pitchFamily="18" charset="0"/>
                        <a:cs typeface="Times New Roman" pitchFamily="18" charset="0"/>
                      </a:endParaRPr>
                    </a:p>
                  </a:txBody>
                  <a:tcPr marL="63610" marR="63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Прямоугольник 11"/>
          <p:cNvSpPr/>
          <p:nvPr/>
        </p:nvSpPr>
        <p:spPr>
          <a:xfrm>
            <a:off x="931874" y="3663889"/>
            <a:ext cx="7993013" cy="58420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ru-RU" sz="1600" b="1" dirty="0">
                <a:latin typeface="Times New Roman" pitchFamily="18" charset="0"/>
                <a:cs typeface="Times New Roman" pitchFamily="18" charset="0"/>
              </a:rPr>
              <a:t>Результаты ОГЭ по обязательным предметам 2017 года в сравнении с результатами 2016 и 2015 годов </a:t>
            </a:r>
          </a:p>
        </p:txBody>
      </p:sp>
      <p:sp>
        <p:nvSpPr>
          <p:cNvPr id="14" name="Прямоугольник 13"/>
          <p:cNvSpPr/>
          <p:nvPr/>
        </p:nvSpPr>
        <p:spPr>
          <a:xfrm>
            <a:off x="5822762" y="1582366"/>
            <a:ext cx="3168650" cy="1385888"/>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tabLst>
                <a:tab pos="990600" algn="l"/>
              </a:tabLst>
              <a:defRPr/>
            </a:pPr>
            <a:r>
              <a:rPr lang="ru-RU" sz="1200" b="1" dirty="0">
                <a:solidFill>
                  <a:prstClr val="black"/>
                </a:solidFill>
                <a:latin typeface="Times New Roman" pitchFamily="18" charset="0"/>
                <a:cs typeface="Times New Roman" pitchFamily="18" charset="0"/>
              </a:rPr>
              <a:t>202 руководителя ППЭ;</a:t>
            </a:r>
            <a:endParaRPr lang="ru-RU" sz="1200" b="1" dirty="0">
              <a:solidFill>
                <a:prstClr val="black"/>
              </a:solidFill>
              <a:latin typeface="Arial" pitchFamily="34" charset="0"/>
            </a:endParaRPr>
          </a:p>
          <a:p>
            <a:pPr eaLnBrk="0" hangingPunct="0">
              <a:tabLst>
                <a:tab pos="990600" algn="l"/>
              </a:tabLst>
              <a:defRPr/>
            </a:pPr>
            <a:r>
              <a:rPr lang="ru-RU" sz="1200" b="1" dirty="0">
                <a:solidFill>
                  <a:prstClr val="black"/>
                </a:solidFill>
                <a:latin typeface="Times New Roman" pitchFamily="18" charset="0"/>
                <a:cs typeface="Times New Roman" pitchFamily="18" charset="0"/>
              </a:rPr>
              <a:t>2580 организаторов в аудиториях;</a:t>
            </a:r>
            <a:endParaRPr lang="ru-RU" sz="1200" b="1" dirty="0">
              <a:solidFill>
                <a:prstClr val="black"/>
              </a:solidFill>
              <a:latin typeface="Arial" pitchFamily="34" charset="0"/>
            </a:endParaRPr>
          </a:p>
          <a:p>
            <a:pPr eaLnBrk="0" hangingPunct="0">
              <a:tabLst>
                <a:tab pos="990600" algn="l"/>
              </a:tabLst>
              <a:defRPr/>
            </a:pPr>
            <a:r>
              <a:rPr lang="ru-RU" sz="1200" b="1" dirty="0">
                <a:solidFill>
                  <a:prstClr val="black"/>
                </a:solidFill>
                <a:latin typeface="Times New Roman" pitchFamily="18" charset="0"/>
                <a:cs typeface="Times New Roman" pitchFamily="18" charset="0"/>
              </a:rPr>
              <a:t>1036   организаторов вне аудиторий;</a:t>
            </a:r>
            <a:endParaRPr lang="ru-RU" sz="1200" b="1" dirty="0">
              <a:solidFill>
                <a:prstClr val="black"/>
              </a:solidFill>
              <a:latin typeface="Arial" pitchFamily="34" charset="0"/>
            </a:endParaRPr>
          </a:p>
          <a:p>
            <a:pPr eaLnBrk="0" hangingPunct="0">
              <a:tabLst>
                <a:tab pos="990600" algn="l"/>
              </a:tabLst>
              <a:defRPr/>
            </a:pPr>
            <a:r>
              <a:rPr lang="ru-RU" sz="1200" b="1" dirty="0">
                <a:solidFill>
                  <a:prstClr val="black"/>
                </a:solidFill>
                <a:latin typeface="Times New Roman" pitchFamily="18" charset="0"/>
                <a:cs typeface="Times New Roman" pitchFamily="18" charset="0"/>
              </a:rPr>
              <a:t>139 технических специалистов ППЭ, оказывающих информационно-техническую помощь руководителям ППЭ и организаторам в аудиториях</a:t>
            </a:r>
            <a:endParaRPr lang="ru-RU" sz="1200" b="1" dirty="0">
              <a:solidFill>
                <a:prstClr val="black"/>
              </a:solidFill>
              <a:latin typeface="Arial" pitchFamily="34" charset="0"/>
            </a:endParaRPr>
          </a:p>
        </p:txBody>
      </p:sp>
      <p:sp>
        <p:nvSpPr>
          <p:cNvPr id="9" name="Прямоугольник 8"/>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1" name="Прямоугольник 10"/>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3"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5"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a:solidFill>
                  <a:schemeClr val="bg1"/>
                </a:solidFill>
                <a:effectLst>
                  <a:outerShdw blurRad="38100" dist="38100" dir="2700000" algn="tl">
                    <a:srgbClr val="000000">
                      <a:alpha val="43137"/>
                    </a:srgbClr>
                  </a:outerShdw>
                </a:effectLst>
                <a:latin typeface="+mn-lt"/>
                <a:ea typeface="+mn-ea"/>
                <a:cs typeface="+mn-cs"/>
              </a:rPr>
              <a:t>Общая характеристика организации и проведения ГИА-9 в 2017 </a:t>
            </a:r>
            <a:r>
              <a:rPr lang="ru-RU" sz="2400" b="1" dirty="0" smtClean="0">
                <a:solidFill>
                  <a:schemeClr val="bg1"/>
                </a:solidFill>
                <a:effectLst>
                  <a:outerShdw blurRad="38100" dist="38100" dir="2700000" algn="tl">
                    <a:srgbClr val="000000">
                      <a:alpha val="43137"/>
                    </a:srgbClr>
                  </a:outerShdw>
                </a:effectLst>
                <a:latin typeface="+mn-lt"/>
                <a:ea typeface="+mn-ea"/>
                <a:cs typeface="+mn-cs"/>
              </a:rPr>
              <a:t>году</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xmlns="" val="3648145900"/>
              </p:ext>
            </p:extLst>
          </p:nvPr>
        </p:nvGraphicFramePr>
        <p:xfrm>
          <a:off x="683568" y="1916832"/>
          <a:ext cx="4248472" cy="34129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p:cNvGraphicFramePr/>
          <p:nvPr>
            <p:extLst>
              <p:ext uri="{D42A27DB-BD31-4B8C-83A1-F6EECF244321}">
                <p14:modId xmlns:p14="http://schemas.microsoft.com/office/powerpoint/2010/main" xmlns="" val="875740087"/>
              </p:ext>
            </p:extLst>
          </p:nvPr>
        </p:nvGraphicFramePr>
        <p:xfrm>
          <a:off x="4932040" y="1556792"/>
          <a:ext cx="4104456" cy="3816424"/>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4"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3600" b="1" dirty="0">
                <a:solidFill>
                  <a:schemeClr val="bg1"/>
                </a:solidFill>
                <a:effectLst>
                  <a:outerShdw blurRad="38100" dist="38100" dir="2700000" algn="tl">
                    <a:srgbClr val="000000">
                      <a:alpha val="43137"/>
                    </a:srgbClr>
                  </a:outerShdw>
                </a:effectLst>
                <a:latin typeface="+mn-lt"/>
                <a:ea typeface="+mn-ea"/>
                <a:cs typeface="+mn-cs"/>
              </a:rPr>
              <a:t>Результаты ОГЭ по выбору в 2017 году ( основной период)</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223737966"/>
              </p:ext>
            </p:extLst>
          </p:nvPr>
        </p:nvGraphicFramePr>
        <p:xfrm>
          <a:off x="899592" y="188639"/>
          <a:ext cx="7992887" cy="5284365"/>
        </p:xfrm>
        <a:graphic>
          <a:graphicData uri="http://schemas.openxmlformats.org/drawingml/2006/table">
            <a:tbl>
              <a:tblPr>
                <a:tableStyleId>{69C7853C-536D-4A76-A0AE-DD22124D55A5}</a:tableStyleId>
              </a:tblPr>
              <a:tblGrid>
                <a:gridCol w="1598243"/>
                <a:gridCol w="1598243"/>
                <a:gridCol w="1598243"/>
                <a:gridCol w="1599079"/>
                <a:gridCol w="1599079"/>
              </a:tblGrid>
              <a:tr h="229755">
                <a:tc rowSpan="2">
                  <a:txBody>
                    <a:bodyPr/>
                    <a:lstStyle/>
                    <a:p>
                      <a:pPr indent="0" algn="ctr">
                        <a:spcAft>
                          <a:spcPts val="0"/>
                        </a:spcAft>
                      </a:pPr>
                      <a:r>
                        <a:rPr lang="ru-RU" sz="1400" b="1" dirty="0">
                          <a:effectLst/>
                        </a:rPr>
                        <a:t>Предмет </a:t>
                      </a:r>
                      <a:endParaRPr lang="ru-RU" sz="1400" b="1" dirty="0">
                        <a:effectLst/>
                        <a:latin typeface="Times New Roman" pitchFamily="18" charset="0"/>
                        <a:ea typeface="Times New Roman"/>
                        <a:cs typeface="Times New Roman" pitchFamily="18" charset="0"/>
                      </a:endParaRPr>
                    </a:p>
                  </a:txBody>
                  <a:tcPr marL="68580" marR="68580" marT="0" marB="0"/>
                </a:tc>
                <a:tc gridSpan="2">
                  <a:txBody>
                    <a:bodyPr/>
                    <a:lstStyle/>
                    <a:p>
                      <a:pPr indent="0" algn="ctr">
                        <a:spcAft>
                          <a:spcPts val="0"/>
                        </a:spcAft>
                      </a:pPr>
                      <a:r>
                        <a:rPr lang="ru-RU" sz="1400" b="1" dirty="0">
                          <a:effectLst/>
                        </a:rPr>
                        <a:t>2016г</a:t>
                      </a:r>
                      <a:endParaRPr lang="ru-RU" sz="1400" b="1" dirty="0">
                        <a:effectLst/>
                        <a:latin typeface="Times New Roman" pitchFamily="18" charset="0"/>
                        <a:ea typeface="Times New Roman"/>
                        <a:cs typeface="Times New Roman" pitchFamily="18" charset="0"/>
                      </a:endParaRPr>
                    </a:p>
                  </a:txBody>
                  <a:tcPr marL="68580" marR="68580" marT="0" marB="0"/>
                </a:tc>
                <a:tc hMerge="1">
                  <a:txBody>
                    <a:bodyPr/>
                    <a:lstStyle/>
                    <a:p>
                      <a:endParaRPr lang="ru-RU"/>
                    </a:p>
                  </a:txBody>
                  <a:tcPr/>
                </a:tc>
                <a:tc gridSpan="2">
                  <a:txBody>
                    <a:bodyPr/>
                    <a:lstStyle/>
                    <a:p>
                      <a:pPr indent="0" algn="ctr">
                        <a:spcAft>
                          <a:spcPts val="0"/>
                        </a:spcAft>
                      </a:pPr>
                      <a:r>
                        <a:rPr lang="ru-RU" sz="1400" b="1">
                          <a:effectLst/>
                        </a:rPr>
                        <a:t>2017г</a:t>
                      </a:r>
                      <a:endParaRPr lang="ru-RU" sz="1400" b="1">
                        <a:effectLst/>
                        <a:latin typeface="Times New Roman" pitchFamily="18" charset="0"/>
                        <a:ea typeface="Times New Roman"/>
                        <a:cs typeface="Times New Roman" pitchFamily="18" charset="0"/>
                      </a:endParaRPr>
                    </a:p>
                  </a:txBody>
                  <a:tcPr marL="68580" marR="68580" marT="0" marB="0"/>
                </a:tc>
                <a:tc hMerge="1">
                  <a:txBody>
                    <a:bodyPr/>
                    <a:lstStyle/>
                    <a:p>
                      <a:endParaRPr lang="ru-RU"/>
                    </a:p>
                  </a:txBody>
                  <a:tcPr/>
                </a:tc>
              </a:tr>
              <a:tr h="459510">
                <a:tc vMerge="1">
                  <a:txBody>
                    <a:bodyPr/>
                    <a:lstStyle/>
                    <a:p>
                      <a:endParaRPr lang="ru-RU"/>
                    </a:p>
                  </a:txBody>
                  <a:tcPr/>
                </a:tc>
                <a:tc>
                  <a:txBody>
                    <a:bodyPr/>
                    <a:lstStyle/>
                    <a:p>
                      <a:pPr indent="0" algn="ctr">
                        <a:spcAft>
                          <a:spcPts val="0"/>
                        </a:spcAft>
                      </a:pPr>
                      <a:r>
                        <a:rPr lang="ru-RU" sz="1400" b="1" dirty="0">
                          <a:effectLst/>
                        </a:rPr>
                        <a:t>Средний балл по региону</a:t>
                      </a:r>
                      <a:endParaRPr lang="ru-RU" sz="1400" b="1" dirty="0">
                        <a:effectLst/>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b="1" dirty="0">
                          <a:effectLst/>
                        </a:rPr>
                        <a:t>Средний балл по РФ</a:t>
                      </a:r>
                      <a:endParaRPr lang="ru-RU" sz="1400" b="1" dirty="0">
                        <a:effectLst/>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b="1" dirty="0">
                          <a:effectLst/>
                        </a:rPr>
                        <a:t>Средний балл по региону</a:t>
                      </a:r>
                      <a:endParaRPr lang="ru-RU" sz="1400" b="1" dirty="0">
                        <a:effectLst/>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b="1" dirty="0">
                          <a:effectLst/>
                        </a:rPr>
                        <a:t>Средний балл по РФ</a:t>
                      </a:r>
                      <a:endParaRPr lang="ru-RU" sz="1400" b="1" dirty="0">
                        <a:effectLst/>
                        <a:latin typeface="Times New Roman" pitchFamily="18" charset="0"/>
                        <a:ea typeface="Times New Roman"/>
                        <a:cs typeface="Times New Roman" pitchFamily="18" charset="0"/>
                      </a:endParaRPr>
                    </a:p>
                  </a:txBody>
                  <a:tcPr marL="68580" marR="68580" marT="0" marB="0"/>
                </a:tc>
              </a:tr>
              <a:tr h="689265">
                <a:tc>
                  <a:txBody>
                    <a:bodyPr/>
                    <a:lstStyle/>
                    <a:p>
                      <a:pPr indent="0" algn="just">
                        <a:spcAft>
                          <a:spcPts val="0"/>
                        </a:spcAft>
                      </a:pPr>
                      <a:r>
                        <a:rPr lang="ru-RU" sz="1400"/>
                        <a:t>По всем предметам, в т.ч.</a:t>
                      </a:r>
                      <a:endParaRPr lang="ru-RU" sz="140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a:t>3,67</a:t>
                      </a:r>
                      <a:endParaRPr lang="ru-RU" sz="1400">
                        <a:latin typeface="Times New Roman" pitchFamily="18" charset="0"/>
                        <a:ea typeface="Times New Roman"/>
                        <a:cs typeface="Times New Roman" pitchFamily="18" charset="0"/>
                      </a:endParaRPr>
                    </a:p>
                  </a:txBody>
                  <a:tcPr marL="68580" marR="68580" marT="0" marB="0"/>
                </a:tc>
                <a:tc>
                  <a:txBody>
                    <a:bodyPr/>
                    <a:lstStyle/>
                    <a:p>
                      <a:pPr indent="0" algn="just">
                        <a:spcAft>
                          <a:spcPts val="0"/>
                        </a:spcAft>
                      </a:pPr>
                      <a:r>
                        <a:rPr lang="ru-RU" sz="1400"/>
                        <a:t>3,85</a:t>
                      </a:r>
                      <a:endParaRPr lang="ru-RU" sz="1400">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b="1" dirty="0">
                          <a:solidFill>
                            <a:srgbClr val="FF0000"/>
                          </a:solidFill>
                          <a:effectLst>
                            <a:outerShdw blurRad="38100" dist="38100" dir="2700000" algn="tl">
                              <a:srgbClr val="000000">
                                <a:alpha val="43137"/>
                              </a:srgbClr>
                            </a:outerShdw>
                          </a:effectLst>
                        </a:rPr>
                        <a:t>3,72</a:t>
                      </a:r>
                      <a:endParaRPr lang="ru-RU" sz="1400" b="1" dirty="0">
                        <a:solidFill>
                          <a:srgbClr val="FF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tc>
                  <a:txBody>
                    <a:bodyPr/>
                    <a:lstStyle/>
                    <a:p>
                      <a:pPr indent="0" algn="ctr">
                        <a:spcAft>
                          <a:spcPts val="0"/>
                        </a:spcAft>
                      </a:pPr>
                      <a:r>
                        <a:rPr lang="ru-RU" sz="1400" dirty="0"/>
                        <a:t>3,48</a:t>
                      </a:r>
                      <a:endParaRPr lang="ru-RU" sz="1400" dirty="0">
                        <a:latin typeface="Times New Roman" pitchFamily="18" charset="0"/>
                        <a:ea typeface="Times New Roman"/>
                        <a:cs typeface="Times New Roman" pitchFamily="18" charset="0"/>
                      </a:endParaRPr>
                    </a:p>
                  </a:txBody>
                  <a:tcPr marL="68580" marR="68580" marT="0" marB="0"/>
                </a:tc>
              </a:tr>
              <a:tr h="229755">
                <a:tc>
                  <a:txBody>
                    <a:bodyPr/>
                    <a:lstStyle/>
                    <a:p>
                      <a:pPr indent="0" algn="just">
                        <a:spcAft>
                          <a:spcPts val="0"/>
                        </a:spcAft>
                      </a:pPr>
                      <a:r>
                        <a:rPr lang="ru-RU" sz="1400"/>
                        <a:t>Русский язык</a:t>
                      </a:r>
                      <a:endParaRPr lang="ru-RU" sz="1400">
                        <a:latin typeface="Times New Roman" pitchFamily="18" charset="0"/>
                        <a:ea typeface="Times New Roman"/>
                        <a:cs typeface="Times New Roman" pitchFamily="18" charset="0"/>
                      </a:endParaRPr>
                    </a:p>
                  </a:txBody>
                  <a:tcPr marL="68580" marR="68580" marT="0" marB="0"/>
                </a:tc>
                <a:tc>
                  <a:txBody>
                    <a:bodyPr/>
                    <a:lstStyle/>
                    <a:p>
                      <a:pPr indent="0" algn="ctr"/>
                      <a:r>
                        <a:rPr lang="ru-RU" sz="1400"/>
                        <a:t>3,8</a:t>
                      </a:r>
                      <a:endParaRPr lang="ru-RU" sz="1400">
                        <a:latin typeface="Times New Roman" pitchFamily="18" charset="0"/>
                        <a:cs typeface="Times New Roman" pitchFamily="18" charset="0"/>
                      </a:endParaRPr>
                    </a:p>
                  </a:txBody>
                  <a:tcPr marL="68580" marR="68580" marT="0" marB="0"/>
                </a:tc>
                <a:tc>
                  <a:txBody>
                    <a:bodyPr/>
                    <a:lstStyle/>
                    <a:p>
                      <a:pPr indent="0" algn="just">
                        <a:spcAft>
                          <a:spcPts val="0"/>
                        </a:spcAft>
                      </a:pPr>
                      <a:r>
                        <a:rPr lang="ru-RU" sz="1400"/>
                        <a:t>4,00</a:t>
                      </a:r>
                      <a:endParaRPr lang="ru-RU" sz="1400">
                        <a:latin typeface="Times New Roman" pitchFamily="18" charset="0"/>
                        <a:ea typeface="Times New Roman"/>
                        <a:cs typeface="Times New Roman" pitchFamily="18" charset="0"/>
                      </a:endParaRPr>
                    </a:p>
                  </a:txBody>
                  <a:tcPr marL="68580" marR="68580" marT="0" marB="0"/>
                </a:tc>
                <a:tc>
                  <a:txBody>
                    <a:bodyPr/>
                    <a:lstStyle/>
                    <a:p>
                      <a:pPr indent="0" algn="ctr"/>
                      <a:r>
                        <a:rPr lang="ru-RU" sz="1400" b="1" dirty="0">
                          <a:solidFill>
                            <a:srgbClr val="FF0000"/>
                          </a:solidFill>
                          <a:effectLst>
                            <a:outerShdw blurRad="38100" dist="38100" dir="2700000" algn="tl">
                              <a:srgbClr val="000000">
                                <a:alpha val="43137"/>
                              </a:srgbClr>
                            </a:outerShdw>
                          </a:effectLst>
                        </a:rPr>
                        <a:t>3,8</a:t>
                      </a:r>
                      <a:endParaRPr lang="ru-RU" sz="1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0" marB="0"/>
                </a:tc>
                <a:tc>
                  <a:txBody>
                    <a:bodyPr/>
                    <a:lstStyle/>
                    <a:p>
                      <a:pPr indent="0" algn="ctr">
                        <a:spcAft>
                          <a:spcPts val="0"/>
                        </a:spcAft>
                      </a:pPr>
                      <a:r>
                        <a:rPr lang="ru-RU" sz="1400" dirty="0"/>
                        <a:t>3,48</a:t>
                      </a:r>
                      <a:endParaRPr lang="ru-RU" sz="1400" dirty="0">
                        <a:latin typeface="Times New Roman" pitchFamily="18" charset="0"/>
                        <a:ea typeface="Times New Roman"/>
                        <a:cs typeface="Times New Roman" pitchFamily="18" charset="0"/>
                      </a:endParaRPr>
                    </a:p>
                  </a:txBody>
                  <a:tcPr marL="68580" marR="68580" marT="0" marB="0"/>
                </a:tc>
              </a:tr>
              <a:tr h="229755">
                <a:tc>
                  <a:txBody>
                    <a:bodyPr/>
                    <a:lstStyle/>
                    <a:p>
                      <a:pPr indent="0" algn="just">
                        <a:spcAft>
                          <a:spcPts val="0"/>
                        </a:spcAft>
                      </a:pPr>
                      <a:r>
                        <a:rPr lang="ru-RU" sz="1400"/>
                        <a:t>Математика</a:t>
                      </a:r>
                      <a:endParaRPr lang="ru-RU" sz="1400">
                        <a:latin typeface="Times New Roman" pitchFamily="18" charset="0"/>
                        <a:ea typeface="Times New Roman"/>
                        <a:cs typeface="Times New Roman" pitchFamily="18" charset="0"/>
                      </a:endParaRPr>
                    </a:p>
                  </a:txBody>
                  <a:tcPr marL="68580" marR="68580" marT="0" marB="0"/>
                </a:tc>
                <a:tc>
                  <a:txBody>
                    <a:bodyPr/>
                    <a:lstStyle/>
                    <a:p>
                      <a:pPr indent="0" algn="ctr"/>
                      <a:r>
                        <a:rPr lang="ru-RU" sz="1400"/>
                        <a:t>3,5</a:t>
                      </a:r>
                      <a:endParaRPr lang="ru-RU" sz="1400">
                        <a:latin typeface="Times New Roman" pitchFamily="18" charset="0"/>
                        <a:cs typeface="Times New Roman" pitchFamily="18" charset="0"/>
                      </a:endParaRPr>
                    </a:p>
                  </a:txBody>
                  <a:tcPr marL="68580" marR="68580" marT="0" marB="0"/>
                </a:tc>
                <a:tc>
                  <a:txBody>
                    <a:bodyPr/>
                    <a:lstStyle/>
                    <a:p>
                      <a:pPr indent="0" algn="just">
                        <a:spcAft>
                          <a:spcPts val="0"/>
                        </a:spcAft>
                      </a:pPr>
                      <a:r>
                        <a:rPr lang="ru-RU" sz="1400"/>
                        <a:t>3,7</a:t>
                      </a:r>
                      <a:endParaRPr lang="ru-RU" sz="1400">
                        <a:latin typeface="Times New Roman" pitchFamily="18" charset="0"/>
                        <a:ea typeface="Times New Roman"/>
                        <a:cs typeface="Times New Roman" pitchFamily="18" charset="0"/>
                      </a:endParaRPr>
                    </a:p>
                  </a:txBody>
                  <a:tcPr marL="68580" marR="68580" marT="0" marB="0"/>
                </a:tc>
                <a:tc>
                  <a:txBody>
                    <a:bodyPr/>
                    <a:lstStyle/>
                    <a:p>
                      <a:pPr indent="0" algn="ctr"/>
                      <a:r>
                        <a:rPr lang="ru-RU" sz="1400"/>
                        <a:t>3,4</a:t>
                      </a:r>
                      <a:endParaRPr lang="ru-RU" sz="1400">
                        <a:latin typeface="Times New Roman" pitchFamily="18" charset="0"/>
                        <a:cs typeface="Times New Roman" pitchFamily="18" charset="0"/>
                      </a:endParaRPr>
                    </a:p>
                  </a:txBody>
                  <a:tcPr marL="68580" marR="68580" marT="0" marB="0"/>
                </a:tc>
                <a:tc rowSpan="12">
                  <a:txBody>
                    <a:bodyPr/>
                    <a:lstStyle/>
                    <a:p>
                      <a:pPr indent="0" algn="ctr">
                        <a:spcAft>
                          <a:spcPts val="0"/>
                        </a:spcAft>
                      </a:pPr>
                      <a:endParaRPr lang="ru-RU" sz="1400" dirty="0">
                        <a:latin typeface="Times New Roman" pitchFamily="18" charset="0"/>
                        <a:ea typeface="Times New Roman"/>
                        <a:cs typeface="Times New Roman" pitchFamily="18" charset="0"/>
                      </a:endParaRPr>
                    </a:p>
                  </a:txBody>
                  <a:tcPr marL="68580" marR="68580" marT="0" marB="0"/>
                </a:tc>
              </a:tr>
              <a:tr h="459510">
                <a:tc>
                  <a:txBody>
                    <a:bodyPr/>
                    <a:lstStyle/>
                    <a:p>
                      <a:pPr indent="0" algn="just"/>
                      <a:r>
                        <a:rPr lang="ru-RU" sz="1400" dirty="0"/>
                        <a:t>Обществознание</a:t>
                      </a:r>
                      <a:endParaRPr lang="ru-RU" sz="1400" dirty="0">
                        <a:latin typeface="Times New Roman" pitchFamily="18" charset="0"/>
                        <a:cs typeface="Times New Roman" pitchFamily="18" charset="0"/>
                      </a:endParaRPr>
                    </a:p>
                  </a:txBody>
                  <a:tcPr marL="68580" marR="68580" marT="0" marB="0"/>
                </a:tc>
                <a:tc rowSpan="11" gridSpan="2">
                  <a:txBody>
                    <a:bodyPr/>
                    <a:lstStyle/>
                    <a:p>
                      <a:pPr indent="0" algn="just">
                        <a:spcAft>
                          <a:spcPts val="0"/>
                        </a:spcAft>
                      </a:pPr>
                      <a:r>
                        <a:rPr lang="ru-RU" sz="1400" dirty="0"/>
                        <a:t>Нет требования прохождения ГИА-9 по четырем предметам для получения аттестата </a:t>
                      </a:r>
                      <a:endParaRPr lang="ru-RU" sz="1400" dirty="0">
                        <a:latin typeface="Times New Roman" pitchFamily="18" charset="0"/>
                        <a:ea typeface="Times New Roman"/>
                        <a:cs typeface="Times New Roman" pitchFamily="18" charset="0"/>
                      </a:endParaRPr>
                    </a:p>
                  </a:txBody>
                  <a:tcPr marL="68580" marR="68580" marT="0" marB="0"/>
                </a:tc>
                <a:tc rowSpan="11" hMerge="1">
                  <a:txBody>
                    <a:bodyPr/>
                    <a:lstStyle/>
                    <a:p>
                      <a:endParaRPr lang="ru-RU"/>
                    </a:p>
                  </a:txBody>
                  <a:tcPr/>
                </a:tc>
                <a:tc>
                  <a:txBody>
                    <a:bodyPr/>
                    <a:lstStyle/>
                    <a:p>
                      <a:pPr indent="0" algn="ctr"/>
                      <a:r>
                        <a:rPr lang="ru-RU" sz="1400" dirty="0"/>
                        <a:t>3,6</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229755">
                <a:tc>
                  <a:txBody>
                    <a:bodyPr/>
                    <a:lstStyle/>
                    <a:p>
                      <a:pPr indent="0" algn="just"/>
                      <a:r>
                        <a:rPr lang="ru-RU" sz="1400" dirty="0"/>
                        <a:t>Биология</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3,3</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229755">
                <a:tc>
                  <a:txBody>
                    <a:bodyPr/>
                    <a:lstStyle/>
                    <a:p>
                      <a:pPr indent="0" algn="just"/>
                      <a:r>
                        <a:rPr lang="ru-RU" sz="1400" dirty="0"/>
                        <a:t>География</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3,6</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229755">
                <a:tc>
                  <a:txBody>
                    <a:bodyPr/>
                    <a:lstStyle/>
                    <a:p>
                      <a:pPr indent="0" algn="just"/>
                      <a:r>
                        <a:rPr lang="ru-RU" sz="1400" dirty="0"/>
                        <a:t>Информатика </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3,7</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229755">
                <a:tc>
                  <a:txBody>
                    <a:bodyPr/>
                    <a:lstStyle/>
                    <a:p>
                      <a:pPr indent="0" algn="just"/>
                      <a:r>
                        <a:rPr lang="ru-RU" sz="1400" dirty="0"/>
                        <a:t>Физика</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3,5</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229755">
                <a:tc>
                  <a:txBody>
                    <a:bodyPr/>
                    <a:lstStyle/>
                    <a:p>
                      <a:pPr indent="0" algn="just"/>
                      <a:r>
                        <a:rPr lang="ru-RU" sz="1400" dirty="0"/>
                        <a:t>История </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3,4</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229755">
                <a:tc>
                  <a:txBody>
                    <a:bodyPr/>
                    <a:lstStyle/>
                    <a:p>
                      <a:pPr indent="0" algn="just"/>
                      <a:r>
                        <a:rPr lang="ru-RU" sz="1400" dirty="0"/>
                        <a:t>Химия</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3,7</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459510">
                <a:tc>
                  <a:txBody>
                    <a:bodyPr/>
                    <a:lstStyle/>
                    <a:p>
                      <a:pPr indent="0" algn="just"/>
                      <a:r>
                        <a:rPr lang="ru-RU" sz="1400" dirty="0"/>
                        <a:t>Английский язык</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4,1</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229755">
                <a:tc>
                  <a:txBody>
                    <a:bodyPr/>
                    <a:lstStyle/>
                    <a:p>
                      <a:pPr indent="0" algn="just"/>
                      <a:r>
                        <a:rPr lang="ru-RU" sz="1400" dirty="0"/>
                        <a:t>Литература </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4,2</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459510">
                <a:tc>
                  <a:txBody>
                    <a:bodyPr/>
                    <a:lstStyle/>
                    <a:p>
                      <a:pPr indent="0" algn="just"/>
                      <a:r>
                        <a:rPr lang="ru-RU" sz="1400" dirty="0"/>
                        <a:t>Немецкий язык</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4,1</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r h="459510">
                <a:tc>
                  <a:txBody>
                    <a:bodyPr/>
                    <a:lstStyle/>
                    <a:p>
                      <a:pPr indent="0" algn="just"/>
                      <a:r>
                        <a:rPr lang="ru-RU" sz="1400" dirty="0"/>
                        <a:t>Французский язык</a:t>
                      </a:r>
                      <a:endParaRPr lang="ru-RU" sz="1400" dirty="0">
                        <a:latin typeface="Times New Roman" pitchFamily="18" charset="0"/>
                        <a:cs typeface="Times New Roman" pitchFamily="18" charset="0"/>
                      </a:endParaRPr>
                    </a:p>
                  </a:txBody>
                  <a:tcPr marL="68580" marR="68580" marT="0" marB="0"/>
                </a:tc>
                <a:tc gridSpan="2" vMerge="1">
                  <a:txBody>
                    <a:bodyPr/>
                    <a:lstStyle/>
                    <a:p>
                      <a:endParaRPr lang="ru-RU"/>
                    </a:p>
                  </a:txBody>
                  <a:tcPr/>
                </a:tc>
                <a:tc hMerge="1" vMerge="1">
                  <a:txBody>
                    <a:bodyPr/>
                    <a:lstStyle/>
                    <a:p>
                      <a:endParaRPr lang="ru-RU"/>
                    </a:p>
                  </a:txBody>
                  <a:tcPr/>
                </a:tc>
                <a:tc>
                  <a:txBody>
                    <a:bodyPr/>
                    <a:lstStyle/>
                    <a:p>
                      <a:pPr indent="0" algn="ctr"/>
                      <a:r>
                        <a:rPr lang="ru-RU" sz="1400" dirty="0"/>
                        <a:t>4</a:t>
                      </a:r>
                      <a:endParaRPr lang="ru-RU" sz="1400" dirty="0">
                        <a:latin typeface="Times New Roman" pitchFamily="18" charset="0"/>
                        <a:cs typeface="Times New Roman" pitchFamily="18" charset="0"/>
                      </a:endParaRPr>
                    </a:p>
                  </a:txBody>
                  <a:tcPr marL="68580" marR="68580" marT="0" marB="0"/>
                </a:tc>
                <a:tc vMerge="1">
                  <a:txBody>
                    <a:bodyPr/>
                    <a:lstStyle/>
                    <a:p>
                      <a:endParaRPr lang="ru-RU"/>
                    </a:p>
                  </a:txBody>
                  <a:tcPr/>
                </a:tc>
              </a:tr>
            </a:tbl>
          </a:graphicData>
        </a:graphic>
      </p:graphicFrame>
      <p:sp>
        <p:nvSpPr>
          <p:cNvPr id="64514" name="Rectangle 2"/>
          <p:cNvSpPr>
            <a:spLocks noChangeArrowheads="1"/>
          </p:cNvSpPr>
          <p:nvPr/>
        </p:nvSpPr>
        <p:spPr bwMode="auto">
          <a:xfrm>
            <a:off x="899592" y="5688449"/>
            <a:ext cx="799288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По итогам ОГЭ досрочного и основного периодов 810 девятиклассников не получили аттестат в 2017 году, что составляет 7,3% от общего числа участников ОГЭ (в 2016 году – 6%, в 2015 году – 7,1%). После дополнительного сентябрьского периода, не  получили аттестаты чуть более 1% выпускников. </a:t>
            </a:r>
            <a:endParaRPr kumimoji="0" lang="ru-RU" sz="1800" b="1"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Скругленный прямоугольник 18"/>
          <p:cNvSpPr/>
          <p:nvPr/>
        </p:nvSpPr>
        <p:spPr>
          <a:xfrm>
            <a:off x="1282740" y="1155064"/>
            <a:ext cx="3600000" cy="2016224"/>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ru-RU" sz="1600" b="1" dirty="0">
              <a:solidFill>
                <a:schemeClr val="tx1"/>
              </a:solidFill>
            </a:endParaRPr>
          </a:p>
          <a:p>
            <a:pPr algn="ctr">
              <a:defRPr/>
            </a:pPr>
            <a:r>
              <a:rPr lang="ru-RU" sz="1600" b="1" dirty="0">
                <a:solidFill>
                  <a:schemeClr val="tx1"/>
                </a:solidFill>
                <a:latin typeface="Times New Roman" pitchFamily="18" charset="0"/>
                <a:cs typeface="Times New Roman" pitchFamily="18" charset="0"/>
              </a:rPr>
              <a:t>100 баллов  </a:t>
            </a:r>
            <a:r>
              <a:rPr lang="ru-RU" sz="1600" b="1" dirty="0" smtClean="0">
                <a:solidFill>
                  <a:schemeClr val="tx1"/>
                </a:solidFill>
                <a:latin typeface="Times New Roman" pitchFamily="18" charset="0"/>
                <a:cs typeface="Times New Roman" pitchFamily="18" charset="0"/>
              </a:rPr>
              <a:t>(6 </a:t>
            </a:r>
            <a:r>
              <a:rPr lang="ru-RU" sz="1600" b="1" dirty="0">
                <a:solidFill>
                  <a:schemeClr val="tx1"/>
                </a:solidFill>
                <a:latin typeface="Times New Roman" pitchFamily="18" charset="0"/>
                <a:cs typeface="Times New Roman" pitchFamily="18" charset="0"/>
              </a:rPr>
              <a:t>чел, в </a:t>
            </a:r>
            <a:r>
              <a:rPr lang="ru-RU" sz="1600" b="1" dirty="0" smtClean="0">
                <a:solidFill>
                  <a:schemeClr val="tx1"/>
                </a:solidFill>
                <a:latin typeface="Times New Roman" pitchFamily="18" charset="0"/>
                <a:cs typeface="Times New Roman" pitchFamily="18" charset="0"/>
              </a:rPr>
              <a:t>2016 </a:t>
            </a:r>
            <a:r>
              <a:rPr lang="ru-RU" sz="1600" b="1" dirty="0">
                <a:solidFill>
                  <a:schemeClr val="tx1"/>
                </a:solidFill>
                <a:latin typeface="Times New Roman" pitchFamily="18" charset="0"/>
                <a:cs typeface="Times New Roman" pitchFamily="18" charset="0"/>
              </a:rPr>
              <a:t>г. – </a:t>
            </a:r>
            <a:r>
              <a:rPr lang="ru-RU" sz="1600" b="1" dirty="0" smtClean="0">
                <a:solidFill>
                  <a:schemeClr val="tx1"/>
                </a:solidFill>
                <a:latin typeface="Times New Roman" pitchFamily="18" charset="0"/>
                <a:cs typeface="Times New Roman" pitchFamily="18" charset="0"/>
              </a:rPr>
              <a:t>13 </a:t>
            </a:r>
            <a:r>
              <a:rPr lang="ru-RU" sz="1600" b="1" dirty="0">
                <a:solidFill>
                  <a:schemeClr val="tx1"/>
                </a:solidFill>
                <a:latin typeface="Times New Roman" pitchFamily="18" charset="0"/>
                <a:cs typeface="Times New Roman" pitchFamily="18" charset="0"/>
              </a:rPr>
              <a:t>чел.):</a:t>
            </a:r>
          </a:p>
          <a:p>
            <a:pPr algn="ctr">
              <a:defRPr/>
            </a:pPr>
            <a:r>
              <a:rPr lang="ru-RU" sz="1600" dirty="0">
                <a:solidFill>
                  <a:schemeClr val="tx1"/>
                </a:solidFill>
                <a:latin typeface="Times New Roman" pitchFamily="18" charset="0"/>
                <a:cs typeface="Times New Roman" pitchFamily="18" charset="0"/>
              </a:rPr>
              <a:t>Русский язык – </a:t>
            </a:r>
            <a:r>
              <a:rPr lang="ru-RU" sz="1600" dirty="0" smtClean="0">
                <a:solidFill>
                  <a:schemeClr val="tx1"/>
                </a:solidFill>
                <a:latin typeface="Times New Roman" pitchFamily="18" charset="0"/>
                <a:cs typeface="Times New Roman" pitchFamily="18" charset="0"/>
              </a:rPr>
              <a:t>3 </a:t>
            </a:r>
            <a:r>
              <a:rPr lang="ru-RU" sz="1600" dirty="0">
                <a:solidFill>
                  <a:schemeClr val="tx1"/>
                </a:solidFill>
                <a:latin typeface="Times New Roman" pitchFamily="18" charset="0"/>
                <a:cs typeface="Times New Roman" pitchFamily="18" charset="0"/>
              </a:rPr>
              <a:t>чел.</a:t>
            </a:r>
          </a:p>
          <a:p>
            <a:pPr algn="ctr">
              <a:defRPr/>
            </a:pPr>
            <a:r>
              <a:rPr lang="ru-RU" sz="1600" dirty="0">
                <a:solidFill>
                  <a:schemeClr val="tx1"/>
                </a:solidFill>
                <a:latin typeface="Times New Roman" pitchFamily="18" charset="0"/>
                <a:cs typeface="Times New Roman" pitchFamily="18" charset="0"/>
              </a:rPr>
              <a:t>Математика – </a:t>
            </a:r>
            <a:r>
              <a:rPr lang="ru-RU" sz="1600" dirty="0" smtClean="0">
                <a:solidFill>
                  <a:schemeClr val="tx1"/>
                </a:solidFill>
                <a:latin typeface="Times New Roman" pitchFamily="18" charset="0"/>
                <a:cs typeface="Times New Roman" pitchFamily="18" charset="0"/>
              </a:rPr>
              <a:t>1 </a:t>
            </a:r>
            <a:r>
              <a:rPr lang="ru-RU" sz="1600" dirty="0">
                <a:solidFill>
                  <a:schemeClr val="tx1"/>
                </a:solidFill>
                <a:latin typeface="Times New Roman" pitchFamily="18" charset="0"/>
                <a:cs typeface="Times New Roman" pitchFamily="18" charset="0"/>
              </a:rPr>
              <a:t>чел.</a:t>
            </a:r>
          </a:p>
          <a:p>
            <a:pPr algn="ctr">
              <a:defRPr/>
            </a:pPr>
            <a:r>
              <a:rPr lang="ru-RU" sz="1600" dirty="0" smtClean="0">
                <a:solidFill>
                  <a:schemeClr val="tx1"/>
                </a:solidFill>
                <a:latin typeface="Times New Roman" pitchFamily="18" charset="0"/>
                <a:cs typeface="Times New Roman" pitchFamily="18" charset="0"/>
              </a:rPr>
              <a:t>Физика </a:t>
            </a:r>
            <a:r>
              <a:rPr lang="ru-RU" sz="1600" dirty="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2 </a:t>
            </a:r>
            <a:r>
              <a:rPr lang="ru-RU" sz="1600" dirty="0">
                <a:solidFill>
                  <a:schemeClr val="tx1"/>
                </a:solidFill>
                <a:latin typeface="Times New Roman" pitchFamily="18" charset="0"/>
                <a:cs typeface="Times New Roman" pitchFamily="18" charset="0"/>
              </a:rPr>
              <a:t>чел</a:t>
            </a:r>
          </a:p>
          <a:p>
            <a:pPr algn="ctr">
              <a:defRPr/>
            </a:pPr>
            <a:r>
              <a:rPr lang="ru-RU" sz="1600" b="1" dirty="0" smtClean="0">
                <a:solidFill>
                  <a:schemeClr val="tx1"/>
                </a:solidFill>
                <a:latin typeface="Times New Roman" pitchFamily="18" charset="0"/>
                <a:cs typeface="Times New Roman" pitchFamily="18" charset="0"/>
              </a:rPr>
              <a:t>От </a:t>
            </a:r>
            <a:r>
              <a:rPr lang="ru-RU" sz="1600" b="1" dirty="0">
                <a:solidFill>
                  <a:schemeClr val="tx1"/>
                </a:solidFill>
                <a:latin typeface="Times New Roman" pitchFamily="18" charset="0"/>
                <a:cs typeface="Times New Roman" pitchFamily="18" charset="0"/>
              </a:rPr>
              <a:t>80-100 баллов – </a:t>
            </a:r>
            <a:r>
              <a:rPr lang="ru-RU" sz="1600" b="1" dirty="0" smtClean="0">
                <a:solidFill>
                  <a:schemeClr val="tx1"/>
                </a:solidFill>
                <a:latin typeface="Times New Roman" pitchFamily="18" charset="0"/>
                <a:cs typeface="Times New Roman" pitchFamily="18" charset="0"/>
              </a:rPr>
              <a:t>942 </a:t>
            </a:r>
            <a:r>
              <a:rPr lang="ru-RU" sz="1600" b="1" dirty="0">
                <a:solidFill>
                  <a:schemeClr val="tx1"/>
                </a:solidFill>
                <a:latin typeface="Times New Roman" pitchFamily="18" charset="0"/>
                <a:cs typeface="Times New Roman" pitchFamily="18" charset="0"/>
              </a:rPr>
              <a:t>чел</a:t>
            </a:r>
            <a:r>
              <a:rPr lang="ru-RU" sz="1600" b="1" dirty="0">
                <a:solidFill>
                  <a:schemeClr val="tx1"/>
                </a:solidFill>
              </a:rPr>
              <a:t>.</a:t>
            </a:r>
          </a:p>
          <a:p>
            <a:pPr algn="ctr">
              <a:defRPr/>
            </a:pPr>
            <a:endParaRPr lang="ru-RU" sz="1600" dirty="0">
              <a:solidFill>
                <a:schemeClr val="tx1"/>
              </a:solidFill>
            </a:endParaRPr>
          </a:p>
        </p:txBody>
      </p:sp>
      <p:sp>
        <p:nvSpPr>
          <p:cNvPr id="20" name="Скругленный прямоугольник 19"/>
          <p:cNvSpPr/>
          <p:nvPr/>
        </p:nvSpPr>
        <p:spPr>
          <a:xfrm>
            <a:off x="5220072" y="1155064"/>
            <a:ext cx="3600000" cy="2016224"/>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600" b="1" dirty="0">
                <a:solidFill>
                  <a:schemeClr val="tx1"/>
                </a:solidFill>
                <a:latin typeface="Times New Roman" pitchFamily="18" charset="0"/>
                <a:cs typeface="Times New Roman" pitchFamily="18" charset="0"/>
              </a:rPr>
              <a:t>Улучшение результатов</a:t>
            </a:r>
            <a:r>
              <a:rPr lang="ru-RU" sz="1600" b="1" dirty="0" smtClean="0">
                <a:solidFill>
                  <a:schemeClr val="tx1"/>
                </a:solidFill>
                <a:latin typeface="Times New Roman" pitchFamily="18" charset="0"/>
                <a:cs typeface="Times New Roman" pitchFamily="18" charset="0"/>
              </a:rPr>
              <a:t>:</a:t>
            </a:r>
          </a:p>
          <a:p>
            <a:pPr algn="ctr">
              <a:defRPr/>
            </a:pPr>
            <a:r>
              <a:rPr lang="ru-RU" sz="1600" dirty="0" smtClean="0">
                <a:solidFill>
                  <a:schemeClr val="tx1"/>
                </a:solidFill>
                <a:latin typeface="Times New Roman" pitchFamily="18" charset="0"/>
                <a:cs typeface="Times New Roman" pitchFamily="18" charset="0"/>
              </a:rPr>
              <a:t>Физика –</a:t>
            </a:r>
            <a:r>
              <a:rPr lang="ru-RU" sz="1600" b="1" dirty="0" smtClean="0">
                <a:solidFill>
                  <a:schemeClr val="tx1"/>
                </a:solidFill>
                <a:latin typeface="Times New Roman" pitchFamily="18" charset="0"/>
                <a:cs typeface="Times New Roman" pitchFamily="18" charset="0"/>
              </a:rPr>
              <a:t> на 10,52 балла</a:t>
            </a:r>
          </a:p>
          <a:p>
            <a:pPr algn="ctr">
              <a:defRPr/>
            </a:pPr>
            <a:r>
              <a:rPr lang="ru-RU" sz="1600" dirty="0" smtClean="0">
                <a:solidFill>
                  <a:schemeClr val="tx1"/>
                </a:solidFill>
                <a:latin typeface="Times New Roman" pitchFamily="18" charset="0"/>
                <a:cs typeface="Times New Roman" pitchFamily="18" charset="0"/>
              </a:rPr>
              <a:t>Обществознание, история –</a:t>
            </a:r>
            <a:r>
              <a:rPr lang="ru-RU" sz="1600" b="1" dirty="0" smtClean="0">
                <a:solidFill>
                  <a:schemeClr val="tx1"/>
                </a:solidFill>
                <a:latin typeface="Times New Roman" pitchFamily="18" charset="0"/>
                <a:cs typeface="Times New Roman" pitchFamily="18" charset="0"/>
              </a:rPr>
              <a:t> на 2-3 балла</a:t>
            </a:r>
            <a:endParaRPr lang="ru-RU" sz="1600" b="1" dirty="0">
              <a:solidFill>
                <a:schemeClr val="tx1"/>
              </a:solidFill>
              <a:latin typeface="Times New Roman" pitchFamily="18" charset="0"/>
              <a:cs typeface="Times New Roman" pitchFamily="18" charset="0"/>
            </a:endParaRPr>
          </a:p>
        </p:txBody>
      </p:sp>
      <p:sp>
        <p:nvSpPr>
          <p:cNvPr id="21" name="Скругленный прямоугольник 20"/>
          <p:cNvSpPr/>
          <p:nvPr/>
        </p:nvSpPr>
        <p:spPr>
          <a:xfrm>
            <a:off x="1085305" y="5805264"/>
            <a:ext cx="7735167" cy="864096"/>
          </a:xfrm>
          <a:prstGeom prst="round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latin typeface="Times New Roman" pitchFamily="18" charset="0"/>
                <a:cs typeface="Times New Roman" pitchFamily="18" charset="0"/>
              </a:rPr>
              <a:t>Снижение результатов: по </a:t>
            </a:r>
            <a:r>
              <a:rPr lang="ru-RU" b="1" dirty="0" smtClean="0">
                <a:solidFill>
                  <a:schemeClr val="tx1"/>
                </a:solidFill>
                <a:latin typeface="Times New Roman" pitchFamily="18" charset="0"/>
                <a:cs typeface="Times New Roman" pitchFamily="18" charset="0"/>
              </a:rPr>
              <a:t>химии, биологии на 5-6 баллов</a:t>
            </a:r>
            <a:endParaRPr lang="ru-RU" b="1" dirty="0">
              <a:solidFill>
                <a:schemeClr val="tx1"/>
              </a:solidFill>
              <a:latin typeface="Times New Roman" pitchFamily="18" charset="0"/>
              <a:cs typeface="Times New Roman" pitchFamily="18"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xmlns="" val="13810414"/>
              </p:ext>
            </p:extLst>
          </p:nvPr>
        </p:nvGraphicFramePr>
        <p:xfrm>
          <a:off x="899592" y="3477006"/>
          <a:ext cx="7992888" cy="2184242"/>
        </p:xfrm>
        <a:graphic>
          <a:graphicData uri="http://schemas.openxmlformats.org/drawingml/2006/table">
            <a:tbl>
              <a:tblPr/>
              <a:tblGrid>
                <a:gridCol w="1659856"/>
                <a:gridCol w="2024387"/>
                <a:gridCol w="1041114"/>
                <a:gridCol w="983273"/>
                <a:gridCol w="1214633"/>
                <a:gridCol w="1069625"/>
              </a:tblGrid>
              <a:tr h="227099">
                <a:tc rowSpan="2">
                  <a:txBody>
                    <a:bodyPr/>
                    <a:lstStyle/>
                    <a:p>
                      <a:pPr algn="ctr">
                        <a:spcAft>
                          <a:spcPts val="0"/>
                        </a:spcAft>
                      </a:pPr>
                      <a:r>
                        <a:rPr lang="ru-RU" sz="1400" b="1" dirty="0">
                          <a:latin typeface="Times New Roman"/>
                          <a:ea typeface="Times New Roman"/>
                          <a:cs typeface="Times New Roman"/>
                        </a:rPr>
                        <a:t>Форма ГИА-11</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1400" b="1" dirty="0">
                          <a:latin typeface="Times New Roman"/>
                          <a:ea typeface="Times New Roman"/>
                          <a:cs typeface="Times New Roman"/>
                        </a:rPr>
                        <a:t>Не были допущены к экзаменам</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1400" b="1" dirty="0">
                          <a:latin typeface="Times New Roman"/>
                          <a:ea typeface="Times New Roman"/>
                          <a:cs typeface="Times New Roman"/>
                        </a:rPr>
                        <a:t>Из них не сдали ЕГЭ</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rowSpan="2">
                  <a:txBody>
                    <a:bodyPr/>
                    <a:lstStyle/>
                    <a:p>
                      <a:pPr algn="ctr">
                        <a:spcAft>
                          <a:spcPts val="0"/>
                        </a:spcAft>
                      </a:pPr>
                      <a:r>
                        <a:rPr lang="ru-RU" sz="1400" b="1" dirty="0">
                          <a:latin typeface="Times New Roman"/>
                          <a:ea typeface="Times New Roman"/>
                          <a:cs typeface="Times New Roman"/>
                        </a:rPr>
                        <a:t>Не получили аттестат</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9611">
                <a:tc vMerge="1">
                  <a:txBody>
                    <a:bodyPr/>
                    <a:lstStyle/>
                    <a:p>
                      <a:endParaRPr lang="ru-RU"/>
                    </a:p>
                  </a:txBody>
                  <a:tcPr/>
                </a:tc>
                <a:tc vMerge="1">
                  <a:txBody>
                    <a:bodyPr/>
                    <a:lstStyle/>
                    <a:p>
                      <a:endParaRPr lang="ru-RU"/>
                    </a:p>
                  </a:txBody>
                  <a:tcPr/>
                </a:tc>
                <a:tc>
                  <a:txBody>
                    <a:bodyPr/>
                    <a:lstStyle/>
                    <a:p>
                      <a:pPr algn="ctr">
                        <a:spcAft>
                          <a:spcPts val="0"/>
                        </a:spcAft>
                      </a:pPr>
                      <a:r>
                        <a:rPr lang="ru-RU" sz="1400" b="1" dirty="0">
                          <a:latin typeface="Times New Roman"/>
                          <a:ea typeface="Times New Roman"/>
                          <a:cs typeface="Times New Roman"/>
                        </a:rPr>
                        <a:t>только по русскому языку</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по математике</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по русскому языку и математике</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533766">
                <a:tc>
                  <a:txBody>
                    <a:bodyPr/>
                    <a:lstStyle/>
                    <a:p>
                      <a:pPr algn="ctr">
                        <a:spcAft>
                          <a:spcPts val="0"/>
                        </a:spcAft>
                      </a:pPr>
                      <a:r>
                        <a:rPr lang="ru-RU" sz="1400" b="1" dirty="0" smtClean="0">
                          <a:latin typeface="Times New Roman"/>
                          <a:ea typeface="Times New Roman"/>
                          <a:cs typeface="Times New Roman"/>
                        </a:rPr>
                        <a:t>2017</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smtClean="0">
                          <a:latin typeface="Times New Roman"/>
                          <a:ea typeface="Times New Roman"/>
                          <a:cs typeface="Times New Roman"/>
                        </a:rPr>
                        <a:t>58(1,03%) </a:t>
                      </a:r>
                      <a:r>
                        <a:rPr lang="ru-RU" sz="1400" b="1" dirty="0">
                          <a:latin typeface="Times New Roman"/>
                          <a:ea typeface="Times New Roman"/>
                          <a:cs typeface="Times New Roman"/>
                        </a:rPr>
                        <a:t>из них </a:t>
                      </a:r>
                      <a:r>
                        <a:rPr lang="ru-RU" sz="1400" b="1" dirty="0" smtClean="0">
                          <a:latin typeface="Times New Roman"/>
                          <a:ea typeface="Times New Roman"/>
                          <a:cs typeface="Times New Roman"/>
                        </a:rPr>
                        <a:t>5 </a:t>
                      </a:r>
                      <a:r>
                        <a:rPr lang="ru-RU" sz="1400" b="1" dirty="0">
                          <a:latin typeface="Times New Roman"/>
                          <a:ea typeface="Times New Roman"/>
                          <a:cs typeface="Times New Roman"/>
                        </a:rPr>
                        <a:t>чел по итогам сочинения </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smtClean="0">
                          <a:latin typeface="Times New Roman"/>
                          <a:ea typeface="Times New Roman"/>
                          <a:cs typeface="Times New Roman"/>
                        </a:rPr>
                        <a:t>5 </a:t>
                      </a:r>
                      <a:r>
                        <a:rPr lang="ru-RU" sz="1400" b="1" dirty="0">
                          <a:latin typeface="Times New Roman"/>
                          <a:ea typeface="Times New Roman"/>
                          <a:cs typeface="Times New Roman"/>
                        </a:rPr>
                        <a:t>(</a:t>
                      </a:r>
                      <a:r>
                        <a:rPr lang="ru-RU" sz="1400" b="1" dirty="0" smtClean="0">
                          <a:latin typeface="Times New Roman"/>
                          <a:ea typeface="Times New Roman"/>
                          <a:cs typeface="Times New Roman"/>
                        </a:rPr>
                        <a:t>0,09%)</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smtClean="0">
                          <a:latin typeface="Times New Roman"/>
                          <a:ea typeface="Times New Roman"/>
                          <a:cs typeface="Times New Roman"/>
                        </a:rPr>
                        <a:t>170 (3,04%)</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smtClean="0">
                          <a:latin typeface="Times New Roman"/>
                          <a:ea typeface="Times New Roman"/>
                          <a:cs typeface="Times New Roman"/>
                        </a:rPr>
                        <a:t>31 </a:t>
                      </a:r>
                      <a:r>
                        <a:rPr lang="ru-RU" sz="1400" b="1" dirty="0">
                          <a:latin typeface="Times New Roman"/>
                          <a:ea typeface="Times New Roman"/>
                          <a:cs typeface="Times New Roman"/>
                        </a:rPr>
                        <a:t>(</a:t>
                      </a:r>
                      <a:r>
                        <a:rPr lang="ru-RU" sz="1400" b="1" dirty="0" smtClean="0">
                          <a:latin typeface="Times New Roman"/>
                          <a:ea typeface="Times New Roman"/>
                          <a:cs typeface="Times New Roman"/>
                        </a:rPr>
                        <a:t>0,55%)</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smtClean="0">
                          <a:latin typeface="Times New Roman"/>
                          <a:ea typeface="Times New Roman"/>
                          <a:cs typeface="Times New Roman"/>
                        </a:rPr>
                        <a:t>206 (3,7%)</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766">
                <a:tc>
                  <a:txBody>
                    <a:bodyPr/>
                    <a:lstStyle/>
                    <a:p>
                      <a:pPr algn="ctr">
                        <a:spcAft>
                          <a:spcPts val="0"/>
                        </a:spcAft>
                      </a:pPr>
                      <a:r>
                        <a:rPr lang="ru-RU" sz="1400" b="1" dirty="0">
                          <a:latin typeface="Times New Roman"/>
                          <a:ea typeface="Times New Roman"/>
                          <a:cs typeface="Times New Roman"/>
                        </a:rPr>
                        <a:t>2016</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83(1,39%) из них </a:t>
                      </a:r>
                      <a:r>
                        <a:rPr lang="ru-RU" sz="1400" b="1" dirty="0" smtClean="0">
                          <a:latin typeface="Times New Roman"/>
                          <a:ea typeface="Times New Roman"/>
                          <a:cs typeface="Times New Roman"/>
                        </a:rPr>
                        <a:t>5 </a:t>
                      </a:r>
                      <a:r>
                        <a:rPr lang="ru-RU" sz="1400" b="1" dirty="0">
                          <a:latin typeface="Times New Roman"/>
                          <a:ea typeface="Times New Roman"/>
                          <a:cs typeface="Times New Roman"/>
                        </a:rPr>
                        <a:t>чел по итогам сочинения </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7 (0,11%)</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238 (4%)</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53 (0,90%)</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298 (5,2%)</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Прямоугольник 9"/>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1" name="Прямоугольник 10"/>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13"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14"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a:solidFill>
                  <a:schemeClr val="bg1"/>
                </a:solidFill>
                <a:effectLst>
                  <a:outerShdw blurRad="38100" dist="38100" dir="2700000" algn="tl">
                    <a:srgbClr val="000000">
                      <a:alpha val="43137"/>
                    </a:srgbClr>
                  </a:outerShdw>
                </a:effectLst>
                <a:latin typeface="+mn-lt"/>
                <a:ea typeface="+mn-ea"/>
                <a:cs typeface="+mn-cs"/>
              </a:rPr>
              <a:t>Некоторые результаты ГИА-11 </a:t>
            </a:r>
          </a:p>
          <a:p>
            <a:r>
              <a:rPr lang="ru-RU" sz="3600" b="1" dirty="0">
                <a:solidFill>
                  <a:schemeClr val="bg1"/>
                </a:solidFill>
                <a:effectLst>
                  <a:outerShdw blurRad="38100" dist="38100" dir="2700000" algn="tl">
                    <a:srgbClr val="000000">
                      <a:alpha val="43137"/>
                    </a:srgbClr>
                  </a:outerShdw>
                </a:effectLst>
                <a:latin typeface="+mn-lt"/>
                <a:ea typeface="+mn-ea"/>
                <a:cs typeface="+mn-cs"/>
              </a:rPr>
              <a:t>в Забайкальском </a:t>
            </a:r>
            <a:r>
              <a:rPr lang="ru-RU" sz="3600" b="1" dirty="0" smtClean="0">
                <a:solidFill>
                  <a:schemeClr val="bg1"/>
                </a:solidFill>
                <a:effectLst>
                  <a:outerShdw blurRad="38100" dist="38100" dir="2700000" algn="tl">
                    <a:srgbClr val="000000">
                      <a:alpha val="43137"/>
                    </a:srgbClr>
                  </a:outerShdw>
                </a:effectLst>
                <a:latin typeface="+mn-lt"/>
                <a:ea typeface="+mn-ea"/>
                <a:cs typeface="+mn-cs"/>
              </a:rPr>
              <a:t>крае</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15616" y="281485"/>
            <a:ext cx="7647103" cy="6295032"/>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3921704507"/>
              </p:ext>
            </p:extLst>
          </p:nvPr>
        </p:nvGraphicFramePr>
        <p:xfrm>
          <a:off x="971600" y="116632"/>
          <a:ext cx="7920880" cy="6408714"/>
        </p:xfrm>
        <a:graphic>
          <a:graphicData uri="http://schemas.openxmlformats.org/drawingml/2006/table">
            <a:tbl>
              <a:tblPr/>
              <a:tblGrid>
                <a:gridCol w="1615860"/>
                <a:gridCol w="787335"/>
                <a:gridCol w="788920"/>
                <a:gridCol w="787335"/>
                <a:gridCol w="788920"/>
                <a:gridCol w="788920"/>
                <a:gridCol w="787335"/>
                <a:gridCol w="745840"/>
                <a:gridCol w="830415"/>
              </a:tblGrid>
              <a:tr h="1050462">
                <a:tc gridSpan="9">
                  <a:txBody>
                    <a:bodyPr/>
                    <a:lstStyle/>
                    <a:p>
                      <a:pPr indent="0" algn="ctr">
                        <a:spcAft>
                          <a:spcPts val="0"/>
                        </a:spcAft>
                      </a:pPr>
                      <a:r>
                        <a:rPr lang="ru-RU" sz="1400" b="1" dirty="0">
                          <a:solidFill>
                            <a:srgbClr val="000000"/>
                          </a:solidFill>
                          <a:latin typeface="Times New Roman"/>
                          <a:ea typeface="Times New Roman"/>
                          <a:cs typeface="Times New Roman"/>
                        </a:rPr>
                        <a:t>Общие результаты процедур оценки качества образования и государственных итоговых аттестаций 2017 года </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04671">
                <a:tc>
                  <a:txBody>
                    <a:bodyPr/>
                    <a:lstStyle/>
                    <a:p>
                      <a:pPr indent="0" algn="ctr">
                        <a:spcAft>
                          <a:spcPts val="0"/>
                        </a:spcAft>
                      </a:pPr>
                      <a:r>
                        <a:rPr lang="ru-RU" sz="1400" b="1">
                          <a:solidFill>
                            <a:srgbClr val="000000"/>
                          </a:solidFill>
                          <a:latin typeface="Times New Roman"/>
                          <a:ea typeface="Times New Roman"/>
                          <a:cs typeface="Times New Roman"/>
                        </a:rPr>
                        <a:t>Забайкальский край</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0" algn="ctr">
                        <a:spcAft>
                          <a:spcPts val="0"/>
                        </a:spcAft>
                      </a:pPr>
                      <a:r>
                        <a:rPr lang="ru-RU" sz="1400" b="1" dirty="0">
                          <a:solidFill>
                            <a:srgbClr val="000000"/>
                          </a:solidFill>
                          <a:latin typeface="Times New Roman"/>
                          <a:ea typeface="Times New Roman"/>
                          <a:cs typeface="Times New Roman"/>
                        </a:rPr>
                        <a:t>Индекс низких результатов</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hMerge="1">
                  <a:txBody>
                    <a:bodyPr/>
                    <a:lstStyle/>
                    <a:p>
                      <a:endParaRPr lang="ru-RU"/>
                    </a:p>
                  </a:txBody>
                  <a:tcPr/>
                </a:tc>
                <a:tc gridSpan="2">
                  <a:txBody>
                    <a:bodyPr/>
                    <a:lstStyle/>
                    <a:p>
                      <a:pPr indent="0" algn="ctr">
                        <a:spcAft>
                          <a:spcPts val="0"/>
                        </a:spcAft>
                      </a:pPr>
                      <a:r>
                        <a:rPr lang="ru-RU" sz="1400" b="1">
                          <a:solidFill>
                            <a:srgbClr val="000000"/>
                          </a:solidFill>
                          <a:latin typeface="Times New Roman"/>
                          <a:ea typeface="Times New Roman"/>
                          <a:cs typeface="Times New Roman"/>
                        </a:rPr>
                        <a:t>Индекс массовых результатов</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hMerge="1">
                  <a:txBody>
                    <a:bodyPr/>
                    <a:lstStyle/>
                    <a:p>
                      <a:endParaRPr lang="ru-RU"/>
                    </a:p>
                  </a:txBody>
                  <a:tcPr/>
                </a:tc>
                <a:tc gridSpan="2">
                  <a:txBody>
                    <a:bodyPr/>
                    <a:lstStyle/>
                    <a:p>
                      <a:pPr indent="0" algn="ctr">
                        <a:spcAft>
                          <a:spcPts val="0"/>
                        </a:spcAft>
                      </a:pPr>
                      <a:r>
                        <a:rPr lang="ru-RU" sz="1400" b="1">
                          <a:solidFill>
                            <a:srgbClr val="000000"/>
                          </a:solidFill>
                          <a:latin typeface="Times New Roman"/>
                          <a:ea typeface="Times New Roman"/>
                          <a:cs typeface="Times New Roman"/>
                        </a:rPr>
                        <a:t>Индекс высоких результатов</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hMerge="1">
                  <a:txBody>
                    <a:bodyPr/>
                    <a:lstStyle/>
                    <a:p>
                      <a:endParaRPr lang="ru-RU"/>
                    </a:p>
                  </a:txBody>
                  <a:tcPr/>
                </a:tc>
                <a:tc gridSpan="2">
                  <a:txBody>
                    <a:bodyPr/>
                    <a:lstStyle/>
                    <a:p>
                      <a:pPr indent="0" algn="ctr">
                        <a:spcAft>
                          <a:spcPts val="0"/>
                        </a:spcAft>
                      </a:pPr>
                      <a:r>
                        <a:rPr lang="ru-RU" sz="1400" b="1" dirty="0">
                          <a:solidFill>
                            <a:srgbClr val="000000"/>
                          </a:solidFill>
                          <a:latin typeface="Times New Roman"/>
                          <a:ea typeface="Times New Roman"/>
                          <a:cs typeface="Times New Roman"/>
                        </a:rPr>
                        <a:t>Кол-во участников</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hMerge="1">
                  <a:txBody>
                    <a:bodyPr/>
                    <a:lstStyle/>
                    <a:p>
                      <a:endParaRPr lang="ru-RU"/>
                    </a:p>
                  </a:txBody>
                  <a:tcPr/>
                </a:tc>
              </a:tr>
              <a:tr h="1004671">
                <a:tc>
                  <a:txBody>
                    <a:bodyPr/>
                    <a:lstStyle/>
                    <a:p>
                      <a:pPr indent="0" algn="ctr">
                        <a:spcAft>
                          <a:spcPts val="0"/>
                        </a:spcAft>
                      </a:pPr>
                      <a:r>
                        <a:rPr lang="ru-RU" sz="1400" b="1" dirty="0">
                          <a:solidFill>
                            <a:srgbClr val="000000"/>
                          </a:solidFill>
                          <a:latin typeface="Times New Roman"/>
                          <a:ea typeface="Times New Roman"/>
                          <a:cs typeface="Times New Roman"/>
                        </a:rPr>
                        <a:t> </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300" b="1" dirty="0">
                          <a:solidFill>
                            <a:srgbClr val="FF0000"/>
                          </a:solidFill>
                          <a:latin typeface="Times New Roman"/>
                          <a:ea typeface="Times New Roman"/>
                          <a:cs typeface="Times New Roman"/>
                        </a:rPr>
                        <a:t>Субъект РФ</a:t>
                      </a:r>
                      <a:endParaRPr lang="ru-RU" sz="13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indent="0" algn="ctr">
                        <a:spcAft>
                          <a:spcPts val="0"/>
                        </a:spcAft>
                      </a:pPr>
                      <a:r>
                        <a:rPr lang="ru-RU" sz="1300" b="1" dirty="0">
                          <a:solidFill>
                            <a:srgbClr val="000000"/>
                          </a:solidFill>
                          <a:latin typeface="Times New Roman"/>
                          <a:ea typeface="Times New Roman"/>
                          <a:cs typeface="Times New Roman"/>
                        </a:rPr>
                        <a:t>РФ</a:t>
                      </a:r>
                      <a:endParaRPr lang="ru-RU" sz="13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indent="0" algn="ctr">
                        <a:spcAft>
                          <a:spcPts val="0"/>
                        </a:spcAft>
                      </a:pPr>
                      <a:r>
                        <a:rPr lang="ru-RU" sz="1300" b="1" dirty="0">
                          <a:solidFill>
                            <a:srgbClr val="000000"/>
                          </a:solidFill>
                          <a:latin typeface="Times New Roman"/>
                          <a:ea typeface="Times New Roman"/>
                          <a:cs typeface="Times New Roman"/>
                        </a:rPr>
                        <a:t>Субъект РФ</a:t>
                      </a:r>
                      <a:endParaRPr lang="ru-RU" sz="13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300" b="1" dirty="0">
                          <a:solidFill>
                            <a:srgbClr val="FF0000"/>
                          </a:solidFill>
                          <a:latin typeface="Times New Roman"/>
                          <a:ea typeface="Times New Roman"/>
                          <a:cs typeface="Times New Roman"/>
                        </a:rPr>
                        <a:t>РФ</a:t>
                      </a:r>
                      <a:endParaRPr lang="ru-RU" sz="13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indent="0" algn="ctr">
                        <a:spcAft>
                          <a:spcPts val="0"/>
                        </a:spcAft>
                      </a:pPr>
                      <a:r>
                        <a:rPr lang="ru-RU" sz="1300" b="1" dirty="0">
                          <a:solidFill>
                            <a:srgbClr val="000000"/>
                          </a:solidFill>
                          <a:latin typeface="Times New Roman"/>
                          <a:ea typeface="Times New Roman"/>
                          <a:cs typeface="Times New Roman"/>
                        </a:rPr>
                        <a:t>Субъект РФ</a:t>
                      </a:r>
                      <a:endParaRPr lang="ru-RU" sz="13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300" b="1" dirty="0">
                          <a:solidFill>
                            <a:srgbClr val="FF0000"/>
                          </a:solidFill>
                          <a:latin typeface="Times New Roman"/>
                          <a:ea typeface="Times New Roman"/>
                          <a:cs typeface="Times New Roman"/>
                        </a:rPr>
                        <a:t>РФ</a:t>
                      </a:r>
                      <a:endParaRPr lang="ru-RU" sz="13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indent="0" algn="ctr">
                        <a:spcAft>
                          <a:spcPts val="0"/>
                        </a:spcAft>
                      </a:pPr>
                      <a:r>
                        <a:rPr lang="ru-RU" sz="1300" b="1" dirty="0">
                          <a:solidFill>
                            <a:srgbClr val="000000"/>
                          </a:solidFill>
                          <a:latin typeface="Times New Roman"/>
                          <a:ea typeface="Times New Roman"/>
                          <a:cs typeface="Times New Roman"/>
                        </a:rPr>
                        <a:t>Субъект РФ</a:t>
                      </a:r>
                      <a:endParaRPr lang="ru-RU" sz="13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indent="0" algn="ctr">
                        <a:spcAft>
                          <a:spcPts val="0"/>
                        </a:spcAft>
                      </a:pPr>
                      <a:r>
                        <a:rPr lang="ru-RU" sz="1300" b="1" dirty="0">
                          <a:solidFill>
                            <a:srgbClr val="000000"/>
                          </a:solidFill>
                          <a:latin typeface="Times New Roman"/>
                          <a:ea typeface="Times New Roman"/>
                          <a:cs typeface="Times New Roman"/>
                        </a:rPr>
                        <a:t>РФ</a:t>
                      </a:r>
                      <a:endParaRPr lang="ru-RU" sz="13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r>
              <a:tr h="669782">
                <a:tc>
                  <a:txBody>
                    <a:bodyPr/>
                    <a:lstStyle/>
                    <a:p>
                      <a:pPr indent="0" algn="ctr">
                        <a:spcAft>
                          <a:spcPts val="0"/>
                        </a:spcAft>
                      </a:pPr>
                      <a:r>
                        <a:rPr lang="ru-RU" sz="1400" b="1">
                          <a:solidFill>
                            <a:srgbClr val="000000"/>
                          </a:solidFill>
                          <a:latin typeface="Times New Roman"/>
                          <a:ea typeface="Times New Roman"/>
                          <a:cs typeface="Times New Roman"/>
                        </a:rPr>
                        <a:t>ВПР-2017. 4 класс</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FF0000"/>
                          </a:solidFill>
                          <a:latin typeface="Times New Roman"/>
                          <a:ea typeface="Times New Roman"/>
                          <a:cs typeface="Times New Roman"/>
                        </a:rPr>
                        <a:t>19,2%</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a:solidFill>
                            <a:srgbClr val="000000"/>
                          </a:solidFill>
                          <a:latin typeface="Times New Roman"/>
                          <a:ea typeface="Times New Roman"/>
                          <a:cs typeface="Times New Roman"/>
                        </a:rPr>
                        <a:t>10,2%</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42,1%</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52,3%</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31,0%</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38,58%</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38067</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000000"/>
                          </a:solidFill>
                          <a:latin typeface="Times New Roman"/>
                          <a:ea typeface="Times New Roman"/>
                          <a:cs typeface="Times New Roman"/>
                        </a:rPr>
                        <a:t>4118085</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9782">
                <a:tc>
                  <a:txBody>
                    <a:bodyPr/>
                    <a:lstStyle/>
                    <a:p>
                      <a:pPr indent="0" algn="ctr">
                        <a:spcAft>
                          <a:spcPts val="0"/>
                        </a:spcAft>
                      </a:pPr>
                      <a:r>
                        <a:rPr lang="ru-RU" sz="1400" b="1">
                          <a:solidFill>
                            <a:srgbClr val="000000"/>
                          </a:solidFill>
                          <a:latin typeface="Times New Roman"/>
                          <a:ea typeface="Times New Roman"/>
                          <a:cs typeface="Times New Roman"/>
                        </a:rPr>
                        <a:t>ВПР-2017. 5 класс</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FF0000"/>
                          </a:solidFill>
                          <a:latin typeface="Times New Roman"/>
                          <a:ea typeface="Times New Roman"/>
                          <a:cs typeface="Times New Roman"/>
                        </a:rPr>
                        <a:t>59,2%</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a:solidFill>
                            <a:srgbClr val="000000"/>
                          </a:solidFill>
                          <a:latin typeface="Times New Roman"/>
                          <a:ea typeface="Times New Roman"/>
                          <a:cs typeface="Times New Roman"/>
                        </a:rPr>
                        <a:t>38,7%</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12,0%</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22,0%</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14,0%</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23,9%</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smtClean="0">
                          <a:solidFill>
                            <a:srgbClr val="000000"/>
                          </a:solidFill>
                          <a:latin typeface="Times New Roman"/>
                          <a:ea typeface="Times New Roman"/>
                          <a:cs typeface="Times New Roman"/>
                        </a:rPr>
                        <a:t>43562</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000000"/>
                          </a:solidFill>
                          <a:latin typeface="Times New Roman"/>
                          <a:ea typeface="Times New Roman"/>
                          <a:cs typeface="Times New Roman"/>
                        </a:rPr>
                        <a:t>4113886</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9782">
                <a:tc>
                  <a:txBody>
                    <a:bodyPr/>
                    <a:lstStyle/>
                    <a:p>
                      <a:pPr indent="0" algn="ctr">
                        <a:spcAft>
                          <a:spcPts val="0"/>
                        </a:spcAft>
                      </a:pPr>
                      <a:r>
                        <a:rPr lang="ru-RU" sz="1400" b="1">
                          <a:solidFill>
                            <a:srgbClr val="000000"/>
                          </a:solidFill>
                          <a:latin typeface="Times New Roman"/>
                          <a:ea typeface="Times New Roman"/>
                          <a:cs typeface="Times New Roman"/>
                        </a:rPr>
                        <a:t>ВПР-2017. 11 класс</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FF0000"/>
                          </a:solidFill>
                          <a:latin typeface="Times New Roman"/>
                          <a:ea typeface="Times New Roman"/>
                          <a:cs typeface="Times New Roman"/>
                        </a:rPr>
                        <a:t>19,2%</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a:solidFill>
                            <a:srgbClr val="000000"/>
                          </a:solidFill>
                          <a:latin typeface="Times New Roman"/>
                          <a:ea typeface="Times New Roman"/>
                          <a:cs typeface="Times New Roman"/>
                        </a:rPr>
                        <a:t>11,9%</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 </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 </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indent="0" algn="ctr">
                        <a:spcAft>
                          <a:spcPts val="0"/>
                        </a:spcAft>
                      </a:pPr>
                      <a:r>
                        <a:rPr lang="ru-RU" sz="1400" b="1" dirty="0">
                          <a:solidFill>
                            <a:srgbClr val="000000"/>
                          </a:solidFill>
                          <a:latin typeface="Times New Roman"/>
                          <a:ea typeface="Times New Roman"/>
                          <a:cs typeface="Times New Roman"/>
                        </a:rPr>
                        <a:t>15,4%</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31,1%</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15681</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000000"/>
                          </a:solidFill>
                          <a:latin typeface="Times New Roman"/>
                          <a:ea typeface="Times New Roman"/>
                          <a:cs typeface="Times New Roman"/>
                        </a:rPr>
                        <a:t>1310089</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9782">
                <a:tc>
                  <a:txBody>
                    <a:bodyPr/>
                    <a:lstStyle/>
                    <a:p>
                      <a:pPr indent="0" algn="ctr">
                        <a:spcAft>
                          <a:spcPts val="0"/>
                        </a:spcAft>
                      </a:pPr>
                      <a:r>
                        <a:rPr lang="ru-RU" sz="1400" b="1">
                          <a:solidFill>
                            <a:srgbClr val="000000"/>
                          </a:solidFill>
                          <a:latin typeface="Times New Roman"/>
                          <a:ea typeface="Times New Roman"/>
                          <a:cs typeface="Times New Roman"/>
                        </a:rPr>
                        <a:t>ОГЭ-2017</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FF0000"/>
                          </a:solidFill>
                          <a:latin typeface="Times New Roman"/>
                          <a:ea typeface="Times New Roman"/>
                          <a:cs typeface="Times New Roman"/>
                        </a:rPr>
                        <a:t>37,8%</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a:solidFill>
                            <a:srgbClr val="000000"/>
                          </a:solidFill>
                          <a:latin typeface="Times New Roman"/>
                          <a:ea typeface="Times New Roman"/>
                          <a:cs typeface="Times New Roman"/>
                        </a:rPr>
                        <a:t>19,6%</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32,4%</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55,1%</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12,0%</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25,14%</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43952</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000000"/>
                          </a:solidFill>
                          <a:latin typeface="Times New Roman"/>
                          <a:ea typeface="Times New Roman"/>
                          <a:cs typeface="Times New Roman"/>
                        </a:rPr>
                        <a:t>4851747</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9782">
                <a:tc>
                  <a:txBody>
                    <a:bodyPr/>
                    <a:lstStyle/>
                    <a:p>
                      <a:pPr indent="0" algn="ctr">
                        <a:spcAft>
                          <a:spcPts val="0"/>
                        </a:spcAft>
                      </a:pPr>
                      <a:r>
                        <a:rPr lang="ru-RU" sz="1400" b="1">
                          <a:solidFill>
                            <a:srgbClr val="000000"/>
                          </a:solidFill>
                          <a:latin typeface="Times New Roman"/>
                          <a:ea typeface="Times New Roman"/>
                          <a:cs typeface="Times New Roman"/>
                        </a:rPr>
                        <a:t>ЕГЭ-2017</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FF0000"/>
                          </a:solidFill>
                          <a:latin typeface="Times New Roman"/>
                          <a:ea typeface="Times New Roman"/>
                          <a:cs typeface="Times New Roman"/>
                        </a:rPr>
                        <a:t>29,3%</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a:solidFill>
                            <a:srgbClr val="000000"/>
                          </a:solidFill>
                          <a:latin typeface="Times New Roman"/>
                          <a:ea typeface="Times New Roman"/>
                          <a:cs typeface="Times New Roman"/>
                        </a:rPr>
                        <a:t>16,64%</a:t>
                      </a:r>
                      <a:endParaRPr lang="ru-RU" sz="14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40,3%</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52,4%</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13,7%</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FF0000"/>
                          </a:solidFill>
                          <a:latin typeface="Times New Roman"/>
                          <a:ea typeface="Times New Roman"/>
                          <a:cs typeface="Times New Roman"/>
                        </a:rPr>
                        <a:t>23,14%</a:t>
                      </a:r>
                      <a:endParaRPr lang="ru-RU" sz="1400" dirty="0">
                        <a:solidFill>
                          <a:srgbClr val="FF0000"/>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ru-RU" sz="1400" b="1" dirty="0">
                          <a:solidFill>
                            <a:srgbClr val="000000"/>
                          </a:solidFill>
                          <a:latin typeface="Times New Roman"/>
                          <a:ea typeface="Times New Roman"/>
                          <a:cs typeface="Times New Roman"/>
                        </a:rPr>
                        <a:t>18799</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b="1" dirty="0">
                          <a:solidFill>
                            <a:srgbClr val="000000"/>
                          </a:solidFill>
                          <a:latin typeface="Times New Roman"/>
                          <a:ea typeface="Times New Roman"/>
                          <a:cs typeface="Times New Roman"/>
                        </a:rPr>
                        <a:t>2154053</a:t>
                      </a:r>
                      <a:endParaRPr lang="ru-RU" sz="1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10"/>
          <p:cNvSpPr/>
          <p:nvPr/>
        </p:nvSpPr>
        <p:spPr>
          <a:xfrm>
            <a:off x="946423" y="1374402"/>
            <a:ext cx="7946057" cy="5222950"/>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a:r>
              <a:rPr lang="ru-RU" sz="1600" b="1" dirty="0" smtClean="0">
                <a:solidFill>
                  <a:srgbClr val="FF0000"/>
                </a:solidFill>
                <a:latin typeface="Times New Roman" pitchFamily="18" charset="0"/>
              </a:rPr>
              <a:t>	Количество </a:t>
            </a:r>
            <a:r>
              <a:rPr lang="ru-RU" sz="1600" b="1" dirty="0">
                <a:solidFill>
                  <a:srgbClr val="FF0000"/>
                </a:solidFill>
                <a:latin typeface="Times New Roman" pitchFamily="18" charset="0"/>
              </a:rPr>
              <a:t>медалистов в Забайкальском крае  в 2017 году – </a:t>
            </a:r>
            <a:endParaRPr lang="ru-RU" sz="1600" b="1" dirty="0" smtClean="0">
              <a:solidFill>
                <a:srgbClr val="FF0000"/>
              </a:solidFill>
              <a:latin typeface="Times New Roman" pitchFamily="18" charset="0"/>
            </a:endParaRPr>
          </a:p>
          <a:p>
            <a:pPr algn="ctr"/>
            <a:r>
              <a:rPr lang="ru-RU" sz="1600" b="1" dirty="0" smtClean="0">
                <a:solidFill>
                  <a:srgbClr val="FF0000"/>
                </a:solidFill>
                <a:latin typeface="Times New Roman" pitchFamily="18" charset="0"/>
              </a:rPr>
              <a:t>401 </a:t>
            </a:r>
            <a:r>
              <a:rPr lang="ru-RU" sz="1600" b="1" dirty="0">
                <a:solidFill>
                  <a:srgbClr val="FF0000"/>
                </a:solidFill>
                <a:latin typeface="Times New Roman" pitchFamily="18" charset="0"/>
              </a:rPr>
              <a:t>человек </a:t>
            </a:r>
            <a:endParaRPr lang="ru-RU" sz="1600" b="1" dirty="0" smtClean="0">
              <a:solidFill>
                <a:srgbClr val="FF0000"/>
              </a:solidFill>
              <a:latin typeface="Times New Roman" pitchFamily="18" charset="0"/>
            </a:endParaRPr>
          </a:p>
          <a:p>
            <a:pPr algn="just"/>
            <a:endParaRPr lang="ru-RU" sz="1600" b="1" dirty="0">
              <a:solidFill>
                <a:srgbClr val="FF0000"/>
              </a:solidFill>
              <a:latin typeface="Times New Roman" pitchFamily="18" charset="0"/>
            </a:endParaRPr>
          </a:p>
          <a:p>
            <a:pPr algn="just"/>
            <a:r>
              <a:rPr lang="ru-RU" sz="1600" b="1" dirty="0">
                <a:solidFill>
                  <a:srgbClr val="FF0000"/>
                </a:solidFill>
                <a:latin typeface="Times New Roman" pitchFamily="18" charset="0"/>
              </a:rPr>
              <a:t>* </a:t>
            </a:r>
            <a:r>
              <a:rPr lang="ru-RU" sz="1600" b="1" dirty="0">
                <a:solidFill>
                  <a:schemeClr val="tx1"/>
                </a:solidFill>
                <a:latin typeface="Times New Roman" pitchFamily="18" charset="0"/>
              </a:rPr>
              <a:t>Расчет количества медалистов, подтверждающих высокое качество образовательных результатов при условии получения 225 баллов за три предмета - 113 человек (28,2% соответствия качеству высоких образовательных результатов)</a:t>
            </a:r>
          </a:p>
          <a:p>
            <a:pPr algn="just"/>
            <a:r>
              <a:rPr lang="ru-RU" sz="1600" b="1" dirty="0">
                <a:solidFill>
                  <a:srgbClr val="FF0000"/>
                </a:solidFill>
                <a:latin typeface="Times New Roman" pitchFamily="18" charset="0"/>
              </a:rPr>
              <a:t>* </a:t>
            </a:r>
            <a:r>
              <a:rPr lang="ru-RU" sz="1600" b="1" dirty="0">
                <a:solidFill>
                  <a:schemeClr val="tx1"/>
                </a:solidFill>
                <a:latin typeface="Times New Roman" pitchFamily="18" charset="0"/>
              </a:rPr>
              <a:t>288 (71,2%)  медалистов  не подтвердили  высокое качество образовательных результатов </a:t>
            </a:r>
          </a:p>
          <a:p>
            <a:pPr algn="just"/>
            <a:r>
              <a:rPr lang="ru-RU" sz="1600" b="1" dirty="0">
                <a:solidFill>
                  <a:srgbClr val="FF0000"/>
                </a:solidFill>
                <a:latin typeface="Times New Roman" pitchFamily="18" charset="0"/>
              </a:rPr>
              <a:t>* </a:t>
            </a:r>
            <a:r>
              <a:rPr lang="ru-RU" sz="1600" b="1" dirty="0">
                <a:solidFill>
                  <a:schemeClr val="tx1"/>
                </a:solidFill>
                <a:latin typeface="Times New Roman" pitchFamily="18" charset="0"/>
              </a:rPr>
              <a:t>Не преодолели  минимального порога по 1 из предметов-  3 человека </a:t>
            </a:r>
          </a:p>
          <a:p>
            <a:pPr algn="just"/>
            <a:r>
              <a:rPr lang="ru-RU" sz="1600" b="1" dirty="0">
                <a:solidFill>
                  <a:srgbClr val="FF0000"/>
                </a:solidFill>
                <a:latin typeface="Times New Roman" pitchFamily="18" charset="0"/>
              </a:rPr>
              <a:t>* </a:t>
            </a:r>
            <a:r>
              <a:rPr lang="ru-RU" sz="1600" b="1" dirty="0">
                <a:solidFill>
                  <a:schemeClr val="tx1"/>
                </a:solidFill>
                <a:latin typeface="Times New Roman" pitchFamily="18" charset="0"/>
              </a:rPr>
              <a:t>Не набрали минимального количества баллов по 2 и более предметам- 5 человек </a:t>
            </a:r>
          </a:p>
          <a:p>
            <a:pPr algn="just"/>
            <a:r>
              <a:rPr lang="ru-RU" sz="1600" b="1" dirty="0">
                <a:solidFill>
                  <a:srgbClr val="FF0000"/>
                </a:solidFill>
                <a:latin typeface="Times New Roman" pitchFamily="18" charset="0"/>
              </a:rPr>
              <a:t>* </a:t>
            </a:r>
            <a:r>
              <a:rPr lang="ru-RU" sz="1600" b="1" dirty="0">
                <a:solidFill>
                  <a:schemeClr val="tx1"/>
                </a:solidFill>
                <a:latin typeface="Times New Roman" pitchFamily="18" charset="0"/>
              </a:rPr>
              <a:t>Преодолели только минимальный порог по предметам – 9 человек</a:t>
            </a:r>
          </a:p>
          <a:p>
            <a:pPr algn="just"/>
            <a:r>
              <a:rPr lang="ru-RU" sz="1600" b="1" dirty="0" smtClean="0">
                <a:solidFill>
                  <a:srgbClr val="0D0D0D"/>
                </a:solidFill>
                <a:latin typeface="Times New Roman" pitchFamily="18" charset="0"/>
              </a:rPr>
              <a:t>	В </a:t>
            </a:r>
            <a:r>
              <a:rPr lang="ru-RU" sz="1600" b="1" dirty="0">
                <a:solidFill>
                  <a:srgbClr val="0D0D0D"/>
                </a:solidFill>
                <a:latin typeface="Times New Roman" pitchFamily="18" charset="0"/>
              </a:rPr>
              <a:t>число 71,2%  несоответствия качеству, предъявляемому </a:t>
            </a:r>
            <a:r>
              <a:rPr lang="ru-RU" sz="1600" b="1" dirty="0" err="1">
                <a:solidFill>
                  <a:srgbClr val="0D0D0D"/>
                </a:solidFill>
                <a:latin typeface="Times New Roman" pitchFamily="18" charset="0"/>
              </a:rPr>
              <a:t>Рособрнадзором</a:t>
            </a:r>
            <a:r>
              <a:rPr lang="ru-RU" sz="1600" b="1" dirty="0" smtClean="0">
                <a:solidFill>
                  <a:srgbClr val="0D0D0D"/>
                </a:solidFill>
                <a:latin typeface="Times New Roman" pitchFamily="18" charset="0"/>
              </a:rPr>
              <a:t>, вошли медалисты из Агинского, </a:t>
            </a:r>
            <a:r>
              <a:rPr lang="ru-RU" sz="1600" b="1" dirty="0" err="1" smtClean="0">
                <a:solidFill>
                  <a:srgbClr val="0D0D0D"/>
                </a:solidFill>
                <a:latin typeface="Times New Roman" pitchFamily="18" charset="0"/>
              </a:rPr>
              <a:t>Балейского</a:t>
            </a:r>
            <a:r>
              <a:rPr lang="ru-RU" sz="1600" b="1" dirty="0">
                <a:solidFill>
                  <a:srgbClr val="0D0D0D"/>
                </a:solidFill>
                <a:latin typeface="Times New Roman" pitchFamily="18" charset="0"/>
              </a:rPr>
              <a:t>, </a:t>
            </a:r>
            <a:r>
              <a:rPr lang="ru-RU" sz="1600" b="1" dirty="0" err="1">
                <a:solidFill>
                  <a:srgbClr val="0D0D0D"/>
                </a:solidFill>
                <a:latin typeface="Times New Roman" pitchFamily="18" charset="0"/>
              </a:rPr>
              <a:t>Борзинского</a:t>
            </a:r>
            <a:r>
              <a:rPr lang="ru-RU" sz="1600" b="1" dirty="0">
                <a:solidFill>
                  <a:srgbClr val="0D0D0D"/>
                </a:solidFill>
                <a:latin typeface="Times New Roman" pitchFamily="18" charset="0"/>
              </a:rPr>
              <a:t>, Забайкальского</a:t>
            </a:r>
            <a:r>
              <a:rPr lang="ru-RU" sz="1600" b="1" dirty="0" smtClean="0">
                <a:solidFill>
                  <a:srgbClr val="0D0D0D"/>
                </a:solidFill>
                <a:latin typeface="Times New Roman" pitchFamily="18" charset="0"/>
              </a:rPr>
              <a:t>, </a:t>
            </a:r>
            <a:r>
              <a:rPr lang="ru-RU" sz="1600" b="1" dirty="0" err="1" smtClean="0">
                <a:solidFill>
                  <a:srgbClr val="0D0D0D"/>
                </a:solidFill>
                <a:latin typeface="Times New Roman" pitchFamily="18" charset="0"/>
              </a:rPr>
              <a:t>Краснокаменского</a:t>
            </a:r>
            <a:r>
              <a:rPr lang="ru-RU" sz="1600" b="1" dirty="0">
                <a:solidFill>
                  <a:srgbClr val="0D0D0D"/>
                </a:solidFill>
                <a:latin typeface="Times New Roman" pitchFamily="18" charset="0"/>
              </a:rPr>
              <a:t>, </a:t>
            </a:r>
            <a:r>
              <a:rPr lang="ru-RU" sz="1600" b="1" dirty="0" err="1">
                <a:solidFill>
                  <a:srgbClr val="0D0D0D"/>
                </a:solidFill>
                <a:latin typeface="Times New Roman" pitchFamily="18" charset="0"/>
              </a:rPr>
              <a:t>Карымского</a:t>
            </a:r>
            <a:r>
              <a:rPr lang="ru-RU" sz="1600" b="1" dirty="0">
                <a:solidFill>
                  <a:srgbClr val="0D0D0D"/>
                </a:solidFill>
                <a:latin typeface="Times New Roman" pitchFamily="18" charset="0"/>
              </a:rPr>
              <a:t>, </a:t>
            </a:r>
            <a:r>
              <a:rPr lang="ru-RU" sz="1600" b="1" dirty="0" err="1">
                <a:solidFill>
                  <a:srgbClr val="0D0D0D"/>
                </a:solidFill>
                <a:latin typeface="Times New Roman" pitchFamily="18" charset="0"/>
              </a:rPr>
              <a:t>Могойтуйского</a:t>
            </a:r>
            <a:r>
              <a:rPr lang="ru-RU" sz="1600" b="1" dirty="0" smtClean="0">
                <a:solidFill>
                  <a:srgbClr val="0D0D0D"/>
                </a:solidFill>
                <a:latin typeface="Times New Roman" pitchFamily="18" charset="0"/>
              </a:rPr>
              <a:t>, </a:t>
            </a:r>
            <a:r>
              <a:rPr lang="ru-RU" sz="1600" b="1" dirty="0" err="1" smtClean="0">
                <a:solidFill>
                  <a:srgbClr val="0D0D0D"/>
                </a:solidFill>
                <a:latin typeface="Times New Roman" pitchFamily="18" charset="0"/>
              </a:rPr>
              <a:t>Могочинского</a:t>
            </a:r>
            <a:r>
              <a:rPr lang="ru-RU" sz="1600" b="1" dirty="0" smtClean="0">
                <a:solidFill>
                  <a:srgbClr val="0D0D0D"/>
                </a:solidFill>
                <a:latin typeface="Times New Roman" pitchFamily="18" charset="0"/>
              </a:rPr>
              <a:t>, </a:t>
            </a:r>
            <a:r>
              <a:rPr lang="ru-RU" sz="1600" b="1" dirty="0" err="1" smtClean="0">
                <a:solidFill>
                  <a:srgbClr val="0D0D0D"/>
                </a:solidFill>
                <a:latin typeface="Times New Roman" pitchFamily="18" charset="0"/>
              </a:rPr>
              <a:t>Оловяннинского</a:t>
            </a:r>
            <a:r>
              <a:rPr lang="ru-RU" sz="1600" b="1" dirty="0">
                <a:solidFill>
                  <a:srgbClr val="0D0D0D"/>
                </a:solidFill>
                <a:latin typeface="Times New Roman" pitchFamily="18" charset="0"/>
              </a:rPr>
              <a:t>, </a:t>
            </a:r>
            <a:r>
              <a:rPr lang="ru-RU" sz="1600" b="1" dirty="0" err="1">
                <a:solidFill>
                  <a:srgbClr val="0D0D0D"/>
                </a:solidFill>
                <a:latin typeface="Times New Roman" pitchFamily="18" charset="0"/>
              </a:rPr>
              <a:t>Приаргунского</a:t>
            </a:r>
            <a:r>
              <a:rPr lang="ru-RU" sz="1600" b="1" dirty="0">
                <a:solidFill>
                  <a:srgbClr val="0D0D0D"/>
                </a:solidFill>
                <a:latin typeface="Times New Roman" pitchFamily="18" charset="0"/>
              </a:rPr>
              <a:t>, Сретенского, </a:t>
            </a:r>
            <a:r>
              <a:rPr lang="ru-RU" sz="1600" b="1" dirty="0" err="1" smtClean="0">
                <a:solidFill>
                  <a:srgbClr val="0D0D0D"/>
                </a:solidFill>
                <a:latin typeface="Times New Roman" pitchFamily="18" charset="0"/>
              </a:rPr>
              <a:t>Хилокского</a:t>
            </a:r>
            <a:r>
              <a:rPr lang="ru-RU" sz="1600" b="1" dirty="0" smtClean="0">
                <a:solidFill>
                  <a:srgbClr val="0D0D0D"/>
                </a:solidFill>
                <a:latin typeface="Times New Roman" pitchFamily="18" charset="0"/>
              </a:rPr>
              <a:t>, </a:t>
            </a:r>
            <a:r>
              <a:rPr lang="ru-RU" sz="1600" b="1" dirty="0">
                <a:solidFill>
                  <a:srgbClr val="0D0D0D"/>
                </a:solidFill>
                <a:latin typeface="Times New Roman" pitchFamily="18" charset="0"/>
              </a:rPr>
              <a:t>Чернышевского, Читинского районов, п. Агинское, г.Петровск-Забайкальский, г. Чита</a:t>
            </a:r>
          </a:p>
        </p:txBody>
      </p:sp>
      <p:sp>
        <p:nvSpPr>
          <p:cNvPr id="6" name="Прямоугольник 5"/>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a:solidFill>
                  <a:schemeClr val="bg1"/>
                </a:solidFill>
                <a:latin typeface="Calibri" pitchFamily="34" charset="0"/>
              </a:rPr>
              <a:t>Индикатор качества - медаль </a:t>
            </a:r>
            <a:endParaRPr lang="ru-RU" sz="3600" b="1" dirty="0" smtClean="0">
              <a:solidFill>
                <a:schemeClr val="bg1"/>
              </a:solidFill>
              <a:latin typeface="Calibri" pitchFamily="34" charset="0"/>
            </a:endParaRPr>
          </a:p>
          <a:p>
            <a:r>
              <a:rPr lang="ru-RU" sz="3600" b="1" dirty="0" smtClean="0">
                <a:solidFill>
                  <a:schemeClr val="bg1"/>
                </a:solidFill>
                <a:latin typeface="Calibri" pitchFamily="34" charset="0"/>
              </a:rPr>
              <a:t>«</a:t>
            </a:r>
            <a:r>
              <a:rPr lang="ru-RU" sz="3600" b="1" dirty="0">
                <a:solidFill>
                  <a:schemeClr val="bg1"/>
                </a:solidFill>
                <a:latin typeface="Calibri" pitchFamily="34" charset="0"/>
              </a:rPr>
              <a:t>За особые успехи в учении»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89538" y="1496712"/>
            <a:ext cx="7874950" cy="5172648"/>
          </a:xfrm>
        </p:spPr>
        <p:txBody>
          <a:bodyPr>
            <a:noAutofit/>
          </a:bodyPr>
          <a:lstStyle/>
          <a:p>
            <a:pPr marL="0" indent="0" algn="just">
              <a:spcBef>
                <a:spcPts val="0"/>
              </a:spcBef>
              <a:buFont typeface="Arial" charset="0"/>
              <a:buNone/>
              <a:defRPr/>
            </a:pPr>
            <a:r>
              <a:rPr lang="ru-RU" sz="1400" b="1" u="sng" dirty="0" smtClean="0">
                <a:solidFill>
                  <a:srgbClr val="C00000"/>
                </a:solidFill>
                <a:latin typeface="Times New Roman" pitchFamily="18" charset="0"/>
                <a:cs typeface="Times New Roman" pitchFamily="18" charset="0"/>
              </a:rPr>
              <a:t>Ресурсными центрами </a:t>
            </a:r>
            <a:r>
              <a:rPr lang="ru-RU" sz="1400" dirty="0" smtClean="0">
                <a:latin typeface="Times New Roman" pitchFamily="18" charset="0"/>
                <a:cs typeface="Times New Roman" pitchFamily="18" charset="0"/>
              </a:rPr>
              <a:t>по выявлению и поддержки одаренных детей являются: ГОУ «Забайкальский краевой лицей-интернат», ГОУ ДО «Центр детско-юношеского технического творчества Забайкальского края», ГОУ ДО «Забайкальский детско-юношеский центр»</a:t>
            </a:r>
          </a:p>
          <a:p>
            <a:pPr marL="0" indent="0" algn="just">
              <a:spcBef>
                <a:spcPts val="0"/>
              </a:spcBef>
              <a:buFont typeface="Arial" charset="0"/>
              <a:buNone/>
              <a:defRPr/>
            </a:pPr>
            <a:r>
              <a:rPr lang="ru-RU" sz="1400" b="1" u="sng" dirty="0" smtClean="0">
                <a:solidFill>
                  <a:srgbClr val="C00000"/>
                </a:solidFill>
                <a:latin typeface="Times New Roman" pitchFamily="18" charset="0"/>
                <a:cs typeface="Times New Roman" pitchFamily="18" charset="0"/>
              </a:rPr>
              <a:t>Мероприятия:</a:t>
            </a:r>
          </a:p>
          <a:p>
            <a:pPr marL="0" indent="0" algn="just">
              <a:spcBef>
                <a:spcPts val="0"/>
              </a:spcBef>
              <a:buClr>
                <a:srgbClr val="C00000"/>
              </a:buClr>
              <a:buFont typeface="Wingdings" pitchFamily="2" charset="2"/>
              <a:buChar char="q"/>
              <a:defRPr/>
            </a:pPr>
            <a:r>
              <a:rPr lang="ru-RU" sz="1400" dirty="0" smtClean="0">
                <a:latin typeface="Times New Roman" pitchFamily="18" charset="0"/>
                <a:cs typeface="Times New Roman" pitchFamily="18" charset="0"/>
              </a:rPr>
              <a:t>проведение комплекса мероприятий с детьми и молодежью интеллектуальной, творческой, спортивной направленности:</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НПК  «Юные исследователи Забайкалья», секции по истории, обществознанию, географии, биологии</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Региональный этап НПК «Шаг в будущее»</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профильные школы</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профильные летние смены</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региональный проект «Охранять природу – значит любить Родину»</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чемпионаты </a:t>
            </a:r>
            <a:r>
              <a:rPr lang="ru-RU" sz="1400" dirty="0" err="1" smtClean="0">
                <a:latin typeface="Times New Roman" pitchFamily="18" charset="0"/>
                <a:cs typeface="Times New Roman" pitchFamily="18" charset="0"/>
              </a:rPr>
              <a:t>JuniorSkills</a:t>
            </a:r>
            <a:r>
              <a:rPr lang="ru-RU" sz="1400" dirty="0" smtClean="0">
                <a:latin typeface="Times New Roman" pitchFamily="18" charset="0"/>
                <a:cs typeface="Times New Roman" pitchFamily="18" charset="0"/>
              </a:rPr>
              <a:t>, НТТМ</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ежегодные Открытые краевые соревнования по робототехнике</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проведение олимпиад для детей младших классов «Медвежонок», «Бульдог», региональный этап для учащихся 1-4 классов «</a:t>
            </a:r>
            <a:r>
              <a:rPr lang="ru-RU" sz="1400" dirty="0" err="1" smtClean="0">
                <a:latin typeface="Times New Roman" pitchFamily="18" charset="0"/>
                <a:cs typeface="Times New Roman" pitchFamily="18" charset="0"/>
              </a:rPr>
              <a:t>Занковская</a:t>
            </a:r>
            <a:r>
              <a:rPr lang="ru-RU" sz="1400" dirty="0" smtClean="0">
                <a:latin typeface="Times New Roman" pitchFamily="18" charset="0"/>
                <a:cs typeface="Times New Roman" pitchFamily="18" charset="0"/>
              </a:rPr>
              <a:t> олимпиада»</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участие в олимпиадах, входящие в список РСОШ</a:t>
            </a:r>
          </a:p>
          <a:p>
            <a:pPr marL="0" indent="0" algn="just">
              <a:spcBef>
                <a:spcPts val="0"/>
              </a:spcBef>
              <a:buClr>
                <a:srgbClr val="C00000"/>
              </a:buClr>
              <a:buFont typeface="Wingdings" pitchFamily="2" charset="2"/>
              <a:buChar char="q"/>
              <a:defRPr/>
            </a:pPr>
            <a:r>
              <a:rPr lang="ru-RU" sz="1400" dirty="0" smtClean="0">
                <a:latin typeface="Times New Roman" pitchFamily="18" charset="0"/>
                <a:cs typeface="Times New Roman" pitchFamily="18" charset="0"/>
              </a:rPr>
              <a:t>Целевая поддержка одаренных и высокомотивированных учащихся:</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премия Губернатора «Будущее Забайкалья»</a:t>
            </a:r>
          </a:p>
          <a:p>
            <a:pPr marL="360000" indent="0" algn="just">
              <a:spcBef>
                <a:spcPts val="0"/>
              </a:spcBef>
              <a:buClr>
                <a:srgbClr val="C00000"/>
              </a:buClr>
              <a:buFont typeface="Wingdings" pitchFamily="2" charset="2"/>
              <a:buChar char="Ø"/>
              <a:defRPr/>
            </a:pPr>
            <a:r>
              <a:rPr lang="ru-RU" sz="1400" dirty="0" smtClean="0">
                <a:latin typeface="Times New Roman" pitchFamily="18" charset="0"/>
                <a:cs typeface="Times New Roman" pitchFamily="18" charset="0"/>
              </a:rPr>
              <a:t>целевые адресные награды от представителей производственных кампаний реального сектора экономики</a:t>
            </a:r>
          </a:p>
        </p:txBody>
      </p:sp>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2000" b="1" dirty="0">
                <a:solidFill>
                  <a:schemeClr val="bg1"/>
                </a:solidFill>
                <a:latin typeface="Calibri" pitchFamily="34" charset="0"/>
              </a:rPr>
              <a:t>Оказание содействия сообществам (в том числе интернет-сообществам) детей и молодежи по интересам в области науки, техники и спорта</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xmlns="" val="1563974857"/>
              </p:ext>
            </p:extLst>
          </p:nvPr>
        </p:nvGraphicFramePr>
        <p:xfrm>
          <a:off x="-2" y="6"/>
          <a:ext cx="9144004" cy="6885033"/>
        </p:xfrm>
        <a:graphic>
          <a:graphicData uri="http://schemas.openxmlformats.org/drawingml/2006/table">
            <a:tbl>
              <a:tblPr/>
              <a:tblGrid>
                <a:gridCol w="954633"/>
                <a:gridCol w="744322"/>
                <a:gridCol w="764438"/>
                <a:gridCol w="782728"/>
                <a:gridCol w="782728"/>
                <a:gridCol w="705918"/>
                <a:gridCol w="811988"/>
                <a:gridCol w="811988"/>
                <a:gridCol w="744322"/>
                <a:gridCol w="766266"/>
                <a:gridCol w="766266"/>
                <a:gridCol w="508407"/>
              </a:tblGrid>
              <a:tr h="614172">
                <a:tc row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МР</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Конкурс</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«Учитель года»</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Конкурс на поощрение лучших учителей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федеральной премией и премией Губернатора</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Забайкальский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образовательный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форум</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Летняя школа молодых педагогов</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Конкурс</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«К вершинам профессионального успеха»</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Губернаторский проект</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«Успешная школа – успешное будущее!»</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151573">
                <a:tc vMerge="1">
                  <a:txBody>
                    <a:bodyPr/>
                    <a:lstStyle/>
                    <a:p>
                      <a:endParaRPr lang="ru-RU"/>
                    </a:p>
                  </a:txBody>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участников 2015г., 2017г.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 победителей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2015г., 2017г.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участников</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 победителей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участников</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 победителей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участников</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участников</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Кол-во победителей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2015-2017гг.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(чел.)</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Доля школ, принявших участие  в проекте в 2017 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Количество школ – победителей</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2017 г.</a:t>
                      </a:r>
                      <a:endParaRPr lang="ru-RU" sz="1000" dirty="0">
                        <a:latin typeface="Times New Roman" pitchFamily="18" charset="0"/>
                        <a:ea typeface="Calibri"/>
                        <a:cs typeface="Times New Roman" pitchFamily="18" charset="0"/>
                      </a:endParaRPr>
                    </a:p>
                    <a:p>
                      <a:pPr algn="ctr">
                        <a:spcAft>
                          <a:spcPts val="0"/>
                        </a:spcAft>
                      </a:pPr>
                      <a:r>
                        <a:rPr lang="ru-RU" sz="1000" b="1" dirty="0">
                          <a:solidFill>
                            <a:srgbClr val="000000"/>
                          </a:solidFill>
                          <a:latin typeface="Times New Roman" pitchFamily="18" charset="0"/>
                          <a:ea typeface="Times New Roman"/>
                          <a:cs typeface="Times New Roman" pitchFamily="18" charset="0"/>
                        </a:rPr>
                        <a:t>(ед.)</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dirty="0">
                          <a:solidFill>
                            <a:srgbClr val="000000"/>
                          </a:solidFill>
                          <a:latin typeface="Times New Roman" pitchFamily="18" charset="0"/>
                          <a:ea typeface="Times New Roman"/>
                          <a:cs typeface="Times New Roman" pitchFamily="18" charset="0"/>
                        </a:rPr>
                        <a:t>Акшинский</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15,38</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2932">
                <a:tc>
                  <a:txBody>
                    <a:bodyPr/>
                    <a:lstStyle/>
                    <a:p>
                      <a:pPr algn="ctr">
                        <a:spcAft>
                          <a:spcPts val="0"/>
                        </a:spcAft>
                      </a:pPr>
                      <a:r>
                        <a:rPr lang="ru-RU" sz="1000" dirty="0">
                          <a:solidFill>
                            <a:srgbClr val="000000"/>
                          </a:solidFill>
                          <a:latin typeface="Times New Roman" pitchFamily="18" charset="0"/>
                          <a:ea typeface="Times New Roman"/>
                          <a:cs typeface="Times New Roman" pitchFamily="18" charset="0"/>
                        </a:rPr>
                        <a:t>Александрово-Заводский</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3</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60,00</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dirty="0">
                          <a:solidFill>
                            <a:schemeClr val="tx1"/>
                          </a:solidFill>
                          <a:latin typeface="Times New Roman" pitchFamily="18" charset="0"/>
                          <a:ea typeface="Times New Roman"/>
                          <a:cs typeface="Times New Roman" pitchFamily="18" charset="0"/>
                        </a:rPr>
                        <a:t>Агинский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15</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6</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56</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27</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13</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9</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81,25</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760">
                <a:tc>
                  <a:txBody>
                    <a:bodyPr/>
                    <a:lstStyle/>
                    <a:p>
                      <a:pPr algn="ctr">
                        <a:spcAft>
                          <a:spcPts val="0"/>
                        </a:spcAft>
                      </a:pPr>
                      <a:r>
                        <a:rPr lang="ru-RU" sz="1000" dirty="0">
                          <a:solidFill>
                            <a:schemeClr val="tx1"/>
                          </a:solidFill>
                          <a:latin typeface="Times New Roman" pitchFamily="18" charset="0"/>
                          <a:ea typeface="Times New Roman"/>
                          <a:cs typeface="Times New Roman" pitchFamily="18" charset="0"/>
                        </a:rPr>
                        <a:t>пгт Агинское</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14</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5</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9</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6</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36</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6</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5</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83,33</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dirty="0">
                          <a:solidFill>
                            <a:schemeClr val="tx1"/>
                          </a:solidFill>
                          <a:latin typeface="Times New Roman" pitchFamily="18" charset="0"/>
                          <a:ea typeface="Times New Roman"/>
                          <a:cs typeface="Times New Roman" pitchFamily="18" charset="0"/>
                        </a:rPr>
                        <a:t>Балейский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6</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9</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4</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5</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21,43</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346">
                <a:tc>
                  <a:txBody>
                    <a:bodyPr/>
                    <a:lstStyle/>
                    <a:p>
                      <a:pPr algn="ctr">
                        <a:spcAft>
                          <a:spcPts val="0"/>
                        </a:spcAft>
                      </a:pPr>
                      <a:r>
                        <a:rPr lang="ru-RU" sz="1000" dirty="0">
                          <a:solidFill>
                            <a:schemeClr val="tx1"/>
                          </a:solidFill>
                          <a:latin typeface="Times New Roman" pitchFamily="18" charset="0"/>
                          <a:ea typeface="Times New Roman"/>
                          <a:cs typeface="Times New Roman" pitchFamily="18" charset="0"/>
                        </a:rPr>
                        <a:t>Газимуро-Заводский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5</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36,36</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760">
                <a:tc>
                  <a:txBody>
                    <a:bodyPr/>
                    <a:lstStyle/>
                    <a:p>
                      <a:pPr algn="ctr">
                        <a:spcAft>
                          <a:spcPts val="0"/>
                        </a:spcAft>
                      </a:pPr>
                      <a:r>
                        <a:rPr lang="ru-RU" sz="1000" dirty="0">
                          <a:solidFill>
                            <a:schemeClr val="tx1"/>
                          </a:solidFill>
                          <a:latin typeface="Times New Roman" pitchFamily="18" charset="0"/>
                          <a:ea typeface="Times New Roman"/>
                          <a:cs typeface="Times New Roman" pitchFamily="18" charset="0"/>
                        </a:rPr>
                        <a:t>Дульдургинский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7</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17</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5</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14</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8</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5</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3</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76,92</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760">
                <a:tc>
                  <a:txBody>
                    <a:bodyPr/>
                    <a:lstStyle/>
                    <a:p>
                      <a:pPr algn="ctr">
                        <a:spcAft>
                          <a:spcPts val="0"/>
                        </a:spcAft>
                      </a:pPr>
                      <a:r>
                        <a:rPr lang="ru-RU" sz="1000" dirty="0">
                          <a:solidFill>
                            <a:schemeClr val="tx1"/>
                          </a:solidFill>
                          <a:latin typeface="Times New Roman" pitchFamily="18" charset="0"/>
                          <a:ea typeface="Times New Roman"/>
                          <a:cs typeface="Times New Roman" pitchFamily="18" charset="0"/>
                        </a:rPr>
                        <a:t>Забайкальский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3</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6</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100,00</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dirty="0">
                          <a:solidFill>
                            <a:schemeClr val="tx1"/>
                          </a:solidFill>
                          <a:latin typeface="Times New Roman" pitchFamily="18" charset="0"/>
                          <a:ea typeface="Times New Roman"/>
                          <a:cs typeface="Times New Roman" pitchFamily="18" charset="0"/>
                        </a:rPr>
                        <a:t>Каларский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25,00</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dirty="0">
                          <a:solidFill>
                            <a:schemeClr val="tx1"/>
                          </a:solidFill>
                          <a:latin typeface="Times New Roman" pitchFamily="18" charset="0"/>
                          <a:ea typeface="Times New Roman"/>
                          <a:cs typeface="Times New Roman" pitchFamily="18" charset="0"/>
                        </a:rPr>
                        <a:t>Калганский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endParaRPr lang="ru-RU" sz="1000" dirty="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11,11</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dirty="0" err="1">
                          <a:solidFill>
                            <a:schemeClr val="tx1"/>
                          </a:solidFill>
                          <a:latin typeface="Times New Roman" pitchFamily="18" charset="0"/>
                          <a:ea typeface="Times New Roman"/>
                          <a:cs typeface="Times New Roman" pitchFamily="18" charset="0"/>
                        </a:rPr>
                        <a:t>Карымский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50,00</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760">
                <a:tc>
                  <a:txBody>
                    <a:bodyPr/>
                    <a:lstStyle/>
                    <a:p>
                      <a:pPr algn="ctr">
                        <a:spcAft>
                          <a:spcPts val="0"/>
                        </a:spcAft>
                      </a:pPr>
                      <a:r>
                        <a:rPr lang="ru-RU" sz="1000" dirty="0">
                          <a:solidFill>
                            <a:schemeClr val="tx1"/>
                          </a:solidFill>
                          <a:latin typeface="Times New Roman" pitchFamily="18" charset="0"/>
                          <a:ea typeface="Times New Roman"/>
                          <a:cs typeface="Times New Roman" pitchFamily="18" charset="0"/>
                        </a:rPr>
                        <a:t>Красночикойский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13</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56,25</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dirty="0" err="1">
                          <a:solidFill>
                            <a:schemeClr val="tx1"/>
                          </a:solidFill>
                          <a:latin typeface="Times New Roman" pitchFamily="18" charset="0"/>
                          <a:ea typeface="Times New Roman"/>
                          <a:cs typeface="Times New Roman" pitchFamily="18" charset="0"/>
                        </a:rPr>
                        <a:t>Кыринский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endParaRPr lang="ru-RU" sz="100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23,08</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dirty="0" err="1">
                          <a:solidFill>
                            <a:schemeClr val="tx1"/>
                          </a:solidFill>
                          <a:latin typeface="Times New Roman" pitchFamily="18" charset="0"/>
                          <a:ea typeface="Times New Roman"/>
                          <a:cs typeface="Times New Roman" pitchFamily="18" charset="0"/>
                        </a:rPr>
                        <a:t>Могойтуйский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8</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15</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8</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46</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20</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14</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8</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chemeClr val="tx1"/>
                          </a:solidFill>
                          <a:latin typeface="Times New Roman" pitchFamily="18" charset="0"/>
                          <a:ea typeface="Times New Roman"/>
                          <a:cs typeface="Times New Roman" pitchFamily="18" charset="0"/>
                        </a:rPr>
                        <a:t>82,35</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dirty="0" err="1">
                          <a:solidFill>
                            <a:schemeClr val="tx1"/>
                          </a:solidFill>
                          <a:latin typeface="Times New Roman" pitchFamily="18" charset="0"/>
                          <a:ea typeface="Times New Roman"/>
                          <a:cs typeface="Times New Roman" pitchFamily="18" charset="0"/>
                        </a:rPr>
                        <a:t>Могочинский</a:t>
                      </a:r>
                      <a:endParaRPr lang="ru-RU" sz="1000" dirty="0">
                        <a:solidFill>
                          <a:schemeClr val="tx1"/>
                        </a:solidFill>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8</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33,33</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Нерчинский</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9</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44,00</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346">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Нерчинско-Заводский</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11,76</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760">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Оловяннинский</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10</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3</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5</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63,64</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172">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Ононский</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ea typeface="Times New Roman"/>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92,31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1</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2932">
                <a:tc>
                  <a:txBody>
                    <a:bodyPr/>
                    <a:lstStyle/>
                    <a:p>
                      <a:pPr algn="ctr">
                        <a:spcAft>
                          <a:spcPts val="0"/>
                        </a:spcAft>
                      </a:pPr>
                      <a:r>
                        <a:rPr lang="ru-RU" sz="1000">
                          <a:solidFill>
                            <a:srgbClr val="000000"/>
                          </a:solidFill>
                          <a:latin typeface="Times New Roman" pitchFamily="18" charset="0"/>
                          <a:ea typeface="Times New Roman"/>
                          <a:cs typeface="Times New Roman" pitchFamily="18" charset="0"/>
                        </a:rPr>
                        <a:t>Петровск-Забайкальский</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20</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9</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7</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gn="ctr">
                        <a:spcAft>
                          <a:spcPts val="0"/>
                        </a:spcAft>
                      </a:pPr>
                      <a:r>
                        <a:rPr lang="ru-RU" sz="1000" b="1">
                          <a:solidFill>
                            <a:srgbClr val="000000"/>
                          </a:solidFill>
                          <a:latin typeface="Times New Roman" pitchFamily="18" charset="0"/>
                          <a:ea typeface="Times New Roman"/>
                          <a:cs typeface="Times New Roman" pitchFamily="18" charset="0"/>
                        </a:rPr>
                        <a:t>64,71</a:t>
                      </a:r>
                      <a:endParaRPr lang="ru-RU" sz="100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solidFill>
                            <a:srgbClr val="000000"/>
                          </a:solidFill>
                          <a:latin typeface="Times New Roman" pitchFamily="18" charset="0"/>
                          <a:ea typeface="Times New Roman"/>
                          <a:cs typeface="Times New Roman" pitchFamily="18" charset="0"/>
                        </a:rPr>
                        <a:t>2</a:t>
                      </a:r>
                      <a:endParaRPr lang="ru-RU" sz="1000" dirty="0">
                        <a:latin typeface="Times New Roman" pitchFamily="18" charset="0"/>
                        <a:ea typeface="Calibri"/>
                        <a:cs typeface="Times New Roman" pitchFamily="18" charset="0"/>
                      </a:endParaRPr>
                    </a:p>
                  </a:txBody>
                  <a:tcPr marL="22746" marR="227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36" name="Group 120"/>
          <p:cNvGraphicFramePr>
            <a:graphicFrameLocks noGrp="1"/>
          </p:cNvGraphicFramePr>
          <p:nvPr>
            <p:ph sz="half" idx="2"/>
            <p:extLst>
              <p:ext uri="{D42A27DB-BD31-4B8C-83A1-F6EECF244321}">
                <p14:modId xmlns:p14="http://schemas.microsoft.com/office/powerpoint/2010/main" xmlns="" val="3673815004"/>
              </p:ext>
            </p:extLst>
          </p:nvPr>
        </p:nvGraphicFramePr>
        <p:xfrm>
          <a:off x="971600" y="1634970"/>
          <a:ext cx="7815240" cy="4201980"/>
        </p:xfrm>
        <a:graphic>
          <a:graphicData uri="http://schemas.openxmlformats.org/drawingml/2006/table">
            <a:tbl>
              <a:tblPr/>
              <a:tblGrid>
                <a:gridCol w="1971393"/>
                <a:gridCol w="1548972"/>
                <a:gridCol w="1548972"/>
                <a:gridCol w="1408156"/>
                <a:gridCol w="1337747"/>
              </a:tblGrid>
              <a:tr h="1000961">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Этапы</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2014 -2015</a:t>
                      </a:r>
                    </a:p>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 учебный год</a:t>
                      </a:r>
                    </a:p>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(чел.)</a:t>
                      </a:r>
                    </a:p>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2015-2016</a:t>
                      </a:r>
                    </a:p>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 учебный год</a:t>
                      </a:r>
                    </a:p>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(чел.)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2016- 2017</a:t>
                      </a:r>
                    </a:p>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 учебный год</a:t>
                      </a:r>
                    </a:p>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(чел.)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2017 -2018 </a:t>
                      </a:r>
                    </a:p>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учебный год</a:t>
                      </a:r>
                    </a:p>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(чел.)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94391">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Школьный </a:t>
                      </a:r>
                    </a:p>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этап</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accent4"/>
                          </a:solidFill>
                          <a:effectLst/>
                          <a:latin typeface="Times New Roman" pitchFamily="18" charset="0"/>
                          <a:cs typeface="Times New Roman" pitchFamily="18" charset="0"/>
                        </a:rPr>
                        <a:t>58 734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chemeClr val="accent4"/>
                          </a:solidFill>
                          <a:latin typeface="Times New Roman" pitchFamily="18" charset="0"/>
                          <a:cs typeface="Times New Roman" pitchFamily="18" charset="0"/>
                        </a:rPr>
                        <a:t>69 359</a:t>
                      </a:r>
                      <a:endParaRPr lang="ru-RU" sz="1600" b="1" dirty="0">
                        <a:solidFill>
                          <a:schemeClr val="accent4"/>
                        </a:solidFill>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rgbClr val="C00000"/>
                          </a:solidFill>
                          <a:latin typeface="Times New Roman" pitchFamily="18" charset="0"/>
                          <a:cs typeface="Times New Roman" pitchFamily="18" charset="0"/>
                        </a:rPr>
                        <a:t>109 084</a:t>
                      </a:r>
                      <a:endParaRPr lang="ru-RU" sz="1600" b="1" dirty="0">
                        <a:solidFill>
                          <a:srgbClr val="C00000"/>
                        </a:solidFill>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ru-RU" sz="1600" b="1" dirty="0">
                        <a:solidFill>
                          <a:schemeClr val="accent4"/>
                        </a:solidFill>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97137">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Муниципальный этап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rgbClr val="C00000"/>
                          </a:solidFill>
                          <a:effectLst/>
                          <a:latin typeface="Times New Roman" pitchFamily="18" charset="0"/>
                          <a:cs typeface="Times New Roman" pitchFamily="18" charset="0"/>
                        </a:rPr>
                        <a:t>17 753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chemeClr val="accent4"/>
                          </a:solidFill>
                          <a:latin typeface="Times New Roman" pitchFamily="18" charset="0"/>
                          <a:cs typeface="Times New Roman" pitchFamily="18" charset="0"/>
                        </a:rPr>
                        <a:t>16 098</a:t>
                      </a:r>
                      <a:endParaRPr lang="ru-RU" sz="1600" b="1" dirty="0">
                        <a:solidFill>
                          <a:schemeClr val="accent4"/>
                        </a:solidFill>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chemeClr val="accent4"/>
                          </a:solidFill>
                          <a:latin typeface="Times New Roman" pitchFamily="18" charset="0"/>
                          <a:cs typeface="Times New Roman" pitchFamily="18" charset="0"/>
                        </a:rPr>
                        <a:t>15 214</a:t>
                      </a:r>
                      <a:endParaRPr lang="ru-RU" sz="1600" b="1" dirty="0">
                        <a:solidFill>
                          <a:schemeClr val="accent4"/>
                        </a:solidFill>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ru-RU" sz="1600" b="1" dirty="0">
                        <a:solidFill>
                          <a:schemeClr val="accent4"/>
                        </a:solidFill>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43652">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Региональный этап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1600" b="1" i="0" u="none" strike="noStrike" cap="none" normalizeH="0" baseline="0" dirty="0" smtClean="0">
                          <a:ln>
                            <a:noFill/>
                          </a:ln>
                          <a:solidFill>
                            <a:srgbClr val="C00000"/>
                          </a:solidFill>
                          <a:effectLst/>
                          <a:latin typeface="Times New Roman" pitchFamily="18" charset="0"/>
                          <a:cs typeface="Times New Roman" pitchFamily="18" charset="0"/>
                        </a:rPr>
                        <a:t>1 288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chemeClr val="accent4"/>
                          </a:solidFill>
                          <a:latin typeface="Times New Roman" pitchFamily="18" charset="0"/>
                          <a:cs typeface="Times New Roman" pitchFamily="18" charset="0"/>
                        </a:rPr>
                        <a:t>1 270</a:t>
                      </a:r>
                      <a:endParaRPr lang="ru-RU" sz="1600" b="1" dirty="0">
                        <a:solidFill>
                          <a:schemeClr val="accent4"/>
                        </a:solidFill>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chemeClr val="accent4"/>
                          </a:solidFill>
                          <a:latin typeface="Times New Roman" pitchFamily="18" charset="0"/>
                          <a:cs typeface="Times New Roman" pitchFamily="18" charset="0"/>
                        </a:rPr>
                        <a:t>1 146</a:t>
                      </a:r>
                      <a:endParaRPr lang="ru-RU" sz="1600" b="1" dirty="0">
                        <a:solidFill>
                          <a:schemeClr val="accent4"/>
                        </a:solidFill>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ru-RU" sz="1600" b="1" dirty="0">
                        <a:solidFill>
                          <a:schemeClr val="accent4"/>
                        </a:solidFill>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 name="Прямоугольник 5"/>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7" name="Прямоугольник 6"/>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8"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2000" b="1" dirty="0">
                <a:solidFill>
                  <a:schemeClr val="bg1"/>
                </a:solidFill>
                <a:latin typeface="Calibri" pitchFamily="34" charset="0"/>
              </a:rPr>
              <a:t>Динамика развития олимпиадного движения Всероссийской олимпиады школьников  в Забайкальском </a:t>
            </a:r>
            <a:r>
              <a:rPr lang="ru-RU" sz="2000" b="1" dirty="0" smtClean="0">
                <a:solidFill>
                  <a:schemeClr val="bg1"/>
                </a:solidFill>
                <a:latin typeface="Calibri" pitchFamily="34" charset="0"/>
              </a:rPr>
              <a:t>крае</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763380539"/>
              </p:ext>
            </p:extLst>
          </p:nvPr>
        </p:nvGraphicFramePr>
        <p:xfrm>
          <a:off x="1260959" y="1196753"/>
          <a:ext cx="7742634" cy="5055980"/>
        </p:xfrm>
        <a:graphic>
          <a:graphicData uri="http://schemas.openxmlformats.org/drawingml/2006/table">
            <a:tbl>
              <a:tblPr>
                <a:tableStyleId>{5DA37D80-6434-44D0-A028-1B22A696006F}</a:tableStyleId>
              </a:tblPr>
              <a:tblGrid>
                <a:gridCol w="1983651"/>
                <a:gridCol w="1919661"/>
                <a:gridCol w="1791684"/>
                <a:gridCol w="2047638"/>
              </a:tblGrid>
              <a:tr h="432047">
                <a:tc>
                  <a:txBody>
                    <a:bodyPr/>
                    <a:lstStyle/>
                    <a:p>
                      <a:pPr indent="0" algn="ctr">
                        <a:lnSpc>
                          <a:spcPct val="90000"/>
                        </a:lnSpc>
                        <a:spcAft>
                          <a:spcPts val="0"/>
                        </a:spcAft>
                      </a:pPr>
                      <a:endParaRPr lang="ru-RU" sz="1400" b="1" dirty="0">
                        <a:latin typeface="Times New Roman" pitchFamily="18" charset="0"/>
                        <a:ea typeface="Calibri"/>
                        <a:cs typeface="Times New Roman" pitchFamily="18" charset="0"/>
                      </a:endParaRPr>
                    </a:p>
                  </a:txBody>
                  <a:tcPr marL="37322" marR="37322" marT="0" marB="0" anchor="ctr">
                    <a:solidFill>
                      <a:schemeClr val="accent2">
                        <a:lumMod val="20000"/>
                        <a:lumOff val="80000"/>
                      </a:schemeClr>
                    </a:solidFill>
                  </a:tcPr>
                </a:tc>
                <a:tc>
                  <a:txBody>
                    <a:bodyPr/>
                    <a:lstStyle/>
                    <a:p>
                      <a:pPr indent="0" algn="ctr">
                        <a:lnSpc>
                          <a:spcPct val="90000"/>
                        </a:lnSpc>
                        <a:spcAft>
                          <a:spcPts val="0"/>
                        </a:spcAft>
                      </a:pPr>
                      <a:r>
                        <a:rPr lang="ru-RU" sz="1400" b="1" dirty="0">
                          <a:latin typeface="Times New Roman" pitchFamily="18" charset="0"/>
                          <a:cs typeface="Times New Roman" pitchFamily="18" charset="0"/>
                        </a:rPr>
                        <a:t>2015 г.</a:t>
                      </a:r>
                      <a:endParaRPr lang="ru-RU" sz="1400" b="1" dirty="0">
                        <a:latin typeface="Times New Roman" pitchFamily="18" charset="0"/>
                        <a:ea typeface="Calibri"/>
                        <a:cs typeface="Times New Roman" pitchFamily="18" charset="0"/>
                      </a:endParaRPr>
                    </a:p>
                  </a:txBody>
                  <a:tcPr marL="37322" marR="37322" marT="0" marB="0" anchor="ctr">
                    <a:solidFill>
                      <a:schemeClr val="accent2">
                        <a:lumMod val="20000"/>
                        <a:lumOff val="80000"/>
                      </a:schemeClr>
                    </a:solidFill>
                  </a:tcPr>
                </a:tc>
                <a:tc>
                  <a:txBody>
                    <a:bodyPr/>
                    <a:lstStyle/>
                    <a:p>
                      <a:pPr indent="0" algn="ctr">
                        <a:lnSpc>
                          <a:spcPct val="90000"/>
                        </a:lnSpc>
                        <a:spcAft>
                          <a:spcPts val="0"/>
                        </a:spcAft>
                      </a:pPr>
                      <a:r>
                        <a:rPr lang="ru-RU" sz="1400" b="1" dirty="0">
                          <a:latin typeface="Times New Roman" pitchFamily="18" charset="0"/>
                          <a:cs typeface="Times New Roman" pitchFamily="18" charset="0"/>
                        </a:rPr>
                        <a:t>2016 г.</a:t>
                      </a:r>
                      <a:endParaRPr lang="ru-RU" sz="1400" b="1" dirty="0">
                        <a:latin typeface="Times New Roman" pitchFamily="18" charset="0"/>
                        <a:ea typeface="Calibri"/>
                        <a:cs typeface="Times New Roman" pitchFamily="18" charset="0"/>
                      </a:endParaRPr>
                    </a:p>
                  </a:txBody>
                  <a:tcPr marL="37322" marR="37322" marT="0" marB="0" anchor="ctr">
                    <a:solidFill>
                      <a:schemeClr val="accent2">
                        <a:lumMod val="20000"/>
                        <a:lumOff val="80000"/>
                      </a:schemeClr>
                    </a:solidFill>
                  </a:tcPr>
                </a:tc>
                <a:tc>
                  <a:txBody>
                    <a:bodyPr/>
                    <a:lstStyle/>
                    <a:p>
                      <a:pPr indent="0" algn="ctr">
                        <a:lnSpc>
                          <a:spcPct val="90000"/>
                        </a:lnSpc>
                        <a:spcAft>
                          <a:spcPts val="0"/>
                        </a:spcAft>
                      </a:pPr>
                      <a:r>
                        <a:rPr lang="ru-RU" sz="1400" b="1" dirty="0">
                          <a:latin typeface="Times New Roman" pitchFamily="18" charset="0"/>
                          <a:cs typeface="Times New Roman" pitchFamily="18" charset="0"/>
                        </a:rPr>
                        <a:t>2017г.</a:t>
                      </a:r>
                      <a:endParaRPr lang="ru-RU" sz="1400" b="1" dirty="0">
                        <a:latin typeface="Times New Roman" pitchFamily="18" charset="0"/>
                        <a:ea typeface="Calibri"/>
                        <a:cs typeface="Times New Roman" pitchFamily="18" charset="0"/>
                      </a:endParaRPr>
                    </a:p>
                  </a:txBody>
                  <a:tcPr marL="37322" marR="37322" marT="0" marB="0" anchor="ctr">
                    <a:solidFill>
                      <a:schemeClr val="accent2">
                        <a:lumMod val="20000"/>
                        <a:lumOff val="80000"/>
                      </a:schemeClr>
                    </a:solidFill>
                  </a:tcPr>
                </a:tc>
              </a:tr>
              <a:tr h="576064">
                <a:tc>
                  <a:txBody>
                    <a:bodyPr/>
                    <a:lstStyle/>
                    <a:p>
                      <a:pPr marL="0" indent="0" algn="ctr">
                        <a:lnSpc>
                          <a:spcPct val="90000"/>
                        </a:lnSpc>
                        <a:spcAft>
                          <a:spcPts val="0"/>
                        </a:spcAft>
                      </a:pPr>
                      <a:r>
                        <a:rPr lang="ru-RU" sz="1400" b="1" dirty="0">
                          <a:latin typeface="Times New Roman" pitchFamily="18" charset="0"/>
                          <a:cs typeface="Times New Roman" pitchFamily="18" charset="0"/>
                        </a:rPr>
                        <a:t>Кол-во </a:t>
                      </a:r>
                      <a:r>
                        <a:rPr lang="ru-RU" sz="1400" b="1" dirty="0" smtClean="0">
                          <a:latin typeface="Times New Roman" pitchFamily="18" charset="0"/>
                          <a:cs typeface="Times New Roman" pitchFamily="18" charset="0"/>
                        </a:rPr>
                        <a:t>участников регионального этапа</a:t>
                      </a:r>
                      <a:endParaRPr lang="ru-RU" sz="1400" b="1"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dirty="0">
                          <a:solidFill>
                            <a:srgbClr val="FF0000"/>
                          </a:solidFill>
                          <a:latin typeface="Times New Roman" pitchFamily="18" charset="0"/>
                          <a:cs typeface="Times New Roman" pitchFamily="18" charset="0"/>
                        </a:rPr>
                        <a:t>1288 чел. </a:t>
                      </a:r>
                      <a:endParaRPr lang="ru-RU" sz="1400" dirty="0">
                        <a:solidFill>
                          <a:srgbClr val="FF0000"/>
                        </a:solidFill>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dirty="0">
                          <a:latin typeface="Times New Roman" pitchFamily="18" charset="0"/>
                          <a:cs typeface="Times New Roman" pitchFamily="18" charset="0"/>
                        </a:rPr>
                        <a:t>1270 чел. </a:t>
                      </a:r>
                      <a:endParaRPr lang="ru-RU" sz="1400"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dirty="0">
                          <a:latin typeface="Times New Roman" pitchFamily="18" charset="0"/>
                          <a:cs typeface="Times New Roman" pitchFamily="18" charset="0"/>
                        </a:rPr>
                        <a:t>1146 чел. </a:t>
                      </a:r>
                      <a:endParaRPr lang="ru-RU" sz="1400" dirty="0">
                        <a:latin typeface="Times New Roman" pitchFamily="18" charset="0"/>
                        <a:ea typeface="Calibri"/>
                        <a:cs typeface="Times New Roman" pitchFamily="18" charset="0"/>
                      </a:endParaRPr>
                    </a:p>
                  </a:txBody>
                  <a:tcPr marL="37322" marR="37322" marT="0" marB="0" anchor="ctr"/>
                </a:tc>
              </a:tr>
              <a:tr h="576064">
                <a:tc>
                  <a:txBody>
                    <a:bodyPr/>
                    <a:lstStyle/>
                    <a:p>
                      <a:pPr indent="0" algn="ctr">
                        <a:lnSpc>
                          <a:spcPct val="90000"/>
                        </a:lnSpc>
                        <a:spcAft>
                          <a:spcPts val="0"/>
                        </a:spcAft>
                      </a:pPr>
                      <a:r>
                        <a:rPr lang="ru-RU" sz="1400" b="1" dirty="0">
                          <a:latin typeface="Times New Roman" pitchFamily="18" charset="0"/>
                          <a:cs typeface="Times New Roman" pitchFamily="18" charset="0"/>
                        </a:rPr>
                        <a:t>Кол-во победителей и призеров </a:t>
                      </a:r>
                      <a:endParaRPr lang="ru-RU" sz="1400" b="1"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dirty="0" smtClean="0">
                          <a:latin typeface="Times New Roman" pitchFamily="18" charset="0"/>
                          <a:cs typeface="Times New Roman" pitchFamily="18" charset="0"/>
                        </a:rPr>
                        <a:t>146 чел.</a:t>
                      </a:r>
                      <a:endParaRPr lang="ru-RU" sz="1400"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dirty="0" smtClean="0">
                          <a:solidFill>
                            <a:srgbClr val="FF0000"/>
                          </a:solidFill>
                          <a:latin typeface="Times New Roman" pitchFamily="18" charset="0"/>
                          <a:cs typeface="Times New Roman" pitchFamily="18" charset="0"/>
                        </a:rPr>
                        <a:t>153 чел.</a:t>
                      </a:r>
                      <a:endParaRPr lang="ru-RU" sz="1400" dirty="0">
                        <a:solidFill>
                          <a:srgbClr val="FF0000"/>
                        </a:solidFill>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dirty="0" smtClean="0">
                          <a:latin typeface="Times New Roman" pitchFamily="18" charset="0"/>
                          <a:cs typeface="Times New Roman" pitchFamily="18" charset="0"/>
                        </a:rPr>
                        <a:t>146 чел.</a:t>
                      </a:r>
                      <a:endParaRPr lang="ru-RU" sz="1400" dirty="0">
                        <a:latin typeface="Times New Roman" pitchFamily="18" charset="0"/>
                        <a:ea typeface="Calibri"/>
                        <a:cs typeface="Times New Roman" pitchFamily="18" charset="0"/>
                      </a:endParaRPr>
                    </a:p>
                  </a:txBody>
                  <a:tcPr marL="37322" marR="37322" marT="0" marB="0" anchor="ctr"/>
                </a:tc>
              </a:tr>
              <a:tr h="1011098">
                <a:tc>
                  <a:txBody>
                    <a:bodyPr/>
                    <a:lstStyle/>
                    <a:p>
                      <a:pPr indent="0" algn="ctr">
                        <a:lnSpc>
                          <a:spcPct val="90000"/>
                        </a:lnSpc>
                        <a:spcAft>
                          <a:spcPts val="0"/>
                        </a:spcAft>
                      </a:pPr>
                      <a:r>
                        <a:rPr lang="ru-RU" sz="1400" b="1" dirty="0" smtClean="0">
                          <a:latin typeface="Times New Roman" pitchFamily="18" charset="0"/>
                          <a:cs typeface="Times New Roman" pitchFamily="18" charset="0"/>
                        </a:rPr>
                        <a:t>Выбор предметов участниками регионального этапа</a:t>
                      </a:r>
                      <a:endParaRPr lang="ru-RU" sz="1400" b="1"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dirty="0" smtClean="0">
                          <a:latin typeface="Times New Roman" pitchFamily="18" charset="0"/>
                          <a:cs typeface="Times New Roman" pitchFamily="18" charset="0"/>
                        </a:rPr>
                        <a:t>Физкультура – 125</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Литература  – 104</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Биология  – 97</a:t>
                      </a:r>
                      <a:endParaRPr lang="ru-RU" sz="1400"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dirty="0" smtClean="0">
                          <a:latin typeface="Times New Roman" pitchFamily="18" charset="0"/>
                          <a:cs typeface="Times New Roman" pitchFamily="18" charset="0"/>
                        </a:rPr>
                        <a:t>Обществознание  – 23</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Физкультура  – 122</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Право  – 87</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Русский язык</a:t>
                      </a:r>
                      <a:r>
                        <a:rPr lang="ru-RU" sz="1400" baseline="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 – 77</a:t>
                      </a:r>
                      <a:endParaRPr lang="ru-RU" sz="1400"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dirty="0" smtClean="0">
                          <a:latin typeface="Times New Roman" pitchFamily="18" charset="0"/>
                          <a:cs typeface="Times New Roman" pitchFamily="18" charset="0"/>
                        </a:rPr>
                        <a:t>Физкультура  – 99</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География  – 88</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Обществознание  – 86</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a:latin typeface="Times New Roman" pitchFamily="18" charset="0"/>
                          <a:cs typeface="Times New Roman" pitchFamily="18" charset="0"/>
                        </a:rPr>
                        <a:t>русский </a:t>
                      </a:r>
                      <a:r>
                        <a:rPr lang="ru-RU" sz="1400" dirty="0" smtClean="0">
                          <a:latin typeface="Times New Roman" pitchFamily="18" charset="0"/>
                          <a:cs typeface="Times New Roman" pitchFamily="18" charset="0"/>
                        </a:rPr>
                        <a:t>язык  – 84</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Литература  – 83</a:t>
                      </a:r>
                      <a:endParaRPr lang="ru-RU" sz="1400" dirty="0">
                        <a:latin typeface="Times New Roman" pitchFamily="18" charset="0"/>
                        <a:ea typeface="Calibri"/>
                        <a:cs typeface="Times New Roman" pitchFamily="18" charset="0"/>
                      </a:endParaRPr>
                    </a:p>
                  </a:txBody>
                  <a:tcPr marL="37322" marR="37322" marT="0" marB="0" anchor="ctr"/>
                </a:tc>
              </a:tr>
              <a:tr h="1078504">
                <a:tc>
                  <a:txBody>
                    <a:bodyPr/>
                    <a:lstStyle/>
                    <a:p>
                      <a:pPr indent="0" algn="ctr">
                        <a:lnSpc>
                          <a:spcPct val="90000"/>
                        </a:lnSpc>
                        <a:spcAft>
                          <a:spcPts val="0"/>
                        </a:spcAft>
                      </a:pPr>
                      <a:r>
                        <a:rPr lang="ru-RU" sz="1400" b="1" dirty="0">
                          <a:latin typeface="Times New Roman" pitchFamily="18" charset="0"/>
                          <a:cs typeface="Times New Roman" pitchFamily="18" charset="0"/>
                        </a:rPr>
                        <a:t>Кол-во победителей и призеров, прошедших на заключительный </a:t>
                      </a:r>
                      <a:r>
                        <a:rPr lang="ru-RU" sz="1400" b="1" dirty="0" smtClean="0">
                          <a:latin typeface="Times New Roman" pitchFamily="18" charset="0"/>
                          <a:cs typeface="Times New Roman" pitchFamily="18" charset="0"/>
                        </a:rPr>
                        <a:t>этап</a:t>
                      </a:r>
                      <a:endParaRPr lang="ru-RU" sz="1400" b="1"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b="1" dirty="0">
                          <a:solidFill>
                            <a:srgbClr val="C00000"/>
                          </a:solidFill>
                          <a:latin typeface="Times New Roman" pitchFamily="18" charset="0"/>
                          <a:cs typeface="Times New Roman" pitchFamily="18" charset="0"/>
                        </a:rPr>
                        <a:t>Всего: </a:t>
                      </a:r>
                      <a:r>
                        <a:rPr lang="ru-RU" sz="1400" b="1" dirty="0" smtClean="0">
                          <a:solidFill>
                            <a:srgbClr val="C00000"/>
                          </a:solidFill>
                          <a:latin typeface="Times New Roman" pitchFamily="18" charset="0"/>
                          <a:cs typeface="Times New Roman" pitchFamily="18" charset="0"/>
                        </a:rPr>
                        <a:t>6 чел.</a:t>
                      </a:r>
                      <a:endParaRPr lang="ru-RU" sz="1400" b="1" dirty="0">
                        <a:solidFill>
                          <a:srgbClr val="C00000"/>
                        </a:solidFill>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Обществознание  – 2</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Физкультура  – 3</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Право  – 1</a:t>
                      </a:r>
                      <a:endParaRPr lang="ru-RU" sz="1400"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b="1" dirty="0">
                          <a:solidFill>
                            <a:srgbClr val="C00000"/>
                          </a:solidFill>
                          <a:latin typeface="Times New Roman" pitchFamily="18" charset="0"/>
                          <a:cs typeface="Times New Roman" pitchFamily="18" charset="0"/>
                        </a:rPr>
                        <a:t>Всего: </a:t>
                      </a:r>
                      <a:r>
                        <a:rPr lang="ru-RU" sz="1400" b="1" dirty="0" smtClean="0">
                          <a:solidFill>
                            <a:srgbClr val="C00000"/>
                          </a:solidFill>
                          <a:latin typeface="Times New Roman" pitchFamily="18" charset="0"/>
                          <a:cs typeface="Times New Roman" pitchFamily="18" charset="0"/>
                        </a:rPr>
                        <a:t>5 чел.</a:t>
                      </a:r>
                      <a:endParaRPr lang="ru-RU" sz="1400" b="1" dirty="0">
                        <a:solidFill>
                          <a:srgbClr val="C00000"/>
                        </a:solidFill>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История  – 2</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Технология  – 1</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Китайский язык  – 2</a:t>
                      </a:r>
                      <a:endParaRPr lang="ru-RU" sz="1400"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b="1" dirty="0">
                          <a:solidFill>
                            <a:srgbClr val="C00000"/>
                          </a:solidFill>
                          <a:latin typeface="Times New Roman" pitchFamily="18" charset="0"/>
                          <a:cs typeface="Times New Roman" pitchFamily="18" charset="0"/>
                        </a:rPr>
                        <a:t>Всего: </a:t>
                      </a:r>
                      <a:r>
                        <a:rPr lang="ru-RU" sz="1400" b="1" dirty="0" smtClean="0">
                          <a:solidFill>
                            <a:srgbClr val="C00000"/>
                          </a:solidFill>
                          <a:latin typeface="Times New Roman" pitchFamily="18" charset="0"/>
                          <a:cs typeface="Times New Roman" pitchFamily="18" charset="0"/>
                        </a:rPr>
                        <a:t>10 чел.</a:t>
                      </a:r>
                      <a:endParaRPr lang="ru-RU" sz="1400" b="1" dirty="0">
                        <a:solidFill>
                          <a:srgbClr val="C00000"/>
                        </a:solidFill>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Литература  – 3</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Физкультура  – 3</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Обществознание  – 2</a:t>
                      </a:r>
                      <a:endParaRPr lang="ru-RU" sz="1400" dirty="0">
                        <a:latin typeface="Times New Roman" pitchFamily="18" charset="0"/>
                        <a:cs typeface="Times New Roman" pitchFamily="18" charset="0"/>
                      </a:endParaRPr>
                    </a:p>
                    <a:p>
                      <a:pPr indent="0" algn="ctr">
                        <a:lnSpc>
                          <a:spcPct val="90000"/>
                        </a:lnSpc>
                        <a:spcAft>
                          <a:spcPts val="0"/>
                        </a:spcAft>
                      </a:pPr>
                      <a:r>
                        <a:rPr lang="ru-RU" sz="1400" dirty="0" smtClean="0">
                          <a:latin typeface="Times New Roman" pitchFamily="18" charset="0"/>
                          <a:cs typeface="Times New Roman" pitchFamily="18" charset="0"/>
                        </a:rPr>
                        <a:t>Китайский язык  – 2</a:t>
                      </a:r>
                      <a:endParaRPr lang="ru-RU" sz="1400" dirty="0">
                        <a:latin typeface="Times New Roman" pitchFamily="18" charset="0"/>
                        <a:ea typeface="Calibri"/>
                        <a:cs typeface="Times New Roman" pitchFamily="18" charset="0"/>
                      </a:endParaRPr>
                    </a:p>
                  </a:txBody>
                  <a:tcPr marL="37322" marR="37322" marT="0" marB="0" anchor="ctr"/>
                </a:tc>
              </a:tr>
              <a:tr h="1382203">
                <a:tc>
                  <a:txBody>
                    <a:bodyPr/>
                    <a:lstStyle/>
                    <a:p>
                      <a:pPr indent="0" algn="ctr">
                        <a:lnSpc>
                          <a:spcPct val="90000"/>
                        </a:lnSpc>
                        <a:spcAft>
                          <a:spcPts val="0"/>
                        </a:spcAft>
                      </a:pPr>
                      <a:r>
                        <a:rPr lang="ru-RU" sz="1400" b="1" dirty="0">
                          <a:latin typeface="Times New Roman" pitchFamily="18" charset="0"/>
                          <a:cs typeface="Times New Roman" pitchFamily="18" charset="0"/>
                        </a:rPr>
                        <a:t>Кол-во победителей и призеров, занявших призовое место на заключительном </a:t>
                      </a:r>
                      <a:r>
                        <a:rPr lang="ru-RU" sz="1400" b="1" dirty="0" smtClean="0">
                          <a:latin typeface="Times New Roman" pitchFamily="18" charset="0"/>
                          <a:cs typeface="Times New Roman" pitchFamily="18" charset="0"/>
                        </a:rPr>
                        <a:t>этапе</a:t>
                      </a:r>
                      <a:endParaRPr lang="ru-RU" sz="1400" b="1" dirty="0">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b="1" dirty="0" smtClean="0">
                          <a:solidFill>
                            <a:srgbClr val="C00000"/>
                          </a:solidFill>
                          <a:latin typeface="Times New Roman" pitchFamily="18" charset="0"/>
                          <a:cs typeface="Times New Roman" pitchFamily="18" charset="0"/>
                        </a:rPr>
                        <a:t>1 чел.</a:t>
                      </a:r>
                      <a:r>
                        <a:rPr lang="ru-RU" sz="1400" b="1" baseline="0" dirty="0" smtClean="0">
                          <a:solidFill>
                            <a:srgbClr val="C00000"/>
                          </a:solidFill>
                          <a:latin typeface="Times New Roman" pitchFamily="18" charset="0"/>
                          <a:cs typeface="Times New Roman" pitchFamily="18" charset="0"/>
                        </a:rPr>
                        <a:t> </a:t>
                      </a:r>
                      <a:r>
                        <a:rPr lang="ru-RU" sz="1400" b="1" dirty="0" smtClean="0">
                          <a:solidFill>
                            <a:srgbClr val="C00000"/>
                          </a:solidFill>
                          <a:latin typeface="Times New Roman" pitchFamily="18" charset="0"/>
                          <a:cs typeface="Times New Roman" pitchFamily="18" charset="0"/>
                        </a:rPr>
                        <a:t>– физкультура </a:t>
                      </a:r>
                      <a:r>
                        <a:rPr lang="ru-RU" sz="1400" b="1" dirty="0">
                          <a:solidFill>
                            <a:srgbClr val="C00000"/>
                          </a:solidFill>
                          <a:latin typeface="Times New Roman" pitchFamily="18" charset="0"/>
                          <a:cs typeface="Times New Roman" pitchFamily="18" charset="0"/>
                        </a:rPr>
                        <a:t>(победитель)</a:t>
                      </a:r>
                      <a:endParaRPr lang="ru-RU" sz="1400" b="1" dirty="0">
                        <a:solidFill>
                          <a:srgbClr val="C00000"/>
                        </a:solidFill>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b="1" dirty="0" smtClean="0">
                          <a:solidFill>
                            <a:srgbClr val="C00000"/>
                          </a:solidFill>
                          <a:latin typeface="Times New Roman" pitchFamily="18" charset="0"/>
                          <a:cs typeface="Times New Roman" pitchFamily="18" charset="0"/>
                        </a:rPr>
                        <a:t>1 чел.</a:t>
                      </a:r>
                      <a:r>
                        <a:rPr lang="ru-RU" sz="1400" b="1" baseline="0" dirty="0" smtClean="0">
                          <a:solidFill>
                            <a:srgbClr val="C00000"/>
                          </a:solidFill>
                          <a:latin typeface="Times New Roman" pitchFamily="18" charset="0"/>
                          <a:cs typeface="Times New Roman" pitchFamily="18" charset="0"/>
                        </a:rPr>
                        <a:t> </a:t>
                      </a:r>
                      <a:r>
                        <a:rPr lang="ru-RU" sz="1400" b="1" dirty="0" smtClean="0">
                          <a:solidFill>
                            <a:srgbClr val="C00000"/>
                          </a:solidFill>
                          <a:latin typeface="Times New Roman" pitchFamily="18" charset="0"/>
                          <a:cs typeface="Times New Roman" pitchFamily="18" charset="0"/>
                        </a:rPr>
                        <a:t>– физкультура </a:t>
                      </a:r>
                      <a:r>
                        <a:rPr lang="ru-RU" sz="1400" b="1" dirty="0">
                          <a:solidFill>
                            <a:srgbClr val="C00000"/>
                          </a:solidFill>
                          <a:latin typeface="Times New Roman" pitchFamily="18" charset="0"/>
                          <a:cs typeface="Times New Roman" pitchFamily="18" charset="0"/>
                        </a:rPr>
                        <a:t>(призер)</a:t>
                      </a:r>
                      <a:endParaRPr lang="ru-RU" sz="1400" b="1" dirty="0">
                        <a:solidFill>
                          <a:srgbClr val="C00000"/>
                        </a:solidFill>
                        <a:latin typeface="Times New Roman" pitchFamily="18" charset="0"/>
                        <a:ea typeface="Calibri"/>
                        <a:cs typeface="Times New Roman" pitchFamily="18" charset="0"/>
                      </a:endParaRPr>
                    </a:p>
                  </a:txBody>
                  <a:tcPr marL="37322" marR="37322" marT="0" marB="0" anchor="ctr"/>
                </a:tc>
                <a:tc>
                  <a:txBody>
                    <a:bodyPr/>
                    <a:lstStyle/>
                    <a:p>
                      <a:pPr indent="0" algn="ctr">
                        <a:lnSpc>
                          <a:spcPct val="90000"/>
                        </a:lnSpc>
                        <a:spcAft>
                          <a:spcPts val="0"/>
                        </a:spcAft>
                      </a:pPr>
                      <a:r>
                        <a:rPr lang="ru-RU" sz="1400" b="1" dirty="0" smtClean="0">
                          <a:solidFill>
                            <a:srgbClr val="C00000"/>
                          </a:solidFill>
                          <a:latin typeface="Times New Roman" pitchFamily="18" charset="0"/>
                          <a:cs typeface="Times New Roman" pitchFamily="18" charset="0"/>
                        </a:rPr>
                        <a:t>1 чел.</a:t>
                      </a:r>
                      <a:r>
                        <a:rPr lang="ru-RU" sz="1400" b="1" baseline="0" dirty="0" smtClean="0">
                          <a:solidFill>
                            <a:srgbClr val="C00000"/>
                          </a:solidFill>
                          <a:latin typeface="Times New Roman" pitchFamily="18" charset="0"/>
                          <a:cs typeface="Times New Roman" pitchFamily="18" charset="0"/>
                        </a:rPr>
                        <a:t> </a:t>
                      </a:r>
                      <a:r>
                        <a:rPr lang="ru-RU" sz="1400" b="1" dirty="0" smtClean="0">
                          <a:solidFill>
                            <a:srgbClr val="C00000"/>
                          </a:solidFill>
                          <a:latin typeface="Times New Roman" pitchFamily="18" charset="0"/>
                          <a:cs typeface="Times New Roman" pitchFamily="18" charset="0"/>
                        </a:rPr>
                        <a:t>– </a:t>
                      </a:r>
                    </a:p>
                    <a:p>
                      <a:pPr indent="0" algn="ctr">
                        <a:lnSpc>
                          <a:spcPct val="90000"/>
                        </a:lnSpc>
                        <a:spcAft>
                          <a:spcPts val="0"/>
                        </a:spcAft>
                      </a:pPr>
                      <a:r>
                        <a:rPr lang="ru-RU" sz="1400" b="1" dirty="0" smtClean="0">
                          <a:solidFill>
                            <a:srgbClr val="C00000"/>
                          </a:solidFill>
                          <a:latin typeface="Times New Roman" pitchFamily="18" charset="0"/>
                          <a:cs typeface="Times New Roman" pitchFamily="18" charset="0"/>
                        </a:rPr>
                        <a:t>китайский </a:t>
                      </a:r>
                      <a:r>
                        <a:rPr lang="ru-RU" sz="1400" b="1" dirty="0">
                          <a:solidFill>
                            <a:srgbClr val="C00000"/>
                          </a:solidFill>
                          <a:latin typeface="Times New Roman" pitchFamily="18" charset="0"/>
                          <a:cs typeface="Times New Roman" pitchFamily="18" charset="0"/>
                        </a:rPr>
                        <a:t>язык (призер)</a:t>
                      </a:r>
                      <a:endParaRPr lang="ru-RU" sz="1400" b="1" dirty="0">
                        <a:solidFill>
                          <a:srgbClr val="C00000"/>
                        </a:solidFill>
                        <a:latin typeface="Times New Roman" pitchFamily="18" charset="0"/>
                        <a:ea typeface="Calibri"/>
                        <a:cs typeface="Times New Roman" pitchFamily="18" charset="0"/>
                      </a:endParaRPr>
                    </a:p>
                  </a:txBody>
                  <a:tcPr marL="37322" marR="37322" marT="0" marB="0" anchor="ctr"/>
                </a:tc>
              </a:tr>
            </a:tbl>
          </a:graphicData>
        </a:graphic>
      </p:graphicFrame>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200" b="1" dirty="0">
                <a:solidFill>
                  <a:schemeClr val="bg1"/>
                </a:solidFill>
                <a:latin typeface="Calibri" pitchFamily="34" charset="0"/>
              </a:rPr>
              <a:t>Всероссийская олимпиада школьников</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sz="half" idx="1"/>
          </p:nvPr>
        </p:nvSpPr>
        <p:spPr/>
        <p:txBody>
          <a:bodyPr/>
          <a:lstStyle/>
          <a:p>
            <a:pPr eaLnBrk="1" hangingPunct="1">
              <a:buFont typeface="Wingdings" pitchFamily="2" charset="2"/>
              <a:buNone/>
            </a:pPr>
            <a:r>
              <a:rPr lang="ru-RU" sz="2800" b="1" smtClean="0"/>
              <a:t> </a:t>
            </a:r>
          </a:p>
        </p:txBody>
      </p:sp>
      <p:graphicFrame>
        <p:nvGraphicFramePr>
          <p:cNvPr id="29510" name="Group 838"/>
          <p:cNvGraphicFramePr>
            <a:graphicFrameLocks noGrp="1"/>
          </p:cNvGraphicFramePr>
          <p:nvPr>
            <p:ph sz="half" idx="2"/>
            <p:extLst>
              <p:ext uri="{D42A27DB-BD31-4B8C-83A1-F6EECF244321}">
                <p14:modId xmlns:p14="http://schemas.microsoft.com/office/powerpoint/2010/main" xmlns="" val="2757784556"/>
              </p:ext>
            </p:extLst>
          </p:nvPr>
        </p:nvGraphicFramePr>
        <p:xfrm>
          <a:off x="1187625" y="1557338"/>
          <a:ext cx="7313465" cy="4440758"/>
        </p:xfrm>
        <a:graphic>
          <a:graphicData uri="http://schemas.openxmlformats.org/drawingml/2006/table">
            <a:tbl>
              <a:tblPr/>
              <a:tblGrid>
                <a:gridCol w="648071"/>
                <a:gridCol w="2927005"/>
                <a:gridCol w="3738389"/>
              </a:tblGrid>
              <a:tr h="93555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п/п</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Наименование районов, городов</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Кол-во победителей и призеров регионального этапа Всероссийской олимпиады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г. Чита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57 </a:t>
                      </a:r>
                      <a:r>
                        <a:rPr kumimoji="0" lang="ru-RU" sz="1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(21+36 приз.)</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п. Агинское, МОУ «Агинская окружная гимназия-интернат»</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15</a:t>
                      </a:r>
                      <a:r>
                        <a:rPr kumimoji="0" lang="ru-RU" sz="1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(5+10 приз.)</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Могойтуйский</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район</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14 </a:t>
                      </a:r>
                      <a:r>
                        <a:rPr kumimoji="0" lang="ru-RU" sz="1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(4+10 приз.)</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Дульдургинский</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район</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 </a:t>
                      </a:r>
                      <a:r>
                        <a:rPr kumimoji="0" lang="ru-RU" sz="1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(1+3 приз.)</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Г. Краснокаменск и Краснокаменский район</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 </a:t>
                      </a:r>
                      <a:r>
                        <a:rPr kumimoji="0" lang="ru-RU" sz="1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(1+2 приз.)</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70C0"/>
                          </a:solidFill>
                          <a:effectLst/>
                          <a:latin typeface="Times New Roman" pitchFamily="18" charset="0"/>
                          <a:cs typeface="Times New Roman" pitchFamily="18" charset="0"/>
                        </a:rPr>
                        <a:t>Лицеи, гимназии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296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latin typeface="Times New Roman" pitchFamily="18" charset="0"/>
                          <a:cs typeface="Times New Roman" pitchFamily="18" charset="0"/>
                        </a:rPr>
                        <a:t> ГОУ «</a:t>
                      </a:r>
                      <a:r>
                        <a:rPr kumimoji="0" lang="ru-RU" sz="1400" b="1" kern="1200" dirty="0" smtClean="0">
                          <a:solidFill>
                            <a:schemeClr val="tx1"/>
                          </a:solidFill>
                          <a:latin typeface="Times New Roman" pitchFamily="18" charset="0"/>
                          <a:ea typeface="+mn-ea"/>
                          <a:cs typeface="Times New Roman" pitchFamily="18" charset="0"/>
                        </a:rPr>
                        <a:t>Забайкальский краевой лицей-интернат»</a:t>
                      </a:r>
                      <a:endParaRPr lang="ru-RU" sz="1400" b="1" dirty="0">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latin typeface="Times New Roman" panose="02020603050405020304" pitchFamily="18" charset="0"/>
                          <a:cs typeface="Times New Roman" panose="02020603050405020304" pitchFamily="18" charset="0"/>
                        </a:rPr>
                        <a:t>24 </a:t>
                      </a:r>
                      <a:r>
                        <a:rPr lang="ru-RU" sz="1400" b="1" dirty="0" smtClean="0">
                          <a:solidFill>
                            <a:srgbClr val="FF0000"/>
                          </a:solidFill>
                          <a:latin typeface="Times New Roman" panose="02020603050405020304" pitchFamily="18" charset="0"/>
                          <a:cs typeface="Times New Roman" panose="02020603050405020304" pitchFamily="18" charset="0"/>
                        </a:rPr>
                        <a:t>(4+20 приз.)</a:t>
                      </a:r>
                      <a:endParaRPr lang="ru-RU" sz="1400" b="1" dirty="0">
                        <a:solidFill>
                          <a:srgbClr val="FF0000"/>
                        </a:solidFill>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ГОУ </a:t>
                      </a:r>
                      <a:r>
                        <a:rPr kumimoji="0" lang="ru-RU" sz="1400" b="1" kern="1200" dirty="0" smtClean="0">
                          <a:solidFill>
                            <a:schemeClr val="tx1"/>
                          </a:solidFill>
                          <a:latin typeface="Times New Roman" pitchFamily="18" charset="0"/>
                          <a:ea typeface="+mn-ea"/>
                          <a:cs typeface="Times New Roman" pitchFamily="18" charset="0"/>
                        </a:rPr>
                        <a:t>«Забайкальская краевая гимназия-интернат»</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6</a:t>
                      </a:r>
                      <a:r>
                        <a:rPr kumimoji="0" lang="ru-RU" sz="1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(3+3 приз.)</a:t>
                      </a:r>
                      <a:endParaRPr kumimoji="0" lang="en-US" sz="1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2000" b="1" dirty="0">
                <a:solidFill>
                  <a:schemeClr val="bg1"/>
                </a:solidFill>
                <a:latin typeface="Calibri" pitchFamily="34" charset="0"/>
              </a:rPr>
              <a:t>Рейтинг территорий Забайкальского края </a:t>
            </a:r>
            <a:br>
              <a:rPr lang="ru-RU" sz="2000" b="1" dirty="0">
                <a:solidFill>
                  <a:schemeClr val="bg1"/>
                </a:solidFill>
                <a:latin typeface="Calibri" pitchFamily="34" charset="0"/>
              </a:rPr>
            </a:br>
            <a:r>
              <a:rPr lang="ru-RU" sz="2000" b="1" dirty="0">
                <a:solidFill>
                  <a:schemeClr val="bg1"/>
                </a:solidFill>
                <a:latin typeface="Calibri" pitchFamily="34" charset="0"/>
              </a:rPr>
              <a:t>по итогам регионального этапа Всероссийской олимпиады </a:t>
            </a:r>
            <a:r>
              <a:rPr lang="ru-RU" sz="2000" b="1" dirty="0" smtClean="0">
                <a:solidFill>
                  <a:schemeClr val="bg1"/>
                </a:solidFill>
                <a:latin typeface="Calibri" pitchFamily="34" charset="0"/>
              </a:rPr>
              <a:t>школьников  </a:t>
            </a:r>
            <a:r>
              <a:rPr lang="ru-RU" sz="2000" b="1" dirty="0">
                <a:solidFill>
                  <a:schemeClr val="bg1"/>
                </a:solidFill>
                <a:latin typeface="Calibri" pitchFamily="34" charset="0"/>
              </a:rPr>
              <a:t>в 2017 году</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5263" y="260350"/>
            <a:ext cx="8520141" cy="882650"/>
          </a:xfrm>
        </p:spPr>
        <p:txBody>
          <a:bodyPr/>
          <a:lstStyle/>
          <a:p>
            <a:pPr eaLnBrk="1" fontAlgn="auto" hangingPunct="1">
              <a:spcAft>
                <a:spcPts val="0"/>
              </a:spcAft>
              <a:defRPr/>
            </a:pPr>
            <a:r>
              <a:rPr lang="ru-RU" sz="3800" dirty="0" smtClean="0"/>
              <a:t> </a:t>
            </a:r>
            <a:r>
              <a:rPr lang="en-US" sz="2400" dirty="0" smtClean="0"/>
              <a:t> </a:t>
            </a:r>
            <a:r>
              <a:rPr lang="ru-RU" sz="3800" dirty="0" smtClean="0"/>
              <a:t> </a:t>
            </a:r>
          </a:p>
        </p:txBody>
      </p:sp>
      <p:sp>
        <p:nvSpPr>
          <p:cNvPr id="18435" name="Rectangle 3"/>
          <p:cNvSpPr>
            <a:spLocks noGrp="1" noChangeArrowheads="1"/>
          </p:cNvSpPr>
          <p:nvPr>
            <p:ph type="body" sz="half" idx="1"/>
          </p:nvPr>
        </p:nvSpPr>
        <p:spPr>
          <a:xfrm rot="10800000" flipV="1">
            <a:off x="323850" y="357188"/>
            <a:ext cx="8462963" cy="857250"/>
          </a:xfrm>
        </p:spPr>
        <p:txBody>
          <a:bodyPr/>
          <a:lstStyle/>
          <a:p>
            <a:pPr algn="ctr" eaLnBrk="1" hangingPunct="1">
              <a:buFont typeface="Wingdings" pitchFamily="2" charset="2"/>
              <a:buNone/>
              <a:defRPr/>
            </a:pPr>
            <a:r>
              <a:rPr lang="ru-RU" sz="2000" b="1" dirty="0" smtClean="0">
                <a:solidFill>
                  <a:schemeClr val="accent2">
                    <a:lumMod val="75000"/>
                  </a:schemeClr>
                </a:solidFill>
                <a:latin typeface="Times New Roman" pitchFamily="18" charset="0"/>
                <a:cs typeface="Times New Roman" pitchFamily="18" charset="0"/>
              </a:rPr>
              <a:t>Целевая поддержка талантливых и высокомотивированных школьников премией Губернатора в Забайкальском крае</a:t>
            </a:r>
          </a:p>
        </p:txBody>
      </p:sp>
      <p:graphicFrame>
        <p:nvGraphicFramePr>
          <p:cNvPr id="22694" name="Group 166"/>
          <p:cNvGraphicFramePr>
            <a:graphicFrameLocks noGrp="1"/>
          </p:cNvGraphicFramePr>
          <p:nvPr>
            <p:ph sz="half" idx="2"/>
            <p:extLst>
              <p:ext uri="{D42A27DB-BD31-4B8C-83A1-F6EECF244321}">
                <p14:modId xmlns:p14="http://schemas.microsoft.com/office/powerpoint/2010/main" xmlns="" val="1260135242"/>
              </p:ext>
            </p:extLst>
          </p:nvPr>
        </p:nvGraphicFramePr>
        <p:xfrm>
          <a:off x="892118" y="1916832"/>
          <a:ext cx="8072369" cy="3000381"/>
        </p:xfrm>
        <a:graphic>
          <a:graphicData uri="http://schemas.openxmlformats.org/drawingml/2006/table">
            <a:tbl>
              <a:tblPr>
                <a:tableStyleId>{69C7853C-536D-4A76-A0AE-DD22124D55A5}</a:tableStyleId>
              </a:tblPr>
              <a:tblGrid>
                <a:gridCol w="1682543"/>
                <a:gridCol w="1442178"/>
                <a:gridCol w="1682542"/>
                <a:gridCol w="1562359"/>
                <a:gridCol w="1702747"/>
              </a:tblGrid>
              <a:tr h="97182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6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600" u="none" strike="noStrike" cap="none" normalizeH="0" baseline="0" dirty="0" smtClean="0">
                          <a:ln>
                            <a:noFill/>
                          </a:ln>
                          <a:effectLst/>
                        </a:rPr>
                        <a:t>Годы</a:t>
                      </a:r>
                      <a:endParaRPr kumimoji="0" 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2014 г.</a:t>
                      </a:r>
                      <a:endParaRPr kumimoji="0" 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2015 г.</a:t>
                      </a:r>
                      <a:endParaRPr kumimoji="0" 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2016 г.</a:t>
                      </a:r>
                      <a:endParaRPr kumimoji="0" 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2017 г.</a:t>
                      </a:r>
                      <a:endParaRPr kumimoji="0" 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tc>
              </a:tr>
              <a:tr h="202855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600" u="none" strike="noStrike" cap="none" normalizeH="0" baseline="0" dirty="0" smtClean="0">
                          <a:ln>
                            <a:noFill/>
                          </a:ln>
                          <a:effectLst/>
                        </a:rPr>
                        <a:t>  Количество лауреатов премии «Будущее Забайкалья»</a:t>
                      </a:r>
                      <a:endParaRPr kumimoji="0" lang="ru-RU" sz="1600" b="0" i="0" u="none" strike="noStrike" cap="none" normalizeH="0" baseline="0" dirty="0" smtClean="0">
                        <a:ln>
                          <a:noFill/>
                        </a:ln>
                        <a:solidFill>
                          <a:srgbClr val="FF0000"/>
                        </a:solidFill>
                        <a:effectLst/>
                        <a:latin typeface="Times New Roman" pitchFamily="18" charset="0"/>
                        <a:cs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0</a:t>
                      </a:r>
                      <a:endParaRPr kumimoji="0" 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30</a:t>
                      </a:r>
                      <a:endParaRPr kumimoji="0" 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20</a:t>
                      </a:r>
                      <a:endParaRPr kumimoji="0" 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Церемония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spc="0" normalizeH="0" baseline="0" dirty="0" smtClean="0">
                          <a:ln>
                            <a:noFill/>
                          </a:ln>
                          <a:effectLst/>
                        </a:rPr>
                        <a:t>Награждения</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запланирована</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на апрель</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rPr>
                        <a:t> 2018 года</a:t>
                      </a:r>
                      <a:endParaRPr kumimoji="0" 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tc>
              </a:tr>
            </a:tbl>
          </a:graphicData>
        </a:graphic>
      </p:graphicFrame>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000" b="1" dirty="0">
                <a:solidFill>
                  <a:schemeClr val="bg1"/>
                </a:solidFill>
                <a:latin typeface="Calibri" pitchFamily="34" charset="0"/>
              </a:rPr>
              <a:t>Целевая поддержка талантливых и высокомотивированных школьников премией Губернатора в Забайкальском крае</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13"/>
          <p:cNvSpPr/>
          <p:nvPr/>
        </p:nvSpPr>
        <p:spPr bwMode="auto">
          <a:xfrm>
            <a:off x="1224136" y="1772815"/>
            <a:ext cx="6862642" cy="576065"/>
          </a:xfrm>
          <a:prstGeom prst="roundRect">
            <a:avLst/>
          </a:prstGeom>
          <a:solidFill>
            <a:schemeClr val="bg1"/>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400" b="1" dirty="0">
                <a:solidFill>
                  <a:schemeClr val="tx2"/>
                </a:solidFill>
                <a:latin typeface="Times New Roman" pitchFamily="18" charset="0"/>
                <a:cs typeface="Times New Roman" pitchFamily="18" charset="0"/>
              </a:rPr>
              <a:t>ГОУ «Забайкальский центр специального образования и развития </a:t>
            </a:r>
          </a:p>
          <a:p>
            <a:pPr algn="ctr" fontAlgn="auto">
              <a:spcBef>
                <a:spcPts val="0"/>
              </a:spcBef>
              <a:spcAft>
                <a:spcPts val="0"/>
              </a:spcAft>
              <a:defRPr/>
            </a:pPr>
            <a:r>
              <a:rPr lang="ru-RU" sz="1400" b="1" dirty="0">
                <a:solidFill>
                  <a:schemeClr val="tx2"/>
                </a:solidFill>
                <a:latin typeface="Times New Roman" pitchFamily="18" charset="0"/>
                <a:cs typeface="Times New Roman" pitchFamily="18" charset="0"/>
              </a:rPr>
              <a:t>«Открытый мир» для детей с нарушением слуха</a:t>
            </a:r>
          </a:p>
        </p:txBody>
      </p:sp>
      <p:sp>
        <p:nvSpPr>
          <p:cNvPr id="4" name="Скругленный прямоугольник 3"/>
          <p:cNvSpPr/>
          <p:nvPr/>
        </p:nvSpPr>
        <p:spPr bwMode="auto">
          <a:xfrm>
            <a:off x="1296144" y="1124743"/>
            <a:ext cx="2016224" cy="576064"/>
          </a:xfrm>
          <a:prstGeom prst="roundRect">
            <a:avLst/>
          </a:prstGeom>
          <a:solidFill>
            <a:schemeClr val="bg1"/>
          </a:solidFill>
          <a:ln>
            <a:solidFill>
              <a:srgbClr val="C00000"/>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100" b="1" dirty="0">
                <a:solidFill>
                  <a:schemeClr val="tx2"/>
                </a:solidFill>
                <a:latin typeface="Times New Roman" pitchFamily="18" charset="0"/>
                <a:cs typeface="Times New Roman" pitchFamily="18" charset="0"/>
              </a:rPr>
              <a:t>8 специальных (коррекционных) школ для детей с у</a:t>
            </a:r>
            <a:r>
              <a:rPr lang="en-US" sz="1100" b="1" dirty="0">
                <a:solidFill>
                  <a:schemeClr val="tx2"/>
                </a:solidFill>
                <a:latin typeface="Times New Roman" pitchFamily="18" charset="0"/>
                <a:cs typeface="Times New Roman" pitchFamily="18" charset="0"/>
              </a:rPr>
              <a:t>/</a:t>
            </a:r>
            <a:r>
              <a:rPr lang="ru-RU" sz="1100" b="1" dirty="0">
                <a:solidFill>
                  <a:schemeClr val="tx2"/>
                </a:solidFill>
                <a:latin typeface="Times New Roman" pitchFamily="18" charset="0"/>
                <a:cs typeface="Times New Roman" pitchFamily="18" charset="0"/>
              </a:rPr>
              <a:t>о</a:t>
            </a:r>
          </a:p>
        </p:txBody>
      </p:sp>
      <p:sp>
        <p:nvSpPr>
          <p:cNvPr id="13" name="Скругленный прямоугольник 12"/>
          <p:cNvSpPr/>
          <p:nvPr/>
        </p:nvSpPr>
        <p:spPr bwMode="auto">
          <a:xfrm>
            <a:off x="3384376" y="1124743"/>
            <a:ext cx="2765182" cy="588744"/>
          </a:xfrm>
          <a:prstGeom prst="roundRect">
            <a:avLst/>
          </a:prstGeom>
          <a:solidFill>
            <a:schemeClr val="bg1"/>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100" b="1" dirty="0">
                <a:solidFill>
                  <a:schemeClr val="tx2"/>
                </a:solidFill>
                <a:latin typeface="Times New Roman" pitchFamily="18" charset="0"/>
                <a:cs typeface="Times New Roman" pitchFamily="18" charset="0"/>
              </a:rPr>
              <a:t>1 муниципальное казённое </a:t>
            </a:r>
            <a:r>
              <a:rPr lang="ru-RU" sz="1100" b="1" dirty="0" smtClean="0">
                <a:solidFill>
                  <a:schemeClr val="tx2"/>
                </a:solidFill>
                <a:latin typeface="Times New Roman" pitchFamily="18" charset="0"/>
                <a:cs typeface="Times New Roman" pitchFamily="18" charset="0"/>
              </a:rPr>
              <a:t>специальное </a:t>
            </a:r>
            <a:r>
              <a:rPr lang="ru-RU" sz="1100" b="1" dirty="0">
                <a:solidFill>
                  <a:schemeClr val="tx2"/>
                </a:solidFill>
                <a:latin typeface="Times New Roman" pitchFamily="18" charset="0"/>
                <a:cs typeface="Times New Roman" pitchFamily="18" charset="0"/>
              </a:rPr>
              <a:t>(коррекционное) образовательное учреждение для детей с ЗПР и у</a:t>
            </a:r>
            <a:r>
              <a:rPr lang="en-US" sz="1100" b="1" dirty="0">
                <a:solidFill>
                  <a:schemeClr val="tx2"/>
                </a:solidFill>
                <a:latin typeface="Times New Roman" pitchFamily="18" charset="0"/>
                <a:cs typeface="Times New Roman" pitchFamily="18" charset="0"/>
              </a:rPr>
              <a:t>/</a:t>
            </a:r>
            <a:r>
              <a:rPr lang="ru-RU" sz="1100" b="1" dirty="0">
                <a:solidFill>
                  <a:schemeClr val="tx2"/>
                </a:solidFill>
                <a:latin typeface="Times New Roman" pitchFamily="18" charset="0"/>
                <a:cs typeface="Times New Roman" pitchFamily="18" charset="0"/>
              </a:rPr>
              <a:t>о</a:t>
            </a:r>
          </a:p>
        </p:txBody>
      </p:sp>
      <p:sp>
        <p:nvSpPr>
          <p:cNvPr id="16" name="Скругленный прямоугольник 15"/>
          <p:cNvSpPr/>
          <p:nvPr/>
        </p:nvSpPr>
        <p:spPr bwMode="auto">
          <a:xfrm>
            <a:off x="5286379" y="5419863"/>
            <a:ext cx="3750117" cy="1368152"/>
          </a:xfrm>
          <a:prstGeom prst="roundRect">
            <a:avLst/>
          </a:prstGeom>
          <a:solidFill>
            <a:schemeClr val="bg1"/>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0"/>
              </a:spcAft>
              <a:defRPr/>
            </a:pPr>
            <a:r>
              <a:rPr lang="ru-RU" sz="1400" b="1" u="sng" cap="all" dirty="0">
                <a:solidFill>
                  <a:srgbClr val="C00000"/>
                </a:solidFill>
                <a:latin typeface="Times New Roman" pitchFamily="18" charset="0"/>
                <a:cs typeface="Times New Roman" pitchFamily="18" charset="0"/>
              </a:rPr>
              <a:t>Организации, обеспечивающие психолого-педагогическое  медико-социальное сопровождение обучающихся</a:t>
            </a:r>
          </a:p>
          <a:p>
            <a:pPr algn="ctr">
              <a:spcAft>
                <a:spcPts val="0"/>
              </a:spcAft>
              <a:defRPr/>
            </a:pPr>
            <a:r>
              <a:rPr lang="ru-RU" sz="1400" b="1" dirty="0">
                <a:solidFill>
                  <a:schemeClr val="tx1"/>
                </a:solidFill>
                <a:latin typeface="Times New Roman" pitchFamily="18" charset="0"/>
                <a:cs typeface="Times New Roman" pitchFamily="18" charset="0"/>
              </a:rPr>
              <a:t>4 учреждения,  ежегодный охват – около 20 тыс. чел.</a:t>
            </a:r>
            <a:endParaRPr lang="ru-RU" sz="1400" dirty="0">
              <a:solidFill>
                <a:schemeClr val="tx1"/>
              </a:solidFill>
              <a:latin typeface="Times New Roman" pitchFamily="18" charset="0"/>
              <a:cs typeface="Times New Roman" pitchFamily="18" charset="0"/>
            </a:endParaRPr>
          </a:p>
        </p:txBody>
      </p:sp>
      <p:sp>
        <p:nvSpPr>
          <p:cNvPr id="19" name="Скругленный прямоугольник 18"/>
          <p:cNvSpPr/>
          <p:nvPr/>
        </p:nvSpPr>
        <p:spPr bwMode="auto">
          <a:xfrm>
            <a:off x="6221566" y="1110787"/>
            <a:ext cx="1865212" cy="594082"/>
          </a:xfrm>
          <a:prstGeom prst="roundRect">
            <a:avLst/>
          </a:prstGeom>
          <a:solidFill>
            <a:schemeClr val="bg1"/>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100" b="1" dirty="0">
                <a:solidFill>
                  <a:schemeClr val="tx2"/>
                </a:solidFill>
                <a:latin typeface="Times New Roman" pitchFamily="18" charset="0"/>
                <a:cs typeface="Times New Roman" pitchFamily="18" charset="0"/>
              </a:rPr>
              <a:t>1 специальная </a:t>
            </a:r>
          </a:p>
          <a:p>
            <a:pPr algn="ctr" fontAlgn="auto">
              <a:spcBef>
                <a:spcPts val="0"/>
              </a:spcBef>
              <a:spcAft>
                <a:spcPts val="0"/>
              </a:spcAft>
              <a:defRPr/>
            </a:pPr>
            <a:r>
              <a:rPr lang="ru-RU" sz="1100" b="1" dirty="0">
                <a:solidFill>
                  <a:schemeClr val="tx2"/>
                </a:solidFill>
                <a:latin typeface="Times New Roman" pitchFamily="18" charset="0"/>
                <a:cs typeface="Times New Roman" pitchFamily="18" charset="0"/>
              </a:rPr>
              <a:t>школа-интернат для детей с нарушением зрения</a:t>
            </a:r>
          </a:p>
        </p:txBody>
      </p:sp>
      <p:sp>
        <p:nvSpPr>
          <p:cNvPr id="20" name="Скругленный прямоугольник 19"/>
          <p:cNvSpPr/>
          <p:nvPr/>
        </p:nvSpPr>
        <p:spPr>
          <a:xfrm>
            <a:off x="5286379" y="2420888"/>
            <a:ext cx="3750117" cy="2880320"/>
          </a:xfrm>
          <a:prstGeom prst="roundRect">
            <a:avLst/>
          </a:prstGeom>
          <a:solidFill>
            <a:schemeClr val="bg1"/>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400" b="1" u="sng" cap="all" dirty="0">
              <a:solidFill>
                <a:schemeClr val="tx1"/>
              </a:solidFill>
              <a:cs typeface="Times New Roman" pitchFamily="18" charset="0"/>
            </a:endParaRPr>
          </a:p>
          <a:p>
            <a:pPr algn="ctr" fontAlgn="auto">
              <a:spcBef>
                <a:spcPts val="0"/>
              </a:spcBef>
              <a:spcAft>
                <a:spcPts val="0"/>
              </a:spcAft>
              <a:defRPr/>
            </a:pPr>
            <a:r>
              <a:rPr lang="ru-RU" sz="1400" b="1" u="sng" cap="all" dirty="0">
                <a:solidFill>
                  <a:srgbClr val="C00000"/>
                </a:solidFill>
                <a:latin typeface="Times New Roman" pitchFamily="18" charset="0"/>
                <a:cs typeface="Times New Roman" pitchFamily="18" charset="0"/>
              </a:rPr>
              <a:t>Дошкольное образование</a:t>
            </a:r>
          </a:p>
          <a:p>
            <a:pPr algn="ctr" fontAlgn="auto">
              <a:spcBef>
                <a:spcPts val="0"/>
              </a:spcBef>
              <a:spcAft>
                <a:spcPts val="0"/>
              </a:spcAft>
              <a:defRPr/>
            </a:pPr>
            <a:r>
              <a:rPr lang="ru-RU" sz="1400" b="1" dirty="0">
                <a:solidFill>
                  <a:schemeClr val="tx1"/>
                </a:solidFill>
                <a:latin typeface="Times New Roman" pitchFamily="18" charset="0"/>
                <a:cs typeface="Times New Roman" pitchFamily="18" charset="0"/>
              </a:rPr>
              <a:t>477 ОО, всего – 59 936 воспитанников</a:t>
            </a:r>
          </a:p>
          <a:p>
            <a:pPr algn="ctr" fontAlgn="auto">
              <a:spcBef>
                <a:spcPts val="0"/>
              </a:spcBef>
              <a:spcAft>
                <a:spcPts val="0"/>
              </a:spcAft>
              <a:defRPr/>
            </a:pPr>
            <a:r>
              <a:rPr lang="ru-RU" sz="1400" b="1" dirty="0">
                <a:solidFill>
                  <a:schemeClr val="tx1"/>
                </a:solidFill>
                <a:latin typeface="Times New Roman" pitchFamily="18" charset="0"/>
                <a:cs typeface="Times New Roman" pitchFamily="18" charset="0"/>
              </a:rPr>
              <a:t>(4429 детей с ОВЗ, в т.ч. 449 детей с инвалидностью)</a:t>
            </a:r>
          </a:p>
          <a:p>
            <a:pPr algn="just">
              <a:buFont typeface="Wingdings" pitchFamily="2" charset="2"/>
              <a:buChar char="Ø"/>
              <a:defRPr/>
            </a:pPr>
            <a:r>
              <a:rPr lang="ru-RU" sz="1400" b="1" dirty="0">
                <a:solidFill>
                  <a:schemeClr val="tx1"/>
                </a:solidFill>
                <a:latin typeface="Times New Roman" pitchFamily="18" charset="0"/>
                <a:cs typeface="Times New Roman" pitchFamily="18" charset="0"/>
              </a:rPr>
              <a:t>819 инклюзивных групп </a:t>
            </a:r>
            <a:r>
              <a:rPr lang="ru-RU" sz="1400" b="1" dirty="0" err="1">
                <a:solidFill>
                  <a:schemeClr val="tx1"/>
                </a:solidFill>
                <a:latin typeface="Times New Roman" pitchFamily="18" charset="0"/>
                <a:cs typeface="Times New Roman" pitchFamily="18" charset="0"/>
              </a:rPr>
              <a:t>общеразвивающей</a:t>
            </a:r>
            <a:r>
              <a:rPr lang="ru-RU" sz="1400" b="1" dirty="0">
                <a:solidFill>
                  <a:schemeClr val="tx1"/>
                </a:solidFill>
                <a:latin typeface="Times New Roman" pitchFamily="18" charset="0"/>
                <a:cs typeface="Times New Roman" pitchFamily="18" charset="0"/>
              </a:rPr>
              <a:t> направленности (3286 чел.)</a:t>
            </a:r>
          </a:p>
          <a:p>
            <a:pPr algn="just">
              <a:buFont typeface="Wingdings" pitchFamily="2" charset="2"/>
              <a:buChar char="Ø"/>
              <a:defRPr/>
            </a:pPr>
            <a:r>
              <a:rPr lang="ru-RU" sz="1400" b="1" dirty="0">
                <a:solidFill>
                  <a:schemeClr val="tx1"/>
                </a:solidFill>
                <a:latin typeface="Times New Roman" pitchFamily="18" charset="0"/>
                <a:cs typeface="Times New Roman" pitchFamily="18" charset="0"/>
              </a:rPr>
              <a:t>58 групп компенсирующей направленности (894 чел.)</a:t>
            </a:r>
          </a:p>
          <a:p>
            <a:pPr algn="just">
              <a:buFont typeface="Wingdings" pitchFamily="2" charset="2"/>
              <a:buChar char="Ø"/>
              <a:defRPr/>
            </a:pPr>
            <a:r>
              <a:rPr lang="ru-RU" sz="1400" b="1" dirty="0">
                <a:solidFill>
                  <a:schemeClr val="tx1"/>
                </a:solidFill>
                <a:latin typeface="Times New Roman" pitchFamily="18" charset="0"/>
                <a:cs typeface="Times New Roman" pitchFamily="18" charset="0"/>
              </a:rPr>
              <a:t>23 группы оздоровительной направленности (408 чел.)</a:t>
            </a:r>
          </a:p>
          <a:p>
            <a:pPr algn="just">
              <a:buFont typeface="Wingdings" pitchFamily="2" charset="2"/>
              <a:buChar char="Ø"/>
              <a:defRPr/>
            </a:pPr>
            <a:r>
              <a:rPr lang="ru-RU" sz="1400" b="1" dirty="0">
                <a:solidFill>
                  <a:schemeClr val="tx1"/>
                </a:solidFill>
                <a:latin typeface="Times New Roman" pitchFamily="18" charset="0"/>
                <a:cs typeface="Times New Roman" pitchFamily="18" charset="0"/>
              </a:rPr>
              <a:t>55 групп комбинированной </a:t>
            </a:r>
            <a:r>
              <a:rPr lang="ru-RU" sz="1400" b="1" dirty="0">
                <a:solidFill>
                  <a:schemeClr val="tx1"/>
                </a:solidFill>
                <a:cs typeface="Times New Roman" pitchFamily="18" charset="0"/>
              </a:rPr>
              <a:t>направленности (294 чел.)</a:t>
            </a:r>
          </a:p>
          <a:p>
            <a:pPr algn="ctr" fontAlgn="auto">
              <a:spcBef>
                <a:spcPts val="0"/>
              </a:spcBef>
              <a:spcAft>
                <a:spcPts val="0"/>
              </a:spcAft>
              <a:defRPr/>
            </a:pPr>
            <a:endParaRPr lang="ru-RU" sz="1400" b="1" dirty="0">
              <a:solidFill>
                <a:schemeClr val="tx1"/>
              </a:solidFill>
              <a:cs typeface="Times New Roman" pitchFamily="18" charset="0"/>
            </a:endParaRPr>
          </a:p>
        </p:txBody>
      </p:sp>
      <p:sp>
        <p:nvSpPr>
          <p:cNvPr id="11" name="Скругленный прямоугольник 10"/>
          <p:cNvSpPr/>
          <p:nvPr/>
        </p:nvSpPr>
        <p:spPr bwMode="auto">
          <a:xfrm>
            <a:off x="1224136" y="2420888"/>
            <a:ext cx="3960000" cy="1872208"/>
          </a:xfrm>
          <a:prstGeom prst="roundRect">
            <a:avLst/>
          </a:prstGeom>
          <a:solidFill>
            <a:schemeClr val="bg1"/>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0"/>
              </a:spcAft>
              <a:defRPr/>
            </a:pPr>
            <a:r>
              <a:rPr lang="ru-RU" sz="1400" b="1" u="sng" cap="all" dirty="0">
                <a:solidFill>
                  <a:srgbClr val="C00000"/>
                </a:solidFill>
                <a:latin typeface="Times New Roman" pitchFamily="18" charset="0"/>
                <a:cs typeface="Times New Roman" pitchFamily="18" charset="0"/>
              </a:rPr>
              <a:t>Общее образование</a:t>
            </a:r>
          </a:p>
          <a:p>
            <a:pPr algn="ctr">
              <a:spcAft>
                <a:spcPts val="0"/>
              </a:spcAft>
              <a:defRPr/>
            </a:pPr>
            <a:r>
              <a:rPr lang="ru-RU" sz="1400" b="1" dirty="0">
                <a:solidFill>
                  <a:schemeClr val="tx1"/>
                </a:solidFill>
                <a:latin typeface="Times New Roman" pitchFamily="18" charset="0"/>
                <a:cs typeface="Times New Roman" pitchFamily="18" charset="0"/>
              </a:rPr>
              <a:t>584 ОО,  всего – 141 931 обучающийся</a:t>
            </a:r>
          </a:p>
          <a:p>
            <a:pPr algn="just">
              <a:spcAft>
                <a:spcPts val="0"/>
              </a:spcAft>
              <a:buFont typeface="Wingdings" pitchFamily="2" charset="2"/>
              <a:buChar char="Ø"/>
              <a:defRPr/>
            </a:pPr>
            <a:r>
              <a:rPr lang="ru-RU" sz="1400" b="1" dirty="0">
                <a:solidFill>
                  <a:schemeClr val="tx1"/>
                </a:solidFill>
                <a:latin typeface="Times New Roman" pitchFamily="18" charset="0"/>
                <a:cs typeface="Times New Roman" pitchFamily="18" charset="0"/>
              </a:rPr>
              <a:t>9116 детей с ОВЗ, в т.ч. 3191 ребенок с инвалидностью;</a:t>
            </a:r>
          </a:p>
          <a:p>
            <a:pPr algn="just">
              <a:buFont typeface="Wingdings" pitchFamily="2" charset="2"/>
              <a:buChar char="Ø"/>
              <a:defRPr/>
            </a:pPr>
            <a:r>
              <a:rPr lang="ru-RU" sz="1400" b="1" dirty="0">
                <a:solidFill>
                  <a:schemeClr val="tx1"/>
                </a:solidFill>
                <a:latin typeface="Times New Roman" pitchFamily="18" charset="0"/>
                <a:cs typeface="Times New Roman" pitchFamily="18" charset="0"/>
              </a:rPr>
              <a:t>7619 чел. обучаются инклюзивно в ОО;</a:t>
            </a:r>
          </a:p>
          <a:p>
            <a:pPr algn="just">
              <a:buFont typeface="Wingdings" pitchFamily="2" charset="2"/>
              <a:buChar char="Ø"/>
              <a:defRPr/>
            </a:pPr>
            <a:r>
              <a:rPr lang="ru-RU" sz="1400" b="1" dirty="0">
                <a:solidFill>
                  <a:schemeClr val="tx1"/>
                </a:solidFill>
                <a:latin typeface="Times New Roman" pitchFamily="18" charset="0"/>
                <a:cs typeface="Times New Roman" pitchFamily="18" charset="0"/>
              </a:rPr>
              <a:t>1497 чел. обучаются на </a:t>
            </a:r>
            <a:r>
              <a:rPr lang="ru-RU" sz="1400" b="1" dirty="0" smtClean="0">
                <a:solidFill>
                  <a:schemeClr val="tx1"/>
                </a:solidFill>
                <a:latin typeface="Times New Roman" pitchFamily="18" charset="0"/>
                <a:cs typeface="Times New Roman" pitchFamily="18" charset="0"/>
              </a:rPr>
              <a:t>дому,</a:t>
            </a:r>
            <a:endParaRPr lang="ru-RU" sz="1400" b="1" dirty="0">
              <a:solidFill>
                <a:schemeClr val="tx1"/>
              </a:solidFill>
              <a:latin typeface="Times New Roman" pitchFamily="18" charset="0"/>
              <a:cs typeface="Times New Roman" pitchFamily="18" charset="0"/>
            </a:endParaRPr>
          </a:p>
        </p:txBody>
      </p:sp>
      <p:sp>
        <p:nvSpPr>
          <p:cNvPr id="12" name="Правая фигурная скобка 11"/>
          <p:cNvSpPr/>
          <p:nvPr/>
        </p:nvSpPr>
        <p:spPr>
          <a:xfrm rot="10800000" flipH="1">
            <a:off x="8129840" y="1097488"/>
            <a:ext cx="431800" cy="1251392"/>
          </a:xfrm>
          <a:prstGeom prst="rightBrace">
            <a:avLst>
              <a:gd name="adj1" fmla="val 15052"/>
              <a:gd name="adj2" fmla="val 50000"/>
            </a:avLst>
          </a:prstGeom>
          <a:ln w="76200"/>
        </p:spPr>
        <p:style>
          <a:lnRef idx="3">
            <a:schemeClr val="accent3"/>
          </a:lnRef>
          <a:fillRef idx="0">
            <a:schemeClr val="accent3"/>
          </a:fillRef>
          <a:effectRef idx="2">
            <a:schemeClr val="accent3"/>
          </a:effectRef>
          <a:fontRef idx="minor">
            <a:schemeClr val="tx1"/>
          </a:fontRef>
        </p:style>
        <p:txBody>
          <a:bodyPr anchor="ctr"/>
          <a:lstStyle/>
          <a:p>
            <a:pPr algn="ctr" fontAlgn="auto">
              <a:spcBef>
                <a:spcPts val="0"/>
              </a:spcBef>
              <a:spcAft>
                <a:spcPts val="0"/>
              </a:spcAft>
              <a:defRPr/>
            </a:pPr>
            <a:endParaRPr lang="ru-RU" sz="1600" dirty="0"/>
          </a:p>
        </p:txBody>
      </p:sp>
      <p:sp>
        <p:nvSpPr>
          <p:cNvPr id="17" name="Скругленный прямоугольник 16"/>
          <p:cNvSpPr/>
          <p:nvPr/>
        </p:nvSpPr>
        <p:spPr>
          <a:xfrm>
            <a:off x="1224136" y="4365104"/>
            <a:ext cx="3960000" cy="864096"/>
          </a:xfrm>
          <a:prstGeom prst="roundRect">
            <a:avLst/>
          </a:prstGeom>
          <a:solidFill>
            <a:schemeClr val="bg1"/>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u="sng" cap="all" smtClean="0">
                <a:solidFill>
                  <a:srgbClr val="C00000"/>
                </a:solidFill>
                <a:latin typeface="Times New Roman" pitchFamily="18" charset="0"/>
                <a:cs typeface="Times New Roman" pitchFamily="18" charset="0"/>
              </a:rPr>
              <a:t>Дополнительное образование детей</a:t>
            </a:r>
          </a:p>
          <a:p>
            <a:pPr algn="ctr">
              <a:defRPr/>
            </a:pPr>
            <a:r>
              <a:rPr lang="ru-RU" sz="1400" b="1" smtClean="0">
                <a:solidFill>
                  <a:schemeClr val="tx1"/>
                </a:solidFill>
                <a:latin typeface="Times New Roman" pitchFamily="18" charset="0"/>
                <a:cs typeface="Times New Roman" pitchFamily="18" charset="0"/>
              </a:rPr>
              <a:t>83 ОУ, охват детей от 6 до 18 лет – 60 % </a:t>
            </a:r>
            <a:endParaRPr lang="ru-RU" sz="1400" dirty="0">
              <a:latin typeface="Times New Roman" pitchFamily="18" charset="0"/>
              <a:cs typeface="Times New Roman" pitchFamily="18" charset="0"/>
            </a:endParaRPr>
          </a:p>
        </p:txBody>
      </p:sp>
      <p:sp>
        <p:nvSpPr>
          <p:cNvPr id="18" name="Скругленный прямоугольник 17"/>
          <p:cNvSpPr/>
          <p:nvPr/>
        </p:nvSpPr>
        <p:spPr>
          <a:xfrm>
            <a:off x="1224136" y="5301208"/>
            <a:ext cx="3960000" cy="1512168"/>
          </a:xfrm>
          <a:prstGeom prst="roundRect">
            <a:avLst/>
          </a:prstGeom>
          <a:solidFill>
            <a:schemeClr val="bg1"/>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u="sng" cap="all" dirty="0">
                <a:solidFill>
                  <a:srgbClr val="C00000"/>
                </a:solidFill>
                <a:latin typeface="Times New Roman" pitchFamily="18" charset="0"/>
                <a:cs typeface="Times New Roman" pitchFamily="18" charset="0"/>
              </a:rPr>
              <a:t>Профессиональное образование </a:t>
            </a:r>
          </a:p>
          <a:p>
            <a:pPr algn="ctr">
              <a:spcAft>
                <a:spcPts val="0"/>
              </a:spcAft>
              <a:defRPr/>
            </a:pPr>
            <a:r>
              <a:rPr lang="ru-RU" sz="1400" b="1" dirty="0">
                <a:solidFill>
                  <a:schemeClr val="tx1"/>
                </a:solidFill>
                <a:latin typeface="Times New Roman" pitchFamily="18" charset="0"/>
                <a:cs typeface="Times New Roman" pitchFamily="18" charset="0"/>
              </a:rPr>
              <a:t>30 профессиональных образовательных учреждений</a:t>
            </a:r>
          </a:p>
          <a:p>
            <a:pPr algn="ctr">
              <a:spcAft>
                <a:spcPts val="0"/>
              </a:spcAft>
              <a:defRPr/>
            </a:pPr>
            <a:r>
              <a:rPr lang="ru-RU" sz="1400" b="1" dirty="0">
                <a:solidFill>
                  <a:schemeClr val="tx1"/>
                </a:solidFill>
                <a:latin typeface="Times New Roman" pitchFamily="18" charset="0"/>
                <a:cs typeface="Times New Roman" pitchFamily="18" charset="0"/>
              </a:rPr>
              <a:t>(18788 студентов, в т.ч. 309 чел. с инвалидностью )</a:t>
            </a:r>
          </a:p>
        </p:txBody>
      </p:sp>
      <p:sp>
        <p:nvSpPr>
          <p:cNvPr id="2079" name="Прямоугольник 20"/>
          <p:cNvSpPr>
            <a:spLocks noChangeArrowheads="1"/>
          </p:cNvSpPr>
          <p:nvPr/>
        </p:nvSpPr>
        <p:spPr bwMode="auto">
          <a:xfrm>
            <a:off x="8406835" y="1394990"/>
            <a:ext cx="755650" cy="755650"/>
          </a:xfrm>
          <a:prstGeom prst="rect">
            <a:avLst/>
          </a:prstGeom>
          <a:noFill/>
          <a:ln w="9525">
            <a:noFill/>
            <a:miter lim="800000"/>
            <a:headEnd/>
            <a:tailEnd/>
          </a:ln>
        </p:spPr>
        <p:txBody>
          <a:bodyPr>
            <a:spAutoFit/>
          </a:bodyPr>
          <a:lstStyle/>
          <a:p>
            <a:pPr algn="ctr">
              <a:lnSpc>
                <a:spcPct val="80000"/>
              </a:lnSpc>
            </a:pPr>
            <a:r>
              <a:rPr lang="ru-RU" b="1" dirty="0">
                <a:latin typeface="Times New Roman" pitchFamily="18" charset="0"/>
                <a:cs typeface="Times New Roman" pitchFamily="18" charset="0"/>
              </a:rPr>
              <a:t>1386</a:t>
            </a:r>
          </a:p>
          <a:p>
            <a:pPr algn="ctr">
              <a:lnSpc>
                <a:spcPct val="80000"/>
              </a:lnSpc>
            </a:pPr>
            <a:r>
              <a:rPr lang="ru-RU" b="1" dirty="0">
                <a:latin typeface="Times New Roman" pitchFamily="18" charset="0"/>
                <a:cs typeface="Times New Roman" pitchFamily="18" charset="0"/>
              </a:rPr>
              <a:t> </a:t>
            </a:r>
          </a:p>
          <a:p>
            <a:pPr algn="ctr">
              <a:lnSpc>
                <a:spcPct val="80000"/>
              </a:lnSpc>
            </a:pPr>
            <a:r>
              <a:rPr lang="ru-RU" b="1" dirty="0">
                <a:latin typeface="Times New Roman" pitchFamily="18" charset="0"/>
                <a:cs typeface="Times New Roman" pitchFamily="18" charset="0"/>
              </a:rPr>
              <a:t>детей</a:t>
            </a:r>
          </a:p>
        </p:txBody>
      </p:sp>
      <p:sp>
        <p:nvSpPr>
          <p:cNvPr id="21" name="Прямоугольник 20"/>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22" name="Прямоугольник 21"/>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23"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24"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000" b="1" dirty="0">
                <a:solidFill>
                  <a:schemeClr val="bg1"/>
                </a:solidFill>
                <a:latin typeface="Calibri" pitchFamily="34" charset="0"/>
              </a:rPr>
              <a:t>Инфраструктура РЕГИОНАЛЬНОЙ СИСТЕМЫ </a:t>
            </a:r>
            <a:endParaRPr lang="ru-RU" sz="2000" b="1" dirty="0" smtClean="0">
              <a:solidFill>
                <a:schemeClr val="bg1"/>
              </a:solidFill>
              <a:latin typeface="Calibri" pitchFamily="34" charset="0"/>
            </a:endParaRPr>
          </a:p>
          <a:p>
            <a:pPr>
              <a:defRPr/>
            </a:pPr>
            <a:r>
              <a:rPr lang="ru-RU" sz="2000" b="1" dirty="0" smtClean="0">
                <a:solidFill>
                  <a:schemeClr val="bg1"/>
                </a:solidFill>
                <a:latin typeface="Calibri" pitchFamily="34" charset="0"/>
              </a:rPr>
              <a:t>образования </a:t>
            </a:r>
            <a:r>
              <a:rPr lang="ru-RU" sz="2000" b="1" dirty="0">
                <a:solidFill>
                  <a:schemeClr val="bg1"/>
                </a:solidFill>
                <a:latin typeface="Calibri" pitchFamily="34" charset="0"/>
              </a:rPr>
              <a:t>детей с ОВЗ</a:t>
            </a:r>
          </a:p>
        </p:txBody>
      </p:sp>
    </p:spTree>
    <p:extLst>
      <p:ext uri="{BB962C8B-B14F-4D97-AF65-F5344CB8AC3E}">
        <p14:creationId xmlns:p14="http://schemas.microsoft.com/office/powerpoint/2010/main" xmlns="" val="12325246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extLst>
              <p:ext uri="{D42A27DB-BD31-4B8C-83A1-F6EECF244321}">
                <p14:modId xmlns:p14="http://schemas.microsoft.com/office/powerpoint/2010/main" xmlns="" val="3537292684"/>
              </p:ext>
            </p:extLst>
          </p:nvPr>
        </p:nvGraphicFramePr>
        <p:xfrm>
          <a:off x="899593" y="1522413"/>
          <a:ext cx="8064895" cy="4816475"/>
        </p:xfrm>
        <a:graphic>
          <a:graphicData uri="http://schemas.openxmlformats.org/drawingml/2006/table">
            <a:tbl>
              <a:tblPr firstRow="1" bandRow="1">
                <a:tableStyleId>{5940675A-B579-460E-94D1-54222C63F5DA}</a:tableStyleId>
              </a:tblPr>
              <a:tblGrid>
                <a:gridCol w="862163"/>
                <a:gridCol w="1689065"/>
                <a:gridCol w="1495547"/>
                <a:gridCol w="1457955"/>
                <a:gridCol w="1357193"/>
                <a:gridCol w="1202972"/>
              </a:tblGrid>
              <a:tr h="946352">
                <a:tc rowSpan="2">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Класс</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Количество детей с ОВЗ, обучающихся инклюзивно</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Количество детей, обучающихся в классах</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Количество детей, обучающихся по новым стандартам</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r>
              <a:tr h="946352">
                <a:tc vMerge="1">
                  <a:txBody>
                    <a:bodyPr/>
                    <a:lstStyle/>
                    <a:p>
                      <a:endParaRPr lang="ru-RU"/>
                    </a:p>
                  </a:txBody>
                  <a:tcPr/>
                </a:tc>
                <a:tc vMerge="1">
                  <a:txBody>
                    <a:bodyPr/>
                    <a:lstStyle/>
                    <a:p>
                      <a:endParaRPr lang="ru-RU"/>
                    </a:p>
                  </a:txBody>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начальной школы для детей с ОВЗ</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для детей с умственной отсталостью</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ФГОС НОО ОВЗ</a:t>
                      </a:r>
                      <a:endParaRPr lang="ru-RU" sz="1600" b="0" dirty="0">
                        <a:solidFill>
                          <a:srgbClr val="C00000"/>
                        </a:solidFill>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ФГОС УО</a:t>
                      </a:r>
                      <a:endParaRPr lang="ru-RU" sz="1600" b="0" dirty="0">
                        <a:solidFill>
                          <a:srgbClr val="C00000"/>
                        </a:solidFill>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r>
              <a:tr h="467495">
                <a:tc>
                  <a:txBody>
                    <a:bodyPr/>
                    <a:lstStyle/>
                    <a:p>
                      <a:pPr algn="ctr">
                        <a:lnSpc>
                          <a:spcPct val="115000"/>
                        </a:lnSpc>
                        <a:spcAft>
                          <a:spcPts val="0"/>
                        </a:spcAft>
                      </a:pPr>
                      <a:r>
                        <a:rPr lang="ru-RU" sz="1600" b="0" dirty="0">
                          <a:latin typeface="Times New Roman" pitchFamily="18" charset="0"/>
                          <a:cs typeface="Times New Roman" pitchFamily="18" charset="0"/>
                        </a:rPr>
                        <a:t>1 </a:t>
                      </a:r>
                      <a:r>
                        <a:rPr lang="ru-RU" sz="1600" b="0" dirty="0" err="1">
                          <a:latin typeface="Times New Roman" pitchFamily="18" charset="0"/>
                          <a:cs typeface="Times New Roman" pitchFamily="18" charset="0"/>
                        </a:rPr>
                        <a:t>кл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262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37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59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3">
                  <a:txBody>
                    <a:bodyPr/>
                    <a:lstStyle/>
                    <a:p>
                      <a:pPr marL="0" marR="0" indent="0" algn="ctr" defTabSz="914400" rtl="0" eaLnBrk="1" fontAlgn="auto" latinLnBrk="0" hangingPunct="1">
                        <a:lnSpc>
                          <a:spcPct val="115000"/>
                        </a:lnSpc>
                        <a:spcBef>
                          <a:spcPts val="0"/>
                        </a:spcBef>
                        <a:spcAft>
                          <a:spcPts val="0"/>
                        </a:spcAft>
                        <a:buClrTx/>
                        <a:buSzTx/>
                        <a:buFontTx/>
                        <a:buNone/>
                        <a:tabLst>
                          <a:tab pos="90170" algn="l"/>
                        </a:tabLst>
                        <a:defRPr/>
                      </a:pPr>
                      <a:r>
                        <a:rPr lang="ru-RU" sz="1600" b="0" dirty="0" smtClean="0">
                          <a:latin typeface="Times New Roman" pitchFamily="18" charset="0"/>
                          <a:cs typeface="Times New Roman" pitchFamily="18" charset="0"/>
                        </a:rPr>
                        <a:t>645 чел.</a:t>
                      </a:r>
                      <a:endParaRPr lang="ru-RU" sz="1600" b="0" dirty="0">
                        <a:solidFill>
                          <a:srgbClr val="C00000"/>
                        </a:solidFill>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3">
                  <a:txBody>
                    <a:bodyPr/>
                    <a:lstStyle/>
                    <a:p>
                      <a:pPr marL="0" marR="0" indent="0" algn="ctr" defTabSz="914400" rtl="0" eaLnBrk="1" fontAlgn="auto" latinLnBrk="0" hangingPunct="1">
                        <a:lnSpc>
                          <a:spcPct val="115000"/>
                        </a:lnSpc>
                        <a:spcBef>
                          <a:spcPts val="0"/>
                        </a:spcBef>
                        <a:spcAft>
                          <a:spcPts val="0"/>
                        </a:spcAft>
                        <a:buClrTx/>
                        <a:buSzTx/>
                        <a:buFontTx/>
                        <a:buNone/>
                        <a:tabLst>
                          <a:tab pos="90170" algn="l"/>
                        </a:tabLst>
                        <a:defRPr/>
                      </a:pPr>
                      <a:r>
                        <a:rPr lang="ru-RU" sz="1600" b="0" dirty="0" smtClean="0">
                          <a:latin typeface="Times New Roman" pitchFamily="18" charset="0"/>
                          <a:cs typeface="Times New Roman" pitchFamily="18" charset="0"/>
                        </a:rPr>
                        <a:t>479 чел.</a:t>
                      </a:r>
                      <a:endParaRPr lang="ru-RU" sz="1600" b="0" dirty="0">
                        <a:solidFill>
                          <a:srgbClr val="C00000"/>
                        </a:solidFill>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r>
              <a:tr h="499969">
                <a:tc>
                  <a:txBody>
                    <a:bodyPr/>
                    <a:lstStyle/>
                    <a:p>
                      <a:pPr algn="ctr">
                        <a:lnSpc>
                          <a:spcPct val="115000"/>
                        </a:lnSpc>
                        <a:spcAft>
                          <a:spcPts val="0"/>
                        </a:spcAft>
                      </a:pPr>
                      <a:r>
                        <a:rPr lang="ru-RU" sz="1600" b="0">
                          <a:latin typeface="Times New Roman" pitchFamily="18" charset="0"/>
                          <a:cs typeface="Times New Roman" pitchFamily="18" charset="0"/>
                        </a:rPr>
                        <a:t>2 кл.</a:t>
                      </a:r>
                      <a:endParaRPr lang="ru-RU" sz="1600" b="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534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72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81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vMerge="1">
                  <a:txBody>
                    <a:bodyPr/>
                    <a:lstStyle/>
                    <a:p>
                      <a:pPr algn="ctr">
                        <a:lnSpc>
                          <a:spcPct val="115000"/>
                        </a:lnSpc>
                        <a:spcAft>
                          <a:spcPts val="0"/>
                        </a:spcAft>
                        <a:tabLst>
                          <a:tab pos="90170" algn="l"/>
                        </a:tabLst>
                      </a:pPr>
                      <a:endParaRPr lang="ru-RU" sz="2000" b="1" dirty="0">
                        <a:solidFill>
                          <a:srgbClr val="C00000"/>
                        </a:solidFill>
                        <a:latin typeface="Times New Roman" pitchFamily="18" charset="0"/>
                        <a:ea typeface="Calibri"/>
                        <a:cs typeface="Times New Roman" pitchFamily="18" charset="0"/>
                      </a:endParaRPr>
                    </a:p>
                  </a:txBody>
                  <a:tcPr marL="68580" marR="68580" marT="0" marB="0">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vMerge="1">
                  <a:txBody>
                    <a:bodyPr/>
                    <a:lstStyle/>
                    <a:p>
                      <a:pPr algn="ctr">
                        <a:lnSpc>
                          <a:spcPct val="115000"/>
                        </a:lnSpc>
                        <a:spcAft>
                          <a:spcPts val="0"/>
                        </a:spcAft>
                        <a:tabLst>
                          <a:tab pos="90170" algn="l"/>
                        </a:tabLst>
                      </a:pPr>
                      <a:endParaRPr lang="ru-RU" sz="2000" b="1" dirty="0">
                        <a:solidFill>
                          <a:srgbClr val="C00000"/>
                        </a:solidFill>
                        <a:latin typeface="Times New Roman" pitchFamily="18" charset="0"/>
                        <a:ea typeface="Calibri"/>
                        <a:cs typeface="Times New Roman" pitchFamily="18" charset="0"/>
                      </a:endParaRPr>
                    </a:p>
                  </a:txBody>
                  <a:tcPr marL="68580" marR="68580" marT="0" marB="0">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r>
              <a:tr h="499969">
                <a:tc>
                  <a:txBody>
                    <a:bodyPr/>
                    <a:lstStyle/>
                    <a:p>
                      <a:pPr algn="ctr">
                        <a:lnSpc>
                          <a:spcPct val="115000"/>
                        </a:lnSpc>
                        <a:spcAft>
                          <a:spcPts val="0"/>
                        </a:spcAft>
                      </a:pPr>
                      <a:r>
                        <a:rPr lang="ru-RU" sz="1600" b="0">
                          <a:latin typeface="Times New Roman" pitchFamily="18" charset="0"/>
                          <a:cs typeface="Times New Roman" pitchFamily="18" charset="0"/>
                        </a:rPr>
                        <a:t>3 кл.</a:t>
                      </a:r>
                      <a:endParaRPr lang="ru-RU" sz="1600" b="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688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tab pos="90170" algn="l"/>
                        </a:tabLst>
                        <a:defRPr/>
                      </a:pPr>
                      <a:endParaRPr lang="ru-RU" sz="1600" b="0" dirty="0" smtClean="0">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tab pos="90170" algn="l"/>
                        </a:tabLst>
                        <a:defRPr/>
                      </a:pPr>
                      <a:r>
                        <a:rPr lang="ru-RU" sz="1600" b="0" dirty="0" smtClean="0">
                          <a:latin typeface="Times New Roman" pitchFamily="18" charset="0"/>
                          <a:cs typeface="Times New Roman" pitchFamily="18" charset="0"/>
                        </a:rPr>
                        <a:t>182 чел.</a:t>
                      </a:r>
                    </a:p>
                    <a:p>
                      <a:pPr algn="ctr">
                        <a:lnSpc>
                          <a:spcPct val="100000"/>
                        </a:lnSpc>
                        <a:spcAft>
                          <a:spcPts val="0"/>
                        </a:spcAft>
                        <a:tabLst>
                          <a:tab pos="90170" algn="l"/>
                        </a:tabLst>
                      </a:pP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algn="ctr">
                        <a:lnSpc>
                          <a:spcPct val="100000"/>
                        </a:lnSpc>
                        <a:spcAft>
                          <a:spcPts val="0"/>
                        </a:spcAft>
                        <a:tabLst>
                          <a:tab pos="90170" algn="l"/>
                        </a:tabLst>
                      </a:pPr>
                      <a:r>
                        <a:rPr lang="ru-RU" sz="1600" b="0" dirty="0">
                          <a:latin typeface="Times New Roman" pitchFamily="18" charset="0"/>
                          <a:cs typeface="Times New Roman" pitchFamily="18" charset="0"/>
                        </a:rPr>
                        <a:t>153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vMerge="1">
                  <a:txBody>
                    <a:bodyPr/>
                    <a:lstStyle/>
                    <a:p>
                      <a:pPr algn="ctr">
                        <a:lnSpc>
                          <a:spcPct val="115000"/>
                        </a:lnSpc>
                        <a:spcAft>
                          <a:spcPts val="0"/>
                        </a:spcAft>
                        <a:tabLst>
                          <a:tab pos="90170" algn="l"/>
                        </a:tabLst>
                      </a:pPr>
                      <a:endParaRPr lang="ru-RU" sz="2000" b="1" dirty="0">
                        <a:latin typeface="Times New Roman" pitchFamily="18" charset="0"/>
                        <a:ea typeface="Calibri"/>
                        <a:cs typeface="Times New Roman" pitchFamily="18" charset="0"/>
                      </a:endParaRPr>
                    </a:p>
                  </a:txBody>
                  <a:tcPr marL="68580" marR="68580" marT="0" marB="0">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vMerge="1">
                  <a:txBody>
                    <a:bodyPr/>
                    <a:lstStyle/>
                    <a:p>
                      <a:pPr algn="ctr">
                        <a:lnSpc>
                          <a:spcPct val="115000"/>
                        </a:lnSpc>
                        <a:spcAft>
                          <a:spcPts val="0"/>
                        </a:spcAft>
                        <a:tabLst>
                          <a:tab pos="90170" algn="l"/>
                        </a:tabLst>
                      </a:pPr>
                      <a:endParaRPr lang="ru-RU" sz="2000" b="1" dirty="0">
                        <a:latin typeface="Times New Roman" pitchFamily="18" charset="0"/>
                        <a:ea typeface="Calibri"/>
                        <a:cs typeface="Times New Roman" pitchFamily="18" charset="0"/>
                      </a:endParaRPr>
                    </a:p>
                  </a:txBody>
                  <a:tcPr marL="68580" marR="68580" marT="0" marB="0">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r>
              <a:tr h="546124">
                <a:tc>
                  <a:txBody>
                    <a:bodyPr/>
                    <a:lstStyle/>
                    <a:p>
                      <a:pPr algn="ctr">
                        <a:lnSpc>
                          <a:spcPct val="115000"/>
                        </a:lnSpc>
                        <a:spcAft>
                          <a:spcPts val="0"/>
                        </a:spcAft>
                      </a:pPr>
                      <a:r>
                        <a:rPr lang="ru-RU" sz="1600" b="0" dirty="0">
                          <a:latin typeface="Times New Roman" pitchFamily="18" charset="0"/>
                          <a:cs typeface="Times New Roman" pitchFamily="18" charset="0"/>
                        </a:rPr>
                        <a:t>4 </a:t>
                      </a:r>
                      <a:r>
                        <a:rPr lang="ru-RU" sz="1600" b="0" dirty="0" err="1">
                          <a:latin typeface="Times New Roman" pitchFamily="18" charset="0"/>
                          <a:cs typeface="Times New Roman" pitchFamily="18" charset="0"/>
                        </a:rPr>
                        <a:t>кл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891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vMerge="1">
                  <a:txBody>
                    <a:bodyPr/>
                    <a:lstStyle/>
                    <a:p>
                      <a:endParaRPr lang="ru-RU"/>
                    </a:p>
                  </a:txBody>
                  <a:tcPr/>
                </a:tc>
                <a:tc vMerge="1">
                  <a:txBody>
                    <a:bodyPr/>
                    <a:lstStyle/>
                    <a:p>
                      <a:pPr algn="ctr">
                        <a:lnSpc>
                          <a:spcPct val="115000"/>
                        </a:lnSpc>
                        <a:spcAft>
                          <a:spcPts val="0"/>
                        </a:spcAft>
                        <a:tabLst>
                          <a:tab pos="90170" algn="l"/>
                        </a:tabLst>
                      </a:pPr>
                      <a:endParaRPr lang="ru-RU" sz="2000" b="1" dirty="0">
                        <a:latin typeface="Times New Roman" pitchFamily="18" charset="0"/>
                        <a:ea typeface="Calibri"/>
                        <a:cs typeface="Times New Roman" pitchFamily="18" charset="0"/>
                      </a:endParaRPr>
                    </a:p>
                  </a:txBody>
                  <a:tcPr marL="68580" marR="68580" marT="0" marB="0">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tab pos="90170" algn="l"/>
                        </a:tabLst>
                        <a:defRPr/>
                      </a:pPr>
                      <a:endParaRPr lang="ru-RU" sz="1600" b="0" dirty="0">
                        <a:solidFill>
                          <a:srgbClr val="C00000"/>
                        </a:solidFill>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tab pos="90170" algn="l"/>
                        </a:tabLst>
                        <a:defRPr/>
                      </a:pPr>
                      <a:endParaRPr lang="ru-RU" sz="1600" b="0" dirty="0">
                        <a:solidFill>
                          <a:srgbClr val="C00000"/>
                        </a:solidFill>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r>
              <a:tr h="910214">
                <a:tc>
                  <a:txBody>
                    <a:bodyPr/>
                    <a:lstStyle/>
                    <a:p>
                      <a:pPr algn="ctr">
                        <a:lnSpc>
                          <a:spcPct val="115000"/>
                        </a:lnSpc>
                        <a:spcAft>
                          <a:spcPts val="0"/>
                        </a:spcAft>
                      </a:pPr>
                      <a:r>
                        <a:rPr lang="ru-RU" sz="1600" b="0" dirty="0" smtClean="0">
                          <a:latin typeface="Times New Roman" pitchFamily="18" charset="0"/>
                          <a:cs typeface="Times New Roman" pitchFamily="18" charset="0"/>
                        </a:rPr>
                        <a:t>Итого</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algn="ctr">
                        <a:lnSpc>
                          <a:spcPct val="115000"/>
                        </a:lnSpc>
                        <a:spcAft>
                          <a:spcPts val="0"/>
                        </a:spcAft>
                        <a:tabLst>
                          <a:tab pos="90170" algn="l"/>
                        </a:tabLst>
                      </a:pPr>
                      <a:r>
                        <a:rPr lang="ru-RU" sz="1600" b="0" dirty="0">
                          <a:latin typeface="Times New Roman" pitchFamily="18" charset="0"/>
                          <a:cs typeface="Times New Roman" pitchFamily="18" charset="0"/>
                        </a:rPr>
                        <a:t>2375 </a:t>
                      </a:r>
                      <a:r>
                        <a:rPr lang="ru-RU" sz="1600" b="0" dirty="0" smtClean="0">
                          <a:latin typeface="Times New Roman" pitchFamily="18" charset="0"/>
                          <a:cs typeface="Times New Roman" pitchFamily="18" charset="0"/>
                        </a:rPr>
                        <a:t>чел</a:t>
                      </a:r>
                      <a:r>
                        <a:rPr lang="ru-RU" sz="1600" b="0" dirty="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tab pos="90170" algn="l"/>
                        </a:tabLst>
                        <a:defRPr/>
                      </a:pPr>
                      <a:r>
                        <a:rPr lang="ru-RU" sz="1600" b="0" dirty="0">
                          <a:latin typeface="Times New Roman" pitchFamily="18" charset="0"/>
                          <a:cs typeface="Times New Roman" pitchFamily="18" charset="0"/>
                        </a:rPr>
                        <a:t>291 </a:t>
                      </a:r>
                      <a:r>
                        <a:rPr lang="ru-RU" sz="1600" b="0" dirty="0" smtClean="0">
                          <a:latin typeface="Times New Roman" pitchFamily="18" charset="0"/>
                          <a:cs typeface="Times New Roman" pitchFamily="18" charset="0"/>
                        </a:rPr>
                        <a:t> чел.</a:t>
                      </a:r>
                    </a:p>
                    <a:p>
                      <a:pPr algn="ctr">
                        <a:lnSpc>
                          <a:spcPct val="115000"/>
                        </a:lnSpc>
                        <a:spcAft>
                          <a:spcPts val="0"/>
                        </a:spcAft>
                        <a:tabLst>
                          <a:tab pos="90170" algn="l"/>
                        </a:tabLst>
                      </a:pPr>
                      <a:r>
                        <a:rPr lang="ru-RU" sz="1600" b="0" dirty="0" smtClean="0">
                          <a:latin typeface="Times New Roman" pitchFamily="18" charset="0"/>
                          <a:cs typeface="Times New Roman" pitchFamily="18" charset="0"/>
                        </a:rPr>
                        <a:t>33 </a:t>
                      </a:r>
                      <a:r>
                        <a:rPr lang="ru-RU" sz="1600" b="0" dirty="0" err="1" smtClean="0">
                          <a:latin typeface="Times New Roman" pitchFamily="18" charset="0"/>
                          <a:cs typeface="Times New Roman" pitchFamily="18" charset="0"/>
                        </a:rPr>
                        <a:t>кл</a:t>
                      </a:r>
                      <a:r>
                        <a:rPr lang="ru-RU" sz="1600" b="0" dirty="0" smtClean="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tab pos="90170" algn="l"/>
                        </a:tabLst>
                        <a:defRPr/>
                      </a:pPr>
                      <a:r>
                        <a:rPr lang="ru-RU" sz="1600" b="0" dirty="0">
                          <a:latin typeface="Times New Roman" pitchFamily="18" charset="0"/>
                          <a:cs typeface="Times New Roman" pitchFamily="18" charset="0"/>
                        </a:rPr>
                        <a:t>293 </a:t>
                      </a:r>
                      <a:r>
                        <a:rPr lang="ru-RU" sz="1600" b="0" dirty="0" smtClean="0">
                          <a:latin typeface="Times New Roman" pitchFamily="18" charset="0"/>
                          <a:cs typeface="Times New Roman" pitchFamily="18" charset="0"/>
                        </a:rPr>
                        <a:t> чел.</a:t>
                      </a:r>
                    </a:p>
                    <a:p>
                      <a:pPr algn="ctr">
                        <a:lnSpc>
                          <a:spcPct val="115000"/>
                        </a:lnSpc>
                        <a:spcAft>
                          <a:spcPts val="0"/>
                        </a:spcAft>
                        <a:tabLst>
                          <a:tab pos="90170" algn="l"/>
                        </a:tabLst>
                      </a:pPr>
                      <a:r>
                        <a:rPr lang="ru-RU" sz="1600" b="0" dirty="0" smtClean="0">
                          <a:latin typeface="Times New Roman" pitchFamily="18" charset="0"/>
                          <a:cs typeface="Times New Roman" pitchFamily="18" charset="0"/>
                        </a:rPr>
                        <a:t> </a:t>
                      </a:r>
                      <a:r>
                        <a:rPr lang="ru-RU" sz="1600" b="0" dirty="0">
                          <a:latin typeface="Times New Roman" pitchFamily="18" charset="0"/>
                          <a:cs typeface="Times New Roman" pitchFamily="18" charset="0"/>
                        </a:rPr>
                        <a:t>39 </a:t>
                      </a:r>
                      <a:r>
                        <a:rPr lang="ru-RU" sz="1600" b="0" dirty="0" err="1" smtClean="0">
                          <a:latin typeface="Times New Roman" pitchFamily="18" charset="0"/>
                          <a:cs typeface="Times New Roman" pitchFamily="18" charset="0"/>
                        </a:rPr>
                        <a:t>кл</a:t>
                      </a:r>
                      <a:r>
                        <a:rPr lang="ru-RU" sz="1600" b="0" dirty="0" smtClean="0">
                          <a:latin typeface="Times New Roman" pitchFamily="18" charset="0"/>
                          <a:cs typeface="Times New Roman" pitchFamily="18" charset="0"/>
                        </a:rPr>
                        <a:t>.</a:t>
                      </a:r>
                      <a:endParaRPr lang="ru-RU" sz="1600" b="0" dirty="0">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algn="ctr">
                        <a:lnSpc>
                          <a:spcPct val="115000"/>
                        </a:lnSpc>
                        <a:spcAft>
                          <a:spcPts val="0"/>
                        </a:spcAft>
                        <a:tabLst>
                          <a:tab pos="90170" algn="l"/>
                        </a:tabLst>
                      </a:pPr>
                      <a:r>
                        <a:rPr lang="ru-RU" sz="1600" b="0" dirty="0" smtClean="0">
                          <a:latin typeface="Times New Roman" pitchFamily="18" charset="0"/>
                          <a:cs typeface="Times New Roman" pitchFamily="18" charset="0"/>
                        </a:rPr>
                        <a:t>1124 чел</a:t>
                      </a:r>
                      <a:r>
                        <a:rPr lang="ru-RU" sz="1600" b="0" dirty="0">
                          <a:latin typeface="Times New Roman" pitchFamily="18" charset="0"/>
                          <a:cs typeface="Times New Roman" pitchFamily="18" charset="0"/>
                        </a:rPr>
                        <a:t>.</a:t>
                      </a:r>
                      <a:endParaRPr lang="ru-RU" sz="1600" b="0" dirty="0">
                        <a:solidFill>
                          <a:srgbClr val="C00000"/>
                        </a:solidFill>
                        <a:latin typeface="Times New Roman" pitchFamily="18" charset="0"/>
                        <a:ea typeface="Calibri"/>
                        <a:cs typeface="Times New Roman" pitchFamily="18" charset="0"/>
                      </a:endParaRPr>
                    </a:p>
                  </a:txBody>
                  <a:tcPr marL="68580" marR="68580" marT="0" marB="0"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r>
            </a:tbl>
          </a:graphicData>
        </a:graphic>
      </p:graphicFrame>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3"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b="1" dirty="0">
                <a:solidFill>
                  <a:schemeClr val="bg1"/>
                </a:solidFill>
                <a:latin typeface="Calibri" pitchFamily="34" charset="0"/>
              </a:rPr>
              <a:t>Численность детей, обучающихся по ФГОС НОО обучающихся с ОВЗ  и ФГОС образования обучающихся с УО (интеллектуальными нарушениями) в Забайкальском крае</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9"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2800" b="1" dirty="0">
                <a:solidFill>
                  <a:schemeClr val="bg1"/>
                </a:solidFill>
                <a:latin typeface="Calibri" pitchFamily="34" charset="0"/>
              </a:rPr>
              <a:t>Дополнительное образование </a:t>
            </a:r>
            <a:r>
              <a:rPr lang="ru-RU" sz="2800" b="1" dirty="0" smtClean="0">
                <a:solidFill>
                  <a:schemeClr val="bg1"/>
                </a:solidFill>
                <a:latin typeface="Calibri" pitchFamily="34" charset="0"/>
              </a:rPr>
              <a:t>детей</a:t>
            </a:r>
            <a:endParaRPr lang="ru-RU" sz="2800" b="1" dirty="0">
              <a:solidFill>
                <a:schemeClr val="bg1"/>
              </a:solidFill>
              <a:latin typeface="Calibri" pitchFamily="34" charset="0"/>
            </a:endParaRPr>
          </a:p>
        </p:txBody>
      </p:sp>
      <p:graphicFrame>
        <p:nvGraphicFramePr>
          <p:cNvPr id="3" name="Объект 2"/>
          <p:cNvGraphicFramePr>
            <a:graphicFrameLocks noGrp="1"/>
          </p:cNvGraphicFramePr>
          <p:nvPr>
            <p:ph idx="1"/>
            <p:extLst>
              <p:ext uri="{D42A27DB-BD31-4B8C-83A1-F6EECF244321}">
                <p14:modId xmlns:p14="http://schemas.microsoft.com/office/powerpoint/2010/main" xmlns="" val="1142855003"/>
              </p:ext>
            </p:extLst>
          </p:nvPr>
        </p:nvGraphicFramePr>
        <p:xfrm>
          <a:off x="1691680" y="1268760"/>
          <a:ext cx="6264696"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0850" fontAlgn="base">
              <a:spcAft>
                <a:spcPct val="0"/>
              </a:spcAft>
            </a:pPr>
            <a:r>
              <a:rPr lang="ru-RU" sz="3600" b="1" dirty="0" smtClean="0">
                <a:solidFill>
                  <a:schemeClr val="bg1"/>
                </a:solidFill>
                <a:effectLst>
                  <a:outerShdw blurRad="38100" dist="38100" dir="2700000" algn="tl">
                    <a:srgbClr val="000000">
                      <a:alpha val="43137"/>
                    </a:srgbClr>
                  </a:outerShdw>
                </a:effectLst>
                <a:latin typeface="+mn-lt"/>
                <a:ea typeface="+mn-ea"/>
                <a:cs typeface="+mn-cs"/>
              </a:rPr>
              <a:t>Дополнительное образование  </a:t>
            </a:r>
            <a:endParaRPr lang="ru-RU" sz="3600" b="1" dirty="0">
              <a:solidFill>
                <a:schemeClr val="bg1"/>
              </a:solidFill>
              <a:effectLst>
                <a:outerShdw blurRad="38100" dist="38100" dir="2700000" algn="tl">
                  <a:srgbClr val="000000">
                    <a:alpha val="43137"/>
                  </a:srgbClr>
                </a:outerShdw>
              </a:effectLst>
              <a:latin typeface="+mn-lt"/>
              <a:ea typeface="+mn-ea"/>
              <a:cs typeface="+mn-cs"/>
            </a:endParaRPr>
          </a:p>
        </p:txBody>
      </p:sp>
      <p:graphicFrame>
        <p:nvGraphicFramePr>
          <p:cNvPr id="8" name="Схема 7"/>
          <p:cNvGraphicFramePr/>
          <p:nvPr>
            <p:extLst>
              <p:ext uri="{D42A27DB-BD31-4B8C-83A1-F6EECF244321}">
                <p14:modId xmlns:p14="http://schemas.microsoft.com/office/powerpoint/2010/main" xmlns="" val="921863624"/>
              </p:ext>
            </p:extLst>
          </p:nvPr>
        </p:nvGraphicFramePr>
        <p:xfrm>
          <a:off x="971600" y="1628800"/>
          <a:ext cx="7920880"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786314" y="1483074"/>
            <a:ext cx="4246607" cy="4874884"/>
          </a:xfrm>
        </p:spPr>
        <p:txBody>
          <a:bodyPr>
            <a:normAutofit fontScale="77500" lnSpcReduction="20000"/>
          </a:bodyPr>
          <a:lstStyle/>
          <a:p>
            <a:pPr marL="0" indent="442913" algn="just">
              <a:lnSpc>
                <a:spcPct val="120000"/>
              </a:lnSpc>
              <a:spcBef>
                <a:spcPts val="0"/>
              </a:spcBef>
              <a:buNone/>
            </a:pPr>
            <a:r>
              <a:rPr lang="ru-RU" sz="1600" kern="0" dirty="0" smtClean="0">
                <a:latin typeface="Times New Roman" pitchFamily="18" charset="0"/>
                <a:cs typeface="Times New Roman" pitchFamily="18" charset="0"/>
              </a:rPr>
              <a:t>Большая работа по развитию технической направленности дополнительного образования проводится ГУ ДО «Центр детско-юношеского технического творчества Забайкальского края», на базе которого создан  региональный ресурсный центр </a:t>
            </a:r>
            <a:r>
              <a:rPr lang="en-US" sz="1600" kern="0" dirty="0" err="1" smtClean="0">
                <a:latin typeface="Times New Roman" pitchFamily="18" charset="0"/>
                <a:cs typeface="Times New Roman" pitchFamily="18" charset="0"/>
              </a:rPr>
              <a:t>JuniorSkills</a:t>
            </a:r>
            <a:r>
              <a:rPr lang="ru-RU" sz="1600" kern="0" dirty="0" smtClean="0">
                <a:latin typeface="Times New Roman" pitchFamily="18" charset="0"/>
                <a:cs typeface="Times New Roman" pitchFamily="18" charset="0"/>
              </a:rPr>
              <a:t>. Если в Первом Региональном чемпионате «Молодые профессионалы» (</a:t>
            </a:r>
            <a:r>
              <a:rPr lang="en-US" sz="1600" kern="0" dirty="0" err="1" smtClean="0">
                <a:latin typeface="Times New Roman" pitchFamily="18" charset="0"/>
                <a:cs typeface="Times New Roman" pitchFamily="18" charset="0"/>
              </a:rPr>
              <a:t>WorldSkills</a:t>
            </a:r>
            <a:r>
              <a:rPr lang="en-US" sz="1600" kern="0" dirty="0" smtClean="0">
                <a:latin typeface="Times New Roman" pitchFamily="18" charset="0"/>
                <a:cs typeface="Times New Roman" pitchFamily="18" charset="0"/>
              </a:rPr>
              <a:t> Russia</a:t>
            </a:r>
            <a:r>
              <a:rPr lang="ru-RU" sz="1600" kern="0" dirty="0" smtClean="0">
                <a:latin typeface="Times New Roman" pitchFamily="18" charset="0"/>
                <a:cs typeface="Times New Roman" pitchFamily="18" charset="0"/>
              </a:rPr>
              <a:t>, </a:t>
            </a:r>
            <a:r>
              <a:rPr lang="en-US" sz="1600" kern="0" dirty="0" err="1" smtClean="0">
                <a:latin typeface="Times New Roman" pitchFamily="18" charset="0"/>
                <a:cs typeface="Times New Roman" pitchFamily="18" charset="0"/>
              </a:rPr>
              <a:t>JuniorSkills</a:t>
            </a:r>
            <a:r>
              <a:rPr lang="ru-RU" sz="1600" kern="0" dirty="0" smtClean="0">
                <a:latin typeface="Times New Roman" pitchFamily="18" charset="0"/>
                <a:cs typeface="Times New Roman" pitchFamily="18" charset="0"/>
              </a:rPr>
              <a:t> –  Забайкальский край) в феврале 2017 года соревнования проводились только по компетенции «Мобильная робототехника», то на </a:t>
            </a:r>
            <a:r>
              <a:rPr lang="en-US" sz="1600" kern="0" dirty="0" smtClean="0">
                <a:latin typeface="Times New Roman" pitchFamily="18" charset="0"/>
                <a:cs typeface="Times New Roman" pitchFamily="18" charset="0"/>
              </a:rPr>
              <a:t>II</a:t>
            </a:r>
            <a:r>
              <a:rPr lang="ru-RU" sz="1600" kern="0" dirty="0" smtClean="0">
                <a:latin typeface="Times New Roman" pitchFamily="18" charset="0"/>
                <a:cs typeface="Times New Roman" pitchFamily="18" charset="0"/>
              </a:rPr>
              <a:t> региональном чемпионате в конкурсные испытания прошли(пройдут 31.01-01.02.18 г.) по 2 компетенциям «Мобильная робототехника», «Интернет вещей». </a:t>
            </a:r>
          </a:p>
          <a:p>
            <a:pPr marL="0" indent="442913" algn="just">
              <a:lnSpc>
                <a:spcPct val="120000"/>
              </a:lnSpc>
              <a:spcBef>
                <a:spcPts val="0"/>
              </a:spcBef>
              <a:buNone/>
            </a:pPr>
            <a:r>
              <a:rPr lang="ru-RU" sz="1600" i="1" kern="0" dirty="0" smtClean="0">
                <a:latin typeface="Times New Roman" pitchFamily="18" charset="0"/>
                <a:cs typeface="Times New Roman" pitchFamily="18" charset="0"/>
              </a:rPr>
              <a:t>В 2017 году в соревнованиях </a:t>
            </a:r>
            <a:r>
              <a:rPr lang="ru-RU" sz="1600" i="1" kern="0" dirty="0" err="1" smtClean="0">
                <a:latin typeface="Times New Roman" pitchFamily="18" charset="0"/>
                <a:cs typeface="Times New Roman" pitchFamily="18" charset="0"/>
              </a:rPr>
              <a:t>Junior</a:t>
            </a:r>
            <a:r>
              <a:rPr lang="ru-RU" sz="1600" i="1" kern="0" dirty="0" smtClean="0">
                <a:latin typeface="Times New Roman" pitchFamily="18" charset="0"/>
                <a:cs typeface="Times New Roman" pitchFamily="18" charset="0"/>
              </a:rPr>
              <a:t> </a:t>
            </a:r>
            <a:r>
              <a:rPr lang="ru-RU" sz="1600" i="1" kern="0" dirty="0" err="1" smtClean="0">
                <a:latin typeface="Times New Roman" pitchFamily="18" charset="0"/>
                <a:cs typeface="Times New Roman" pitchFamily="18" charset="0"/>
              </a:rPr>
              <a:t>Skills</a:t>
            </a:r>
            <a:r>
              <a:rPr lang="ru-RU" sz="1600" i="1" kern="0" dirty="0" smtClean="0">
                <a:latin typeface="Times New Roman" pitchFamily="18" charset="0"/>
                <a:cs typeface="Times New Roman" pitchFamily="18" charset="0"/>
              </a:rPr>
              <a:t> по «Мобильной робототехнике» приняли участие учащихся ГОУ «Забайкальский краевой лицей-интернат», ГУ ДО «Центр детско-юношеского технического творчества Забайкальского края», </a:t>
            </a:r>
            <a:r>
              <a:rPr lang="ru-RU" sz="1600" i="1" kern="0" dirty="0" smtClean="0">
                <a:solidFill>
                  <a:srgbClr val="FF0000"/>
                </a:solidFill>
                <a:latin typeface="Times New Roman" pitchFamily="18" charset="0"/>
                <a:cs typeface="Times New Roman" pitchFamily="18" charset="0"/>
              </a:rPr>
              <a:t>Агинского, </a:t>
            </a:r>
            <a:r>
              <a:rPr lang="ru-RU" sz="1600" i="1" kern="0" dirty="0" err="1" smtClean="0">
                <a:solidFill>
                  <a:srgbClr val="FF0000"/>
                </a:solidFill>
                <a:latin typeface="Times New Roman" pitchFamily="18" charset="0"/>
                <a:cs typeface="Times New Roman" pitchFamily="18" charset="0"/>
              </a:rPr>
              <a:t>Могойтуйского</a:t>
            </a:r>
            <a:r>
              <a:rPr lang="ru-RU" sz="1600" i="1" kern="0" dirty="0" smtClean="0">
                <a:solidFill>
                  <a:srgbClr val="FF0000"/>
                </a:solidFill>
                <a:latin typeface="Times New Roman" pitchFamily="18" charset="0"/>
                <a:cs typeface="Times New Roman" pitchFamily="18" charset="0"/>
              </a:rPr>
              <a:t> </a:t>
            </a:r>
            <a:r>
              <a:rPr lang="ru-RU" sz="1600" i="1" kern="0" dirty="0" smtClean="0">
                <a:latin typeface="Times New Roman" pitchFamily="18" charset="0"/>
                <a:cs typeface="Times New Roman" pitchFamily="18" charset="0"/>
              </a:rPr>
              <a:t>районов в количестве 12 человек. </a:t>
            </a:r>
            <a:endParaRPr lang="ru-RU" sz="1600" kern="0" dirty="0" smtClean="0">
              <a:latin typeface="Times New Roman" pitchFamily="18" charset="0"/>
              <a:cs typeface="Times New Roman" pitchFamily="18" charset="0"/>
            </a:endParaRPr>
          </a:p>
          <a:p>
            <a:pPr marL="0" indent="442913" algn="just">
              <a:lnSpc>
                <a:spcPct val="120000"/>
              </a:lnSpc>
              <a:spcBef>
                <a:spcPts val="0"/>
              </a:spcBef>
              <a:buNone/>
            </a:pPr>
            <a:r>
              <a:rPr lang="ru-RU" sz="1600" i="1" kern="0" dirty="0" smtClean="0">
                <a:latin typeface="Times New Roman" pitchFamily="18" charset="0"/>
                <a:cs typeface="Times New Roman" pitchFamily="18" charset="0"/>
              </a:rPr>
              <a:t>В 2018 году в соревнованиях </a:t>
            </a:r>
            <a:r>
              <a:rPr lang="ru-RU" sz="1600" i="1" kern="0" dirty="0" err="1" smtClean="0">
                <a:latin typeface="Times New Roman" pitchFamily="18" charset="0"/>
                <a:cs typeface="Times New Roman" pitchFamily="18" charset="0"/>
              </a:rPr>
              <a:t>Junior</a:t>
            </a:r>
            <a:r>
              <a:rPr lang="ru-RU" sz="1600" i="1" kern="0" dirty="0" smtClean="0">
                <a:latin typeface="Times New Roman" pitchFamily="18" charset="0"/>
                <a:cs typeface="Times New Roman" pitchFamily="18" charset="0"/>
              </a:rPr>
              <a:t> </a:t>
            </a:r>
            <a:r>
              <a:rPr lang="ru-RU" sz="1600" i="1" kern="0" dirty="0" err="1" smtClean="0">
                <a:latin typeface="Times New Roman" pitchFamily="18" charset="0"/>
                <a:cs typeface="Times New Roman" pitchFamily="18" charset="0"/>
              </a:rPr>
              <a:t>Skills</a:t>
            </a:r>
            <a:r>
              <a:rPr lang="ru-RU" sz="1600" i="1" kern="0" dirty="0" smtClean="0">
                <a:latin typeface="Times New Roman" pitchFamily="18" charset="0"/>
                <a:cs typeface="Times New Roman" pitchFamily="18" charset="0"/>
              </a:rPr>
              <a:t> по «Мобильной робототехнике», «Интернету вещей» приняли участие в соревнованиях по «Мобильной робототехнике» учащиеся ГОУ «Забайкальский краевой лицей-интернат», ГУ ДО «Центр детско-юношеского технического творчества Забайкальского края», </a:t>
            </a:r>
            <a:r>
              <a:rPr lang="ru-RU" sz="1600" i="1" kern="0" dirty="0" smtClean="0">
                <a:solidFill>
                  <a:srgbClr val="FF0000"/>
                </a:solidFill>
                <a:latin typeface="Times New Roman" pitchFamily="18" charset="0"/>
                <a:cs typeface="Times New Roman" pitchFamily="18" charset="0"/>
              </a:rPr>
              <a:t>Агинского, </a:t>
            </a:r>
            <a:r>
              <a:rPr lang="ru-RU" sz="1600" i="1" kern="0" dirty="0" err="1" smtClean="0">
                <a:solidFill>
                  <a:srgbClr val="FF0000"/>
                </a:solidFill>
                <a:latin typeface="Times New Roman" pitchFamily="18" charset="0"/>
                <a:cs typeface="Times New Roman" pitchFamily="18" charset="0"/>
              </a:rPr>
              <a:t>Могойтуйского</a:t>
            </a:r>
            <a:r>
              <a:rPr lang="ru-RU" sz="1600" i="1" kern="0" dirty="0" smtClean="0">
                <a:solidFill>
                  <a:srgbClr val="FF0000"/>
                </a:solidFill>
                <a:latin typeface="Times New Roman" pitchFamily="18" charset="0"/>
                <a:cs typeface="Times New Roman" pitchFamily="18" charset="0"/>
              </a:rPr>
              <a:t>, </a:t>
            </a:r>
            <a:r>
              <a:rPr lang="ru-RU" sz="1600" i="1" kern="0" dirty="0" err="1" smtClean="0">
                <a:solidFill>
                  <a:srgbClr val="FF0000"/>
                </a:solidFill>
                <a:latin typeface="Times New Roman" pitchFamily="18" charset="0"/>
                <a:cs typeface="Times New Roman" pitchFamily="18" charset="0"/>
              </a:rPr>
              <a:t>Карымского</a:t>
            </a:r>
            <a:r>
              <a:rPr lang="ru-RU" sz="1600" i="1" kern="0" dirty="0" smtClean="0">
                <a:solidFill>
                  <a:srgbClr val="FF0000"/>
                </a:solidFill>
                <a:latin typeface="Times New Roman" pitchFamily="18" charset="0"/>
                <a:cs typeface="Times New Roman" pitchFamily="18" charset="0"/>
              </a:rPr>
              <a:t> </a:t>
            </a:r>
            <a:r>
              <a:rPr lang="ru-RU" sz="1600" i="1" kern="0" dirty="0" smtClean="0">
                <a:latin typeface="Times New Roman" pitchFamily="18" charset="0"/>
                <a:cs typeface="Times New Roman" pitchFamily="18" charset="0"/>
              </a:rPr>
              <a:t>районов в количестве 30 человек. </a:t>
            </a:r>
            <a:endParaRPr lang="ru-RU" sz="1600" dirty="0">
              <a:latin typeface="Times New Roman" pitchFamily="18" charset="0"/>
              <a:cs typeface="Times New Roman" pitchFamily="18" charset="0"/>
            </a:endParaRPr>
          </a:p>
        </p:txBody>
      </p:sp>
      <p:sp>
        <p:nvSpPr>
          <p:cNvPr id="4" name="Прямоугольник 3"/>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5" name="Прямоугольник 4"/>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6"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7"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2800" b="1" dirty="0">
                <a:solidFill>
                  <a:schemeClr val="bg1"/>
                </a:solidFill>
                <a:latin typeface="Calibri" pitchFamily="34" charset="0"/>
              </a:rPr>
              <a:t>Дополнительное образование </a:t>
            </a:r>
            <a:r>
              <a:rPr lang="ru-RU" sz="2800" b="1" dirty="0" smtClean="0">
                <a:solidFill>
                  <a:schemeClr val="bg1"/>
                </a:solidFill>
                <a:latin typeface="Calibri" pitchFamily="34" charset="0"/>
              </a:rPr>
              <a:t>детей</a:t>
            </a:r>
            <a:endParaRPr lang="ru-RU" sz="2800" b="1" dirty="0">
              <a:solidFill>
                <a:schemeClr val="bg1"/>
              </a:solidFill>
              <a:latin typeface="Calibri" pitchFamily="34" charset="0"/>
            </a:endParaRPr>
          </a:p>
        </p:txBody>
      </p:sp>
      <p:pic>
        <p:nvPicPr>
          <p:cNvPr id="10"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a:xfrm>
            <a:off x="1214414" y="1484315"/>
            <a:ext cx="3467100" cy="2301875"/>
          </a:xfrm>
          <a:prstGeom prst="rect">
            <a:avLst/>
          </a:prstGeom>
        </p:spPr>
      </p:pic>
      <p:pic>
        <p:nvPicPr>
          <p:cNvPr id="11"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214414" y="4094147"/>
            <a:ext cx="3475037"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6512" y="2"/>
            <a:ext cx="9144000" cy="107157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6" name="Прямоугольник 5"/>
          <p:cNvSpPr/>
          <p:nvPr/>
        </p:nvSpPr>
        <p:spPr>
          <a:xfrm rot="5400000">
            <a:off x="-3072620" y="3036108"/>
            <a:ext cx="6858002" cy="785786"/>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ru-RU"/>
          </a:p>
        </p:txBody>
      </p:sp>
      <p:pic>
        <p:nvPicPr>
          <p:cNvPr id="7" name="Picture 2" descr="C:\Users\Людмилка\Documents\Герб ЗК.png"/>
          <p:cNvPicPr>
            <a:picLocks noChangeAspect="1" noChangeArrowheads="1"/>
          </p:cNvPicPr>
          <p:nvPr/>
        </p:nvPicPr>
        <p:blipFill>
          <a:blip r:embed="rId2" cstate="screen"/>
          <a:srcRect/>
          <a:stretch>
            <a:fillRect/>
          </a:stretch>
        </p:blipFill>
        <p:spPr bwMode="auto">
          <a:xfrm>
            <a:off x="189389" y="302832"/>
            <a:ext cx="1071570" cy="1279534"/>
          </a:xfrm>
          <a:prstGeom prst="rect">
            <a:avLst/>
          </a:prstGeom>
          <a:noFill/>
          <a:effectLst>
            <a:outerShdw blurRad="50800" dist="38100" dir="2700000" algn="tl" rotWithShape="0">
              <a:prstClr val="black">
                <a:alpha val="40000"/>
              </a:prstClr>
            </a:outerShdw>
          </a:effectLst>
        </p:spPr>
      </p:pic>
      <p:sp>
        <p:nvSpPr>
          <p:cNvPr id="8" name="Заголовок 1"/>
          <p:cNvSpPr txBox="1">
            <a:spLocks/>
          </p:cNvSpPr>
          <p:nvPr/>
        </p:nvSpPr>
        <p:spPr>
          <a:xfrm>
            <a:off x="1403648" y="71414"/>
            <a:ext cx="7272808" cy="9093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ru-RU" sz="2800" b="1" dirty="0" smtClean="0">
                <a:solidFill>
                  <a:schemeClr val="bg1"/>
                </a:solidFill>
                <a:latin typeface="Calibri" pitchFamily="34" charset="0"/>
              </a:rPr>
              <a:t>Летняя оздоровительная кампания 2017</a:t>
            </a:r>
            <a:endParaRPr lang="ru-RU" sz="2800" b="1" dirty="0">
              <a:solidFill>
                <a:schemeClr val="bg1"/>
              </a:solidFill>
              <a:latin typeface="Calibri" pitchFamily="34" charset="0"/>
            </a:endParaRPr>
          </a:p>
        </p:txBody>
      </p:sp>
      <p:graphicFrame>
        <p:nvGraphicFramePr>
          <p:cNvPr id="10" name="Схема 9"/>
          <p:cNvGraphicFramePr/>
          <p:nvPr>
            <p:extLst>
              <p:ext uri="{D42A27DB-BD31-4B8C-83A1-F6EECF244321}">
                <p14:modId xmlns:p14="http://schemas.microsoft.com/office/powerpoint/2010/main" xmlns="" val="372037872"/>
              </p:ext>
            </p:extLst>
          </p:nvPr>
        </p:nvGraphicFramePr>
        <p:xfrm>
          <a:off x="1357290" y="857232"/>
          <a:ext cx="7022584" cy="25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Диаграмма 10"/>
          <p:cNvGraphicFramePr/>
          <p:nvPr>
            <p:extLst>
              <p:ext uri="{D42A27DB-BD31-4B8C-83A1-F6EECF244321}">
                <p14:modId xmlns:p14="http://schemas.microsoft.com/office/powerpoint/2010/main" xmlns="" val="216119768"/>
              </p:ext>
            </p:extLst>
          </p:nvPr>
        </p:nvGraphicFramePr>
        <p:xfrm>
          <a:off x="899592" y="3068960"/>
          <a:ext cx="7920879" cy="3451536"/>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Тема1</Template>
  <TotalTime>1983</TotalTime>
  <Words>9526</Words>
  <Application>Microsoft Office PowerPoint</Application>
  <PresentationFormat>Экран (4:3)</PresentationFormat>
  <Paragraphs>2993</Paragraphs>
  <Slides>141</Slides>
  <Notes>7</Notes>
  <HiddenSlides>0</HiddenSlides>
  <MMClips>0</MMClips>
  <ScaleCrop>false</ScaleCrop>
  <HeadingPairs>
    <vt:vector size="4" baseType="variant">
      <vt:variant>
        <vt:lpstr>Тема</vt:lpstr>
      </vt:variant>
      <vt:variant>
        <vt:i4>1</vt:i4>
      </vt:variant>
      <vt:variant>
        <vt:lpstr>Заголовки слайдов</vt:lpstr>
      </vt:variant>
      <vt:variant>
        <vt:i4>141</vt:i4>
      </vt:variant>
    </vt:vector>
  </HeadingPairs>
  <TitlesOfParts>
    <vt:vector size="142" baseType="lpstr">
      <vt:lpstr>Тема1</vt:lpstr>
      <vt:lpstr>ИТОГИ ДЕЯТЕЛЬНОСТИ МИНИСТЕРСТВА ОБРАЗОВАНИЯ, НАУКИ И МОЛОДЕЖНОЙ ПОЛИТИКИ  ЗАБАЙКАЛЬСКОГО КРАЯ  ПО РЕАЛИЗАЦИИ ГОСУДАРСТВЕННОЙ ОБРАЗОВАТЕЛЬНОЙ ПОЛИТИКИ В КРАЕ  В 2017 ГОДУ И ЗАДАЧИ НА 2018 ГОД</vt:lpstr>
      <vt:lpstr>Приоритетные проекты в сфере образования России в 2017 году</vt:lpstr>
      <vt:lpstr>Основные региональные тренды</vt:lpstr>
      <vt:lpstr>Реализация Губернаторского краевого проекта  «Успешная школа – успешное будущее»  в рамках регионального фестиваля  «Я – забайкалец,  мы – Забайкалье!». </vt:lpstr>
      <vt:lpstr>Ключевые  события </vt:lpstr>
      <vt:lpstr>Успешная школа</vt:lpstr>
      <vt:lpstr>Слайд 7</vt:lpstr>
      <vt:lpstr>Ожидаемые  результаты </vt:lpstr>
      <vt:lpstr>Слайд 9</vt:lpstr>
      <vt:lpstr>Слайд 10</vt:lpstr>
      <vt:lpstr>«Наша школа – наш успех!»</vt:lpstr>
      <vt:lpstr>«Наша школа – наш успех!»</vt:lpstr>
      <vt:lpstr>«Наша школа – наш успех!»</vt:lpstr>
      <vt:lpstr>«Наша школа – наш успех!»</vt:lpstr>
      <vt:lpstr>«Наша школа – наш успех!»</vt:lpstr>
      <vt:lpstr>Приоритетные проекты Минобрнауки РФ</vt:lpstr>
      <vt:lpstr>Слайд 17</vt:lpstr>
      <vt:lpstr>Слайд 18</vt:lpstr>
      <vt:lpstr>Основные проблемы</vt:lpstr>
      <vt:lpstr>Слайд 20</vt:lpstr>
      <vt:lpstr>Работа с обращениями граждан</vt:lpstr>
      <vt:lpstr>Слайд 22</vt:lpstr>
      <vt:lpstr>Независимая оценка качества образовательной деятельности организаций</vt:lpstr>
      <vt:lpstr>Основные итоги</vt:lpstr>
      <vt:lpstr>Независимая оценка качества образовательной деятельности организаций</vt:lpstr>
      <vt:lpstr>Слайд 26</vt:lpstr>
      <vt:lpstr>Слайд 27</vt:lpstr>
      <vt:lpstr>Слайд 28</vt:lpstr>
      <vt:lpstr>Слайд 29</vt:lpstr>
      <vt:lpstr>Нормативно-правовая деятельность</vt:lpstr>
      <vt:lpstr>Слайд 31</vt:lpstr>
      <vt:lpstr>Слайд 32</vt:lpstr>
      <vt:lpstr>Слайд 33</vt:lpstr>
      <vt:lpstr>Кадровое обеспечение</vt:lpstr>
      <vt:lpstr>Слайд 35</vt:lpstr>
      <vt:lpstr>Слайд 36</vt:lpstr>
      <vt:lpstr>Слайд 37</vt:lpstr>
      <vt:lpstr>Слайд 38</vt:lpstr>
      <vt:lpstr>Финансово-экономические вопросы </vt:lpstr>
      <vt:lpstr>Слайд 40</vt:lpstr>
      <vt:lpstr>Слайд 41</vt:lpstr>
      <vt:lpstr>Слайд 42</vt:lpstr>
      <vt:lpstr>Слайд 43</vt:lpstr>
      <vt:lpstr>Достижение  целевых показателей повышения оплаты труда </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Инвестиционно-ресурсная деятельность </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Общее, дошкольное, дополнительное образование и воспитание</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   </vt:lpstr>
      <vt:lpstr>Слайд 94</vt:lpstr>
      <vt:lpstr>Слайд 95</vt:lpstr>
      <vt:lpstr>Слайд 96</vt:lpstr>
      <vt:lpstr>Слайд 97</vt:lpstr>
      <vt:lpstr>Слайд 98</vt:lpstr>
      <vt:lpstr>Слайд 99</vt:lpstr>
      <vt:lpstr>Слайд 100</vt:lpstr>
      <vt:lpstr>Слайд 101</vt:lpstr>
      <vt:lpstr> В 2016-2017 учебном году более 6000 школьников приняли активное участие в мероприятиях общественно-государственной детско-юношеской организации РДШ. В районах Забайкальского края по данным на 29 декабря 2017 года 305 образовательных организаций пожелали начать работу по направлениям РДШ.</vt:lpstr>
      <vt:lpstr>Слайд 103</vt:lpstr>
      <vt:lpstr>Слайд 104</vt:lpstr>
      <vt:lpstr>Слайд 105</vt:lpstr>
      <vt:lpstr>Слайд 106</vt:lpstr>
      <vt:lpstr>Профессиональное образование и наука Забайкальского края </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Абилимпикс</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Молодежная политика </vt:lpstr>
      <vt:lpstr>Слайд 136</vt:lpstr>
      <vt:lpstr>Слайд 137</vt:lpstr>
      <vt:lpstr>Слайд 138</vt:lpstr>
      <vt:lpstr>Слайд 139</vt:lpstr>
      <vt:lpstr>Слайд 140</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 приоритетных проектах в сфере образования Забайкальского края в 2017 году</dc:title>
  <dc:creator>user</dc:creator>
  <cp:lastModifiedBy>Mironova</cp:lastModifiedBy>
  <cp:revision>371</cp:revision>
  <cp:lastPrinted>2018-02-10T07:47:30Z</cp:lastPrinted>
  <dcterms:created xsi:type="dcterms:W3CDTF">2018-01-25T01:59:31Z</dcterms:created>
  <dcterms:modified xsi:type="dcterms:W3CDTF">2018-02-13T21:50:34Z</dcterms:modified>
</cp:coreProperties>
</file>