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6"/>
  </p:notesMasterIdLst>
  <p:sldIdLst>
    <p:sldId id="256" r:id="rId2"/>
    <p:sldId id="272" r:id="rId3"/>
    <p:sldId id="273" r:id="rId4"/>
    <p:sldId id="274" r:id="rId5"/>
    <p:sldId id="275" r:id="rId6"/>
    <p:sldId id="263" r:id="rId7"/>
    <p:sldId id="282" r:id="rId8"/>
    <p:sldId id="283" r:id="rId9"/>
    <p:sldId id="284" r:id="rId10"/>
    <p:sldId id="285" r:id="rId11"/>
    <p:sldId id="310" r:id="rId12"/>
    <p:sldId id="311" r:id="rId13"/>
    <p:sldId id="312" r:id="rId14"/>
    <p:sldId id="313" r:id="rId15"/>
    <p:sldId id="314" r:id="rId16"/>
    <p:sldId id="308" r:id="rId17"/>
    <p:sldId id="309" r:id="rId18"/>
    <p:sldId id="293" r:id="rId19"/>
    <p:sldId id="315" r:id="rId20"/>
    <p:sldId id="304" r:id="rId21"/>
    <p:sldId id="305" r:id="rId22"/>
    <p:sldId id="301" r:id="rId23"/>
    <p:sldId id="300" r:id="rId24"/>
    <p:sldId id="306" r:id="rId2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20" autoAdjust="0"/>
  </p:normalViewPr>
  <p:slideViewPr>
    <p:cSldViewPr>
      <p:cViewPr varScale="1">
        <p:scale>
          <a:sx n="63" d="100"/>
          <a:sy n="63" d="100"/>
        </p:scale>
        <p:origin x="-13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57195-54B2-4E0E-9B1E-F43F054C71CA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18367-B794-4946-A63E-B37486E12B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6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713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5482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1033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9587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629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18367-B794-4946-A63E-B37486E12B0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77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8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13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5314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888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78405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0788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667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086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79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085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347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128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29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990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78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356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7BDD-9998-42B9-AE22-9182E5B12E90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27A9DE-1848-49C2-8F91-AE58C280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869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9C60225C6CD6D9AA7540655BB26011D30890AAC11DF57B442B15D87DD3FF36A20FB54479AE0D88CqDU8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6500858" cy="264320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Финансовая работа -важнейшее направление деятельности Профсоюза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rgbClr val="0070C0"/>
                </a:solidFill>
              </a:rPr>
              <a:t>ОБЩЕРОССИЙСКИЙ ПРОФСОЮЗ ОБРАЗОВАНИЯ</a:t>
            </a:r>
          </a:p>
          <a:p>
            <a:pPr lvl="0"/>
            <a:endParaRPr lang="ru-RU" dirty="0" smtClean="0"/>
          </a:p>
          <a:p>
            <a:pPr lvl="8" algn="ctr"/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Lebedeva\Рабочий стол\logo_profsouz_new_mini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1727200" cy="193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Устав ст. 44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Вступительные и членские взносы: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п.2 Членский взнос в Профсоюзе устанавливается в размере не менее 1% от ежемесячной заработной платы и других доходов, связанных с трудовой деятельностью, стипендии.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п.4 Первичная профсоюзная организация имеет право изменять размер ежемесячного членского профсоюзного взноса, но не менее размера, установленного настоящим Уставом.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п.5 Первичная профсоюзная организация имеет право устанавливать льготный размер членских профсоюзных взносов для лиц, не имеющих заработной платы, стипендии.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427984" y="26064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611560" y="260648"/>
            <a:ext cx="6347713" cy="1320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900" b="1" dirty="0" smtClean="0">
                <a:solidFill>
                  <a:schemeClr val="tx1"/>
                </a:solidFill>
                <a:cs typeface="Times New Roman" pitchFamily="18" charset="0"/>
              </a:rPr>
              <a:t>Федеральный закон</a:t>
            </a:r>
            <a:endParaRPr lang="ru-RU" sz="29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r>
              <a:rPr lang="ru-RU" sz="29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900" b="1" dirty="0" smtClean="0">
                <a:solidFill>
                  <a:schemeClr val="tx1"/>
                </a:solidFill>
                <a:cs typeface="Times New Roman" pitchFamily="18" charset="0"/>
              </a:rPr>
              <a:t>«О бухгалтерском учете»</a:t>
            </a:r>
          </a:p>
          <a:p>
            <a:pPr algn="ctr"/>
            <a:r>
              <a:rPr lang="ru-RU" sz="2100" b="1" dirty="0" smtClean="0">
                <a:solidFill>
                  <a:schemeClr val="tx1"/>
                </a:solidFill>
                <a:cs typeface="Times New Roman" pitchFamily="18" charset="0"/>
              </a:rPr>
              <a:t>от </a:t>
            </a:r>
            <a:r>
              <a:rPr lang="ru-RU" sz="2100" b="1" dirty="0">
                <a:solidFill>
                  <a:schemeClr val="tx1"/>
                </a:solidFill>
                <a:cs typeface="Times New Roman" pitchFamily="18" charset="0"/>
              </a:rPr>
              <a:t>6 декабря 2011 </a:t>
            </a:r>
            <a:r>
              <a:rPr lang="ru-RU" sz="2100" b="1" dirty="0" smtClean="0">
                <a:solidFill>
                  <a:schemeClr val="tx1"/>
                </a:solidFill>
                <a:cs typeface="Times New Roman" pitchFamily="18" charset="0"/>
              </a:rPr>
              <a:t>года </a:t>
            </a:r>
            <a:r>
              <a:rPr lang="ru-RU" sz="2100" b="1" dirty="0">
                <a:solidFill>
                  <a:schemeClr val="tx1"/>
                </a:solidFill>
              </a:rPr>
              <a:t>№ 402-ФЗ </a:t>
            </a:r>
            <a:endParaRPr lang="ru-RU" sz="21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683568" y="1916832"/>
            <a:ext cx="6347713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Действие Федерального закона распространяется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коммерческие и некоммерческие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Экономический субъект обязан вести бухгалтерский учет в соответствии с Федеральным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100" b="1" dirty="0">
              <a:solidFill>
                <a:schemeClr val="tx1"/>
              </a:solidFill>
              <a:latin typeface="Book Antiqua" pitchFamily="18" charset="0"/>
            </a:endParaRPr>
          </a:p>
          <a:p>
            <a:pPr lvl="0" algn="ctr"/>
            <a:endParaRPr lang="ru-RU" sz="2700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684337" y="3284984"/>
            <a:ext cx="6347713" cy="31683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Ведение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бухгалтерского учета и хранение документов бухгалтерского учета организуются руководителем экономического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субъекта</a:t>
            </a: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экономического субъекта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обязан возложить ведение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бухгалтерского учета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главного бухгалтера или иное должностное лицо этого субъекта либо заключить договор об оказании услуг по ведению бухгалтерского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учета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некоммерческой организации, имеющий право применять упрощенные способы ведения бухгалтерского учета, включая  упрощенную бухгалтерскую (финансовую) отчетность, может принять ведение бухгалтерского учета на себя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100" b="1" dirty="0">
              <a:solidFill>
                <a:schemeClr val="tx1"/>
              </a:solidFill>
              <a:latin typeface="Book Antiqua" pitchFamily="18" charset="0"/>
            </a:endParaRPr>
          </a:p>
          <a:p>
            <a:pPr lvl="0" algn="ctr"/>
            <a:endParaRPr lang="ru-RU" sz="2700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9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683568" y="476672"/>
            <a:ext cx="6347713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900" b="1" dirty="0" smtClean="0">
                <a:solidFill>
                  <a:schemeClr val="tx1"/>
                </a:solidFill>
                <a:cs typeface="Times New Roman" pitchFamily="18" charset="0"/>
              </a:rPr>
              <a:t>Первичный учетный документ</a:t>
            </a:r>
            <a:endParaRPr lang="ru-RU" sz="21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683568" y="1412775"/>
            <a:ext cx="7416824" cy="525658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342900" algn="just" fontAlgn="base">
              <a:spcAft>
                <a:spcPct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Обязательными реквизитами первичного учетного документа являются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indent="342900" algn="just" fontAlgn="base">
              <a:spcAft>
                <a:spcPct val="0"/>
              </a:spcAft>
            </a:pP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наименование документа;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составления документа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наименование экономического субъекта, составившего документ;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факта хозяйственной жизни;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величина натурального и (или) денежного измерения факта хозяйственной жизни с указанием единиц измерения;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наименование должности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лица,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совершившего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сделку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операцию и ответственного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правильность ее оформления, либо наименование должности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лица,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ответственного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правильность оформления свершившегося события;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подписи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указанием их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фамилий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инициалов либо иных реквизитов,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необходимых для идентификации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этих лиц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Лицо, на которое возложено ведение бухгалтерского учета, не несет ответственность за соответствие составленных другими лицами первичных учетных документов свершившимся фактам хозяйственной жизни. 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39952" y="5949280"/>
            <a:ext cx="484632" cy="590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54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4139952" y="260648"/>
            <a:ext cx="484632" cy="590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688342" y="1132722"/>
            <a:ext cx="7416824" cy="13681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342900" algn="just" fontAlgn="base">
              <a:spcAft>
                <a:spcPct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первичных учетных документов утверждает руководитель экономического субъекта по представлению должностного лица, на которое возложено ведение бухгалтерского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учета.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88342" y="2748913"/>
            <a:ext cx="7416824" cy="10801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342900" algn="just" fontAlgn="base">
              <a:spcAft>
                <a:spcPct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Первичный учетный документ составляется на бумажном носителе и (или) в виде электронного документа, подписанного электронной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подписью.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73856" y="4077072"/>
            <a:ext cx="7416824" cy="19442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342900" algn="just" fontAlgn="base">
              <a:spcAft>
                <a:spcPct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Исправление в первичном учетном документе должно содержать дату исправления, а также подписи лиц, составивших документ, в котором произведено исправление, с указанием их фамилий и инициалов либо иных реквизитов, необходимых для идентификации этих лиц, кроме кассовых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документов.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0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755576" y="476672"/>
            <a:ext cx="7056784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900" b="1" dirty="0" smtClean="0">
                <a:solidFill>
                  <a:schemeClr val="tx1"/>
                </a:solidFill>
                <a:cs typeface="Times New Roman" pitchFamily="18" charset="0"/>
              </a:rPr>
              <a:t>Бухгалтерская (финансовая) отчетность</a:t>
            </a:r>
            <a:endParaRPr lang="ru-RU" sz="21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755576" y="1349063"/>
            <a:ext cx="7056784" cy="639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Экономический субъект составляет годовую бухгалтерскую (финансовую) отчетность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55576" y="2188540"/>
            <a:ext cx="7056784" cy="6074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Промежуточная бухгалтерская (финансовая) отчетность составляется за отчетный период менее отчетного года</a:t>
            </a:r>
            <a:endParaRPr lang="ru-RU" sz="1800" b="1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761678" y="2996952"/>
            <a:ext cx="7056784" cy="9361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Бухгалтерская (финансовая) отчетность считается составленной после подписания ее экземпляра на бумажном носителе руководителем экономического субъекта</a:t>
            </a:r>
            <a:endParaRPr lang="ru-RU" sz="1800" b="1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762075" y="4134022"/>
            <a:ext cx="7056784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342900" algn="ctr" fontAlgn="base">
              <a:spcAft>
                <a:spcPct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отношении бухгалтерской (финансовой) отчетности не может быть установлен режим коммерческой тайны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041652" y="6079299"/>
            <a:ext cx="484632" cy="590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762075" y="4983060"/>
            <a:ext cx="7056784" cy="9367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342900" algn="ctr" fontAlgn="base">
              <a:spcAft>
                <a:spcPct val="0"/>
              </a:spcAft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Годовая бухгалтерская (финансовая) отчетность некоммерческой организации, состоит из бухгалтерского баланса, отчета о целевом использовании средств и приложений к ним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7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755576" y="1203424"/>
            <a:ext cx="7056784" cy="1189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Отчетным периодом для промежуточной бухгалтерской (финансовой) отчетности является период с 1 января по отчетную дату периода, за который составляется промежуточная бухгалтерская (финансовая) отчетность, включительно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753716" y="2659055"/>
            <a:ext cx="7056784" cy="11741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Отчетным периодом для годовой бухгалтерской (финансовой) отчетности (отчетным) является календарный год - с 1 января по 31 декабря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включительно 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налоговый орган не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трех месяцев после окончания отчетного периода</a:t>
            </a:r>
          </a:p>
          <a:p>
            <a:pPr algn="ctr"/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753716" y="4131585"/>
            <a:ext cx="7056784" cy="11696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субъекты представляют по одному обязательному экземпляру годовой бухгалтерской (финансовой) отчетности в орган государственной статистики по месту государственной регистрации</a:t>
            </a:r>
          </a:p>
          <a:p>
            <a:pPr algn="ctr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039792" y="382712"/>
            <a:ext cx="484632" cy="590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21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6347713" cy="1320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Порядок работы с наличными денежными средствами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8208912" cy="29238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Указание о порядке ведения кассовых операций юридическими лицами  и упрощенном порядке ведения кассовых операций индивидуальными предпринимателями и субъектами малого предпринимательства от 11.03.2014 № 3210-У</a:t>
            </a:r>
            <a:endParaRPr lang="ru-RU" sz="1000" dirty="0" smtClean="0"/>
          </a:p>
          <a:p>
            <a:pPr algn="ctr"/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Лимит остатка кассы определяет руководитель организации.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Функции по проверке соблюдения кассовой дисциплины передана налоговым органам.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Выдача </a:t>
            </a:r>
            <a:r>
              <a:rPr lang="ru-RU" sz="1600" dirty="0"/>
              <a:t>зарплаты (продолжительность срока выдачи из кассы заработной платы не может превышать 5 рабочих дней).</a:t>
            </a:r>
          </a:p>
          <a:p>
            <a:pPr algn="ctr"/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55712" y="5013176"/>
            <a:ext cx="8208912" cy="16312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Указание Центрального банка России от 07.10.2013 г. №3073-У «Об осуществлении наличных расчетов»</a:t>
            </a:r>
          </a:p>
          <a:p>
            <a:pPr algn="ctr"/>
            <a:endParaRPr lang="ru-RU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Расчёты наличными деньгами в рамках одного договора, заключенного между юридическими лицами, могут производиться в размере, не превышающем 100 тысяч рублей.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0914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8654"/>
            <a:ext cx="6563072" cy="63408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Расчеты с подотчетными лицами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4784"/>
            <a:ext cx="8239944" cy="417646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452628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Деньги под отчет можно получать по заявлению подотчетного лица. Форма заявления произвольная.  На заявлении должна стоять подпись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руководителя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Наличные деньги выдаются подотчетному лицу на основании: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Документа, удостоверяющего личность (паспорта);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Доверенности и документа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удостоверяющего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личность</a:t>
            </a:r>
          </a:p>
          <a:p>
            <a:pPr marL="109728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Возврат остатка подотчетных сумм, возмещение перерасхода.</a:t>
            </a:r>
          </a:p>
          <a:p>
            <a:pPr marL="109728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Окончательный расчет по подотчетным суммам производится в срок, установленный руководителем. 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 marL="109728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158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Командировочные расходы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484784"/>
            <a:ext cx="8280920" cy="439248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13.10.2008 г. № 749 г. Москва «Об особенностях направления работников в служебные командировки» (Постановление Правительства РФ от 29.12.2014г. №1595)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 служебных командировках.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направлении работника в командировку должны быть оформлены следующие документы:</a:t>
            </a:r>
          </a:p>
          <a:p>
            <a:pPr marL="342900" indent="-342900" algn="just">
              <a:buAutoNum type="arabicParenR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(распоряжение, постановление) о направлении работника в командировку с указанием срока.</a:t>
            </a:r>
          </a:p>
          <a:p>
            <a:pPr algn="ctr"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57200" y="418654"/>
            <a:ext cx="6563072" cy="7060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Оплата труда работников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организации Профсоюзов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67544" y="1412776"/>
            <a:ext cx="7200800" cy="46805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Font typeface="Wingdings 3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 об оплате труда работников организации Профсоюза, а также их гарантиях, компенсациях и социальных выплатах (постановление исполкома от 7 июня 2012 г. №10).</a:t>
            </a:r>
          </a:p>
          <a:p>
            <a:pPr marL="109728" indent="0" algn="just">
              <a:buFont typeface="Wingdings 3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связанные с оплатой труда штатных профсоюзных работников и привлеченных специалистов, включая начисления не должны превышать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доходов организации Профсоюза численностью до 20 тысяч членов Профсоюза;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45% доходов организации Профсоюза численностью от 20 до 50 тысяч членов Профсоюза;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42% доходов организации Профсоюза численностью от 50  тысяч членов Профсоюза и более.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профсоюзных организаций студентов расходы, связанные с оплатой труда штатных профсоюзных работников и привлеченных специалистов (включая начисления) не должны превышать 50% доходов.</a:t>
            </a:r>
          </a:p>
          <a:p>
            <a:pPr marL="109728" indent="0" algn="just">
              <a:buFont typeface="Wingdings 3" charset="2"/>
              <a:buNone/>
            </a:pPr>
            <a:endParaRPr lang="ru-RU" dirty="0" smtClean="0"/>
          </a:p>
          <a:p>
            <a:pPr marL="109728" indent="0">
              <a:buFont typeface="Wingdings 3" charset="2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029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7500991" cy="16065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Нормативная база</a:t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финансово-хозяйственной деятельности Профсоюза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238"/>
            <a:ext cx="8291264" cy="472915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Федерации «О бухгалтерском учете» от 6 декабря 2011 года № 402-ФЗ;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Федерации «О профессиональных союзах, их правах и гарантиях деятельности» от 12 января 1996 года №10-ФЗ;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Федеральный закон Российской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Федерации «О некоммерческих организациях» от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12 января 1996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года  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7-ФЗ;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Федеральный закон Российской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Федерации «Об общественных объединениях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от 19 мая 1995 года № 82-ФЗ</a:t>
            </a:r>
            <a:r>
              <a:rPr lang="ru-RU" sz="1800" dirty="0" smtClean="0"/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Кодекс Российской Федерации;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Трудовой Кодекс Российской Федерации;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Налоговый Кодекс Российской Федерации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Устав Профсоюза.</a:t>
            </a:r>
          </a:p>
          <a:p>
            <a:pPr marL="566928" indent="-45720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endParaRPr lang="ru-RU" sz="1800" dirty="0" smtClean="0"/>
          </a:p>
          <a:p>
            <a:endParaRPr lang="ru-RU" sz="1800" dirty="0"/>
          </a:p>
          <a:p>
            <a:endParaRPr lang="ru-RU" sz="1400" dirty="0" smtClean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5752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Оказание материальной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помощи членам профсоюза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Материальная помощь выплачивается только членам Профсоюза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741993">
            <a:off x="1268636" y="1729123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79512" y="2276872"/>
            <a:ext cx="187220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 члена Профсоюза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873300" y="3371844"/>
            <a:ext cx="484632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1520" y="4221088"/>
            <a:ext cx="185050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выборного коллегиального органа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36506" y="2276872"/>
            <a:ext cx="6120680" cy="158417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профсоюза имеют право получать материальную помощь в порядке и размерах устанавливаемых соответственным выборным  коллегиальным профсоюзным органом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(п.4 ст.4 Устава Профсоюза)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96546" y="4465446"/>
            <a:ext cx="5760640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Выплаты, производимые профсоюзными комитетами (в том числе материальная помощь) членам профсоюзов за счет членских взносов, за исключением вознаграждений и иных выплат за выполнение трудовых обязанностей, а также выплаты, производимые молодежными и детскими организациями своим членам за счет членских взносов на покрытие расходов, связанных с проведением культурно-массовых, физкультурных и спортивных мероприятий;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 ред. Федерального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закона от 29.12.2000 N 166-ФЗ)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048066" y="387808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086166" y="6259149"/>
            <a:ext cx="484632" cy="54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20448767">
            <a:off x="2961532" y="1749415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3059832" y="32469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980728"/>
            <a:ext cx="74888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о порядке выдачи материальной помощи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(утвержден выборным коллегиальным органом)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195736" y="206881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300192" y="206084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>
          <a:xfrm>
            <a:off x="1403648" y="2780928"/>
            <a:ext cx="2232248" cy="1800200"/>
          </a:xfrm>
          <a:prstGeom prst="snip2Same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учетом профсоюзного стажа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вырезанными соседними углами 6"/>
          <p:cNvSpPr/>
          <p:nvPr/>
        </p:nvSpPr>
        <p:spPr>
          <a:xfrm>
            <a:off x="5292080" y="2780928"/>
            <a:ext cx="2304256" cy="1922512"/>
          </a:xfrm>
          <a:prstGeom prst="snip2Same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материальной помощи не должно носить регулярный характер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Контрольно-ревизионная работа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071546"/>
            <a:ext cx="6984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Документальная ревизия финансово-хозяйственной деятельности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(не реже 1 раза в год)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3429000"/>
            <a:ext cx="233975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Проверка полноты поступления и своевременности перечисления членских взносов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5085184"/>
            <a:ext cx="2520280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Ведение протоколов и делопроизводства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76256" y="4581128"/>
            <a:ext cx="22677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Законность и целесообразность расходования денежных средств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47864" y="4293096"/>
            <a:ext cx="302433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Ведение бухгалтерского и налогового учета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12160" y="5805264"/>
            <a:ext cx="2160240" cy="1052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Правильность составления сметы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67944" y="5733256"/>
            <a:ext cx="1800200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Достоверность финансовой отчетности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44208" y="3212976"/>
            <a:ext cx="230425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Проверка сохранности денежных средств и материальных ценностей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267744" y="3140968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843808" y="3068960"/>
            <a:ext cx="1512168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11960" y="3140968"/>
            <a:ext cx="21602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283968" y="32129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283968" y="3140968"/>
            <a:ext cx="648072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355976" y="3212976"/>
            <a:ext cx="1994520" cy="2354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283968" y="3140968"/>
            <a:ext cx="259228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285720" y="428604"/>
            <a:ext cx="8229600" cy="12144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/>
              <a:t>Порядок проведения документальной ревизии финансово-хозяйственной деятельности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сведения: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и место проведения проверки;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проверяемого периода от даты предыдущей проверки;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состав ревизионной комиссии (ФИО членов комиссии);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замечаний и предложений предыдущей ревизии (указать, какие замечания и предложения не выполнены и по какой причине);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профсоюзное членство и статистическая отчётность: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наличие годового статистического отчёта профсоюзной организации;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соответствие численности профсоюзной организации данным статистического отчёта.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043608" y="980728"/>
            <a:ext cx="7416824" cy="43204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15370" cy="139223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Локальные нормативные акты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46085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Учетная политика;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Положение о порядке уплаты, распределения, учета членских профсоюзных взносов в Профсоюзе;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Положение об оплате труда штатных профсоюзных работников;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Положение о порядке выдачи материальной помощи членам Профсоюза;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Положение о служебных командировках;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Положение о централизованном бухгалтерском учете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799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6347713" cy="151216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Основные направления финансовой </a:t>
            </a:r>
            <a:r>
              <a:rPr lang="ru-RU" sz="2800" dirty="0" smtClean="0">
                <a:solidFill>
                  <a:schemeClr val="tx1"/>
                </a:solidFill>
              </a:rPr>
              <a:t>деятельности в профсоюзной организации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8843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pPr marL="566928" indent="-457200">
              <a:spcBef>
                <a:spcPts val="2400"/>
              </a:spcBef>
              <a:buFont typeface="+mj-lt"/>
              <a:buAutoNum type="arabicPeriod"/>
            </a:pPr>
            <a:r>
              <a:rPr lang="ru-RU" sz="2000" dirty="0" smtClean="0"/>
              <a:t>Планирование профсоюзного бюджета;</a:t>
            </a:r>
          </a:p>
          <a:p>
            <a:pPr marL="566928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Организация сбора и поступления членских профсоюзных взносов;</a:t>
            </a:r>
          </a:p>
          <a:p>
            <a:pPr marL="566928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Контроль за полнотой и своевременностью перечисления членских профсоюзных взносов;</a:t>
            </a:r>
            <a:endParaRPr lang="ru-RU" sz="2000" dirty="0"/>
          </a:p>
          <a:p>
            <a:pPr marL="566928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Организация бухгалтерского учета;</a:t>
            </a:r>
          </a:p>
          <a:p>
            <a:pPr marL="566928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Проведение анализа хозяйственной деятельности;</a:t>
            </a:r>
          </a:p>
          <a:p>
            <a:pPr marL="566928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Составление бухгалтерской (финансовой) отчетности;</a:t>
            </a:r>
          </a:p>
          <a:p>
            <a:pPr marL="566928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Рациональное использование профсоюзных средств;</a:t>
            </a:r>
          </a:p>
          <a:p>
            <a:pPr marL="566928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/>
              <a:t>Контрольно-ревизионная работа</a:t>
            </a:r>
            <a:r>
              <a:rPr lang="ru-RU" sz="2000" dirty="0"/>
              <a:t>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3950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Финансово-хозяйственная деятельность Профсоюза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1721" y="2520174"/>
            <a:ext cx="309634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Проводит культурно-просветительные и спортивные мероприятия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614984" y="3536798"/>
            <a:ext cx="3108157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Сдает в аренду принадлежащее имущество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614984" y="4365104"/>
            <a:ext cx="311206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Занимается типографской, издательской и рекламной деятельностью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643427" y="5445224"/>
            <a:ext cx="3112063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Размещает свободные финансовые средства в банковских и иных кредитных организациях</a:t>
            </a:r>
            <a:endParaRPr lang="ru-RU" sz="1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551801" y="2081881"/>
            <a:ext cx="30247" cy="39848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555918" y="2947275"/>
            <a:ext cx="108012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552950" y="3829185"/>
            <a:ext cx="1058771" cy="9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80236" y="4780599"/>
            <a:ext cx="1031485" cy="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563307" y="6066779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09195" y="2520174"/>
            <a:ext cx="2376264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Создает некоммерческие организации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25330" y="4452452"/>
            <a:ext cx="2232248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Кредитно-потребительские кооперативы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493464" y="4452452"/>
            <a:ext cx="172819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Другие организации</a:t>
            </a:r>
          </a:p>
          <a:p>
            <a:endParaRPr lang="ru-RU" dirty="0"/>
          </a:p>
        </p:txBody>
      </p:sp>
      <p:cxnSp>
        <p:nvCxnSpPr>
          <p:cNvPr id="1027" name="Прямая со стрелкой 1026"/>
          <p:cNvCxnSpPr/>
          <p:nvPr/>
        </p:nvCxnSpPr>
        <p:spPr>
          <a:xfrm>
            <a:off x="1307533" y="3443504"/>
            <a:ext cx="0" cy="999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/>
          <p:nvPr/>
        </p:nvCxnSpPr>
        <p:spPr>
          <a:xfrm>
            <a:off x="2901102" y="3443504"/>
            <a:ext cx="0" cy="999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TextBox 1037"/>
          <p:cNvSpPr txBox="1"/>
          <p:nvPr/>
        </p:nvSpPr>
        <p:spPr>
          <a:xfrm>
            <a:off x="395537" y="1340768"/>
            <a:ext cx="831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Для достижения уставных целей и решения задач Профсоюз через выборные органы всех уровней профсоюзной структуры и полномочных представителей</a:t>
            </a:r>
            <a:endParaRPr lang="ru-RU" sz="1600" dirty="0"/>
          </a:p>
        </p:txBody>
      </p:sp>
      <p:cxnSp>
        <p:nvCxnSpPr>
          <p:cNvPr id="1047" name="Прямая соединительная линия 1046"/>
          <p:cNvCxnSpPr/>
          <p:nvPr/>
        </p:nvCxnSpPr>
        <p:spPr>
          <a:xfrm>
            <a:off x="475780" y="2081881"/>
            <a:ext cx="820891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Прямая соединительная линия 1049"/>
          <p:cNvCxnSpPr/>
          <p:nvPr/>
        </p:nvCxnSpPr>
        <p:spPr>
          <a:xfrm>
            <a:off x="2051720" y="2081881"/>
            <a:ext cx="0" cy="4382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292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Наличие регистрационных документов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9280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Свидетельство о государственной регистрации юридического лица;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Свидетельство о постановке на учет в налоговом органе;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Свидетельство</a:t>
            </a:r>
            <a:r>
              <a:rPr lang="ru-RU" baseline="0" dirty="0" smtClean="0"/>
              <a:t> о внесении записи в Единый государственный реестр налогоплательщика (ЕГРН);</a:t>
            </a:r>
          </a:p>
          <a:p>
            <a:pPr>
              <a:buFont typeface="Wingdings" pitchFamily="2" charset="2"/>
              <a:buChar char="Ø"/>
            </a:pPr>
            <a:r>
              <a:rPr lang="ru-RU" baseline="0" dirty="0" smtClean="0"/>
              <a:t>Информационное письмо об учёте в Статистическом регистре Росстата;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</a:t>
            </a:r>
            <a:r>
              <a:rPr lang="ru-RU" baseline="0" dirty="0" smtClean="0"/>
              <a:t>видетельство о регистрации в Государственных внебюджетных фондах( ФСС,ФОМС,ПФР) социального страхования РФ;</a:t>
            </a:r>
          </a:p>
          <a:p>
            <a:pPr>
              <a:buFont typeface="Wingdings" pitchFamily="2" charset="2"/>
              <a:buChar char="Ø"/>
            </a:pPr>
            <a:r>
              <a:rPr lang="ru-RU" baseline="0" dirty="0" smtClean="0"/>
              <a:t>Уведомление о размере страховых взносов на обязательное социальное страхование от несчастных случаев на производстве и профессиональных заболеваниях;</a:t>
            </a:r>
          </a:p>
          <a:p>
            <a:pPr>
              <a:buFont typeface="Wingdings" pitchFamily="2" charset="2"/>
              <a:buChar char="Ø"/>
            </a:pPr>
            <a:r>
              <a:rPr lang="ru-RU" baseline="0" dirty="0" smtClean="0"/>
              <a:t>Договор об открытии банковского счета.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544616" cy="1453554"/>
          </a:xfrm>
        </p:spPr>
        <p:txBody>
          <a:bodyPr>
            <a:noAutofit/>
          </a:bodyPr>
          <a:lstStyle/>
          <a:p>
            <a:pPr algn="ctr"/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СМЕТА</a:t>
            </a:r>
            <a:b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доходов и расходов организации Профсоюза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1472" y="2285992"/>
            <a:ext cx="7920880" cy="342902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Смета составляется на каждый календарный год и утверждается выборным коллегиальным органом соответствующей организации</a:t>
            </a:r>
            <a:endParaRPr lang="ru-RU" sz="3600" dirty="0">
              <a:ln>
                <a:solidFill>
                  <a:srgbClr val="FFC000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Источники формирования доходной части сметы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32998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Членские профсоюзные взносы (вступительные взносы);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Средства, поступившие в соответствии с коллективными договорами (соглашениями) на проведение профсоюзными организациями социально-культурных и других мероприятий, предусмотренных их уставной деятельностью;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Пожертвования на общеполезные цели (статья 582 ГК РФ);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Финансирование из федерального бюджета, бюджета субъектов Российской Федерации, местных бюджетов выделяемые на осуществление уставной деятельности профсоюзной организации;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Гранты;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4941168"/>
            <a:ext cx="822960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Доходы от предпринимательской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доходы;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Порядок уплаты членских взносов</a:t>
            </a:r>
            <a:endParaRPr lang="ru-RU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структуре Профсоюза осуществляется безналичная и (или) наличная форма уплаты членских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взносов в порядке, предусмотренном статьей 377 ТК РФ и пунктом 3 статьи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28 ФЗ «О профсоюзах, их правах и гарантиях деятельности»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о размере отчислений членских взносов в вышестоящий профсоюзный орган принимается на Пленуме  (конференциях или заседаниях) соответствующих выборных коллегиальных профсоюзных органов и являются обязательными для всех организаций Профсоюза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427984" y="5589240"/>
            <a:ext cx="484632" cy="590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1542</TotalTime>
  <Words>1669</Words>
  <Application>Microsoft Office PowerPoint</Application>
  <PresentationFormat>Экран (4:3)</PresentationFormat>
  <Paragraphs>172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Грань</vt:lpstr>
      <vt:lpstr>Финансовая работа -важнейшее направление деятельности Профсоюза</vt:lpstr>
      <vt:lpstr>Нормативная база финансово-хозяйственной деятельности Профсоюза</vt:lpstr>
      <vt:lpstr>Локальные нормативные акты</vt:lpstr>
      <vt:lpstr>Основные направления финансовой деятельности в профсоюзной организации</vt:lpstr>
      <vt:lpstr>Финансово-хозяйственная деятельность Профсоюза</vt:lpstr>
      <vt:lpstr>Наличие регистрационных документов</vt:lpstr>
      <vt:lpstr>СМЕТА  доходов и расходов организации Профсоюза</vt:lpstr>
      <vt:lpstr>Источники формирования доходной части сметы</vt:lpstr>
      <vt:lpstr>Порядок уплаты членских взносов</vt:lpstr>
      <vt:lpstr>Слайд 10</vt:lpstr>
      <vt:lpstr>Слайд 11</vt:lpstr>
      <vt:lpstr>Слайд 12</vt:lpstr>
      <vt:lpstr>Слайд 13</vt:lpstr>
      <vt:lpstr>Слайд 14</vt:lpstr>
      <vt:lpstr>Слайд 15</vt:lpstr>
      <vt:lpstr>Порядок работы с наличными денежными средствами</vt:lpstr>
      <vt:lpstr>Расчеты с подотчетными лицами</vt:lpstr>
      <vt:lpstr>Командировочные расходы</vt:lpstr>
      <vt:lpstr>Слайд 19</vt:lpstr>
      <vt:lpstr>Оказание материальной  помощи членам профсоюза</vt:lpstr>
      <vt:lpstr>Слайд 21</vt:lpstr>
      <vt:lpstr>Контрольно-ревизионная работа</vt:lpstr>
      <vt:lpstr>Порядок проведения документальной ревизии финансово-хозяйственной деятельности 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РАБОТА  профсоюзной организации</dc:title>
  <dc:creator>Lebedeva</dc:creator>
  <cp:lastModifiedBy>User</cp:lastModifiedBy>
  <cp:revision>201</cp:revision>
  <cp:lastPrinted>2012-06-15T10:29:07Z</cp:lastPrinted>
  <dcterms:created xsi:type="dcterms:W3CDTF">2008-03-26T11:55:08Z</dcterms:created>
  <dcterms:modified xsi:type="dcterms:W3CDTF">2015-06-19T18:22:06Z</dcterms:modified>
</cp:coreProperties>
</file>